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media/image3.jpg" ContentType="image/jpg"/>
  <Override PartName="/ppt/media/image4.jpg" ContentType="image/jpg"/>
  <Override PartName="/ppt/notesSlides/notesSlide4.xml" ContentType="application/vnd.openxmlformats-officedocument.presentationml.notesSlide+xml"/>
  <Override PartName="/ppt/notesSlides/notesSlide5.xml" ContentType="application/vnd.openxmlformats-officedocument.presentationml.notesSlide+xml"/>
  <Override PartName="/ppt/media/image6.jpg" ContentType="image/jpg"/>
  <Override PartName="/ppt/notesSlides/notesSlide6.xml" ContentType="application/vnd.openxmlformats-officedocument.presentationml.notesSlide+xml"/>
  <Override PartName="/ppt/media/image7.jpg" ContentType="image/jpg"/>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media/image9.jpg" ContentType="image/jpg"/>
  <Override PartName="/ppt/notesSlides/notesSlide11.xml" ContentType="application/vnd.openxmlformats-officedocument.presentationml.notesSlide+xml"/>
  <Override PartName="/ppt/media/image10.jpg" ContentType="image/jpg"/>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media/image11.jpg" ContentType="image/jpg"/>
  <Override PartName="/ppt/notesSlides/notesSlide16.xml" ContentType="application/vnd.openxmlformats-officedocument.presentationml.notesSlide+xml"/>
  <Override PartName="/ppt/media/image12.jpg" ContentType="image/jpg"/>
  <Override PartName="/ppt/notesSlides/notesSlide17.xml" ContentType="application/vnd.openxmlformats-officedocument.presentationml.notesSlide+xml"/>
  <Override PartName="/ppt/media/image13.jpg" ContentType="image/jpg"/>
  <Override PartName="/ppt/media/image14.jpg" ContentType="image/jpg"/>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media/image15.jpg" ContentType="image/jpg"/>
  <Override PartName="/ppt/media/image16.jpg" ContentType="image/jpg"/>
  <Override PartName="/ppt/notesSlides/notesSlide23.xml" ContentType="application/vnd.openxmlformats-officedocument.presentationml.notesSlide+xml"/>
  <Override PartName="/ppt/media/image17.jpg" ContentType="image/jpg"/>
  <Override PartName="/ppt/media/image18.jpg" ContentType="image/jpg"/>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1"/>
  </p:notesMasterIdLst>
  <p:sldIdLst>
    <p:sldId id="256" r:id="rId2"/>
    <p:sldId id="257" r:id="rId3"/>
    <p:sldId id="259" r:id="rId4"/>
    <p:sldId id="260" r:id="rId5"/>
    <p:sldId id="261" r:id="rId6"/>
    <p:sldId id="262" r:id="rId7"/>
    <p:sldId id="308" r:id="rId8"/>
    <p:sldId id="309" r:id="rId9"/>
    <p:sldId id="264" r:id="rId10"/>
    <p:sldId id="265" r:id="rId11"/>
    <p:sldId id="266" r:id="rId12"/>
    <p:sldId id="267" r:id="rId13"/>
    <p:sldId id="268" r:id="rId14"/>
    <p:sldId id="269" r:id="rId15"/>
    <p:sldId id="310" r:id="rId16"/>
    <p:sldId id="270" r:id="rId17"/>
    <p:sldId id="271" r:id="rId18"/>
    <p:sldId id="272" r:id="rId19"/>
    <p:sldId id="273" r:id="rId20"/>
    <p:sldId id="274" r:id="rId21"/>
    <p:sldId id="275" r:id="rId22"/>
    <p:sldId id="276" r:id="rId23"/>
    <p:sldId id="278" r:id="rId24"/>
    <p:sldId id="280" r:id="rId25"/>
    <p:sldId id="281" r:id="rId26"/>
    <p:sldId id="282" r:id="rId27"/>
    <p:sldId id="283" r:id="rId28"/>
    <p:sldId id="284" r:id="rId29"/>
    <p:sldId id="287" r:id="rId3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9" roundtripDataSignature="AMtx7mioLRQLcSCTjera6CqKggXgCgkQ1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358" autoAdjust="0"/>
  </p:normalViewPr>
  <p:slideViewPr>
    <p:cSldViewPr snapToGrid="0">
      <p:cViewPr varScale="1">
        <p:scale>
          <a:sx n="87" d="100"/>
          <a:sy n="87" d="100"/>
        </p:scale>
        <p:origin x="906" y="7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63"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59"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6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64"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0-06-17T16:35:54.682" idx="1">
    <p:pos x="6000" y="0"/>
    <p:text>@Format for content and slide heading is missing? Just like you have mentioned in DOC., We need to specify, for each slide's heading and text content, what will be the font style +amanrouniyar@odmegroup.org
_Assigned to you_
-Swoyan Satyendu</p:text>
    <p:extLst>
      <p:ext uri="{C676402C-5697-4E1C-873F-D02D1690AC5C}">
        <p15:threadingInfo xmlns:p15="http://schemas.microsoft.com/office/powerpoint/2012/main" timeZoneBias="0"/>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commentPostId="AAAALhcqMtI"/>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3" name="Google Shape;143;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2" name="Google Shape;152;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1" name="Google Shape;161;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0" name="Google Shape;170;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6" name="Google Shape;176;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5" name="Google Shape;185;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6" name="Google Shape;206;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5" name="Google Shape;215;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5" name="Google Shape;225;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 name="Google Shape;6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3" name="Google Shape;243;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5" name="Google Shape;255;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4" name="Google Shape;264;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3" name="Google Shape;273;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3" name="Google Shape;283;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5" name="Google Shape;295;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3" name="Google Shape;323;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4" name="Google Shape;74;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3" name="Google Shape;8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 name="Google Shape;93;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1" name="Google Shape;101;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9" name="Google Shape;119;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5" name="Google Shape;125;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4" name="Google Shape;134;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54"/>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54"/>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5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63"/>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63"/>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47" name="Google Shape;47;p6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6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5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5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6" name="Google Shape;16;p5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56"/>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9" name="Google Shape;19;p5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57"/>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3" name="Google Shape;23;p57"/>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4" name="Google Shape;24;p5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5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5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59"/>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59"/>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1" name="Google Shape;31;p5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60"/>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6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61"/>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61"/>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61"/>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61"/>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0" name="Google Shape;40;p6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62"/>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6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5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5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5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I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15.jp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8.jpg"/><Relationship Id="rId4" Type="http://schemas.openxmlformats.org/officeDocument/2006/relationships/image" Target="../media/image17.jp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
          <p:cNvPicPr preferRelativeResize="0"/>
          <p:nvPr/>
        </p:nvPicPr>
        <p:blipFill rotWithShape="1">
          <a:blip r:embed="rId3">
            <a:alphaModFix/>
          </a:blip>
          <a:srcRect/>
          <a:stretch/>
        </p:blipFill>
        <p:spPr>
          <a:xfrm>
            <a:off x="0" y="3777640"/>
            <a:ext cx="9144000" cy="1365860"/>
          </a:xfrm>
          <a:prstGeom prst="rect">
            <a:avLst/>
          </a:prstGeom>
          <a:noFill/>
          <a:ln>
            <a:noFill/>
          </a:ln>
        </p:spPr>
      </p:pic>
      <p:pic>
        <p:nvPicPr>
          <p:cNvPr id="55" name="Google Shape;55;p1"/>
          <p:cNvPicPr preferRelativeResize="0"/>
          <p:nvPr/>
        </p:nvPicPr>
        <p:blipFill rotWithShape="1">
          <a:blip r:embed="rId4">
            <a:alphaModFix/>
          </a:blip>
          <a:srcRect/>
          <a:stretch/>
        </p:blipFill>
        <p:spPr>
          <a:xfrm>
            <a:off x="222675" y="214225"/>
            <a:ext cx="1578401" cy="783575"/>
          </a:xfrm>
          <a:prstGeom prst="rect">
            <a:avLst/>
          </a:prstGeom>
          <a:noFill/>
          <a:ln>
            <a:noFill/>
          </a:ln>
        </p:spPr>
      </p:pic>
      <p:sp>
        <p:nvSpPr>
          <p:cNvPr id="56" name="Google Shape;56;p1"/>
          <p:cNvSpPr txBox="1"/>
          <p:nvPr/>
        </p:nvSpPr>
        <p:spPr>
          <a:xfrm>
            <a:off x="683046" y="1604877"/>
            <a:ext cx="7271132" cy="1930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None/>
            </a:pPr>
            <a:r>
              <a:rPr lang="en-IN" sz="2000" b="1" i="0" u="none" strike="noStrike" cap="none" dirty="0">
                <a:solidFill>
                  <a:srgbClr val="FF0000"/>
                </a:solidFill>
                <a:latin typeface="Calibri"/>
                <a:ea typeface="Calibri"/>
                <a:cs typeface="Calibri"/>
                <a:sym typeface="Calibri"/>
              </a:rPr>
              <a:t>THE DELHI SULTANATE</a:t>
            </a:r>
            <a:endParaRPr sz="2000" b="0" i="0" u="none" strike="noStrike" cap="none" dirty="0">
              <a:solidFill>
                <a:srgbClr val="000000"/>
              </a:solidFill>
              <a:latin typeface="Calibri"/>
              <a:ea typeface="Calibri"/>
              <a:cs typeface="Calibri"/>
              <a:sym typeface="Calibri"/>
            </a:endParaRPr>
          </a:p>
        </p:txBody>
      </p:sp>
      <p:sp>
        <p:nvSpPr>
          <p:cNvPr id="57" name="Google Shape;57;p1"/>
          <p:cNvSpPr txBox="1"/>
          <p:nvPr/>
        </p:nvSpPr>
        <p:spPr>
          <a:xfrm>
            <a:off x="5874275" y="98375"/>
            <a:ext cx="3176100" cy="1267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 name="Google Shape;58;p1"/>
          <p:cNvSpPr txBox="1"/>
          <p:nvPr/>
        </p:nvSpPr>
        <p:spPr>
          <a:xfrm>
            <a:off x="2222175" y="2571738"/>
            <a:ext cx="4764000" cy="966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IN" sz="1400" b="1" i="0" u="none" strike="noStrike" cap="none" dirty="0">
                <a:solidFill>
                  <a:srgbClr val="000000"/>
                </a:solidFill>
                <a:latin typeface="Arial"/>
                <a:ea typeface="Arial"/>
                <a:cs typeface="Arial"/>
                <a:sym typeface="Arial"/>
              </a:rPr>
              <a:t>SUBJECT : (HISTORY)</a:t>
            </a:r>
            <a:endParaRPr sz="14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IN" sz="1400" b="1" i="0" u="none" strike="noStrike" cap="none" dirty="0">
                <a:solidFill>
                  <a:srgbClr val="000000"/>
                </a:solidFill>
                <a:latin typeface="Arial"/>
                <a:ea typeface="Arial"/>
                <a:cs typeface="Arial"/>
                <a:sym typeface="Arial"/>
              </a:rPr>
              <a:t>CHAPTER NUMBER: </a:t>
            </a:r>
            <a:r>
              <a:rPr lang="en-IN" b="1" dirty="0"/>
              <a:t>3</a:t>
            </a:r>
            <a:endParaRPr sz="1400" b="1" i="0" u="none" strike="noStrike" cap="none" dirty="0">
              <a:solidFill>
                <a:srgbClr val="000000"/>
              </a:solidFill>
              <a:latin typeface="Arial"/>
              <a:ea typeface="Arial"/>
              <a:cs typeface="Arial"/>
              <a:sym typeface="Arial"/>
            </a:endParaRPr>
          </a:p>
          <a:p>
            <a:r>
              <a:rPr lang="en-IN" sz="1400" b="1" i="0" u="none" strike="noStrike" cap="none" dirty="0">
                <a:solidFill>
                  <a:srgbClr val="000000"/>
                </a:solidFill>
                <a:latin typeface="Arial"/>
                <a:ea typeface="Arial"/>
                <a:cs typeface="Arial"/>
                <a:sym typeface="Arial"/>
              </a:rPr>
              <a:t>CHAPTER NAME :</a:t>
            </a:r>
            <a:r>
              <a:rPr lang="en-IN" sz="1600" b="1" i="0" u="none" strike="noStrike" cap="none" dirty="0">
                <a:solidFill>
                  <a:schemeClr val="tx1"/>
                </a:solidFill>
                <a:latin typeface="Calibri"/>
                <a:ea typeface="Calibri"/>
                <a:cs typeface="Calibri"/>
                <a:sym typeface="Calibri"/>
              </a:rPr>
              <a:t>THE DELHI SULTANATE</a:t>
            </a:r>
            <a:endParaRPr lang="en-IN" sz="1600" b="0" i="0" u="none" strike="noStrike" cap="none" dirty="0">
              <a:solidFill>
                <a:schemeClr val="tx1"/>
              </a:solidFill>
              <a:latin typeface="Calibri"/>
              <a:ea typeface="Calibri"/>
              <a:cs typeface="Calibri"/>
              <a:sym typeface="Calibri"/>
            </a:endParaRPr>
          </a:p>
          <a:p>
            <a:pPr marL="0" marR="0" lvl="0" indent="0" algn="l" rtl="0">
              <a:lnSpc>
                <a:spcPct val="100000"/>
              </a:lnSpc>
              <a:spcBef>
                <a:spcPts val="0"/>
              </a:spcBef>
              <a:spcAft>
                <a:spcPts val="0"/>
              </a:spcAft>
              <a:buNone/>
            </a:pPr>
            <a:endParaRPr sz="1400" b="1" i="0" u="none" strike="noStrike" cap="none" dirty="0">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127" name="Google Shape;127;p10"/>
          <p:cNvPicPr preferRelativeResize="0"/>
          <p:nvPr/>
        </p:nvPicPr>
        <p:blipFill rotWithShape="1">
          <a:blip r:embed="rId3">
            <a:alphaModFix/>
          </a:blip>
          <a:srcRect/>
          <a:stretch/>
        </p:blipFill>
        <p:spPr>
          <a:xfrm>
            <a:off x="0" y="3777640"/>
            <a:ext cx="9144000" cy="1365860"/>
          </a:xfrm>
          <a:prstGeom prst="rect">
            <a:avLst/>
          </a:prstGeom>
          <a:noFill/>
          <a:ln>
            <a:noFill/>
          </a:ln>
        </p:spPr>
      </p:pic>
      <p:pic>
        <p:nvPicPr>
          <p:cNvPr id="128" name="Google Shape;128;p10"/>
          <p:cNvPicPr preferRelativeResize="0"/>
          <p:nvPr/>
        </p:nvPicPr>
        <p:blipFill rotWithShape="1">
          <a:blip r:embed="rId4">
            <a:alphaModFix/>
          </a:blip>
          <a:srcRect/>
          <a:stretch/>
        </p:blipFill>
        <p:spPr>
          <a:xfrm>
            <a:off x="222675" y="214225"/>
            <a:ext cx="1578401" cy="783575"/>
          </a:xfrm>
          <a:prstGeom prst="rect">
            <a:avLst/>
          </a:prstGeom>
          <a:noFill/>
          <a:ln>
            <a:noFill/>
          </a:ln>
        </p:spPr>
      </p:pic>
      <p:sp>
        <p:nvSpPr>
          <p:cNvPr id="129" name="Google Shape;129;p10"/>
          <p:cNvSpPr txBox="1"/>
          <p:nvPr/>
        </p:nvSpPr>
        <p:spPr>
          <a:xfrm>
            <a:off x="-67036" y="1607838"/>
            <a:ext cx="8763000" cy="1930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None/>
            </a:pPr>
            <a:r>
              <a:rPr lang="en-IN" sz="2000" b="1" i="0" u="none" strike="noStrike" cap="none" dirty="0">
                <a:solidFill>
                  <a:srgbClr val="FF0000"/>
                </a:solidFill>
                <a:latin typeface="Calibri"/>
                <a:ea typeface="Calibri"/>
                <a:cs typeface="Calibri"/>
                <a:sym typeface="Calibri"/>
              </a:rPr>
              <a:t>THE DELHI SULTANATE</a:t>
            </a:r>
            <a:endParaRPr sz="2000" b="1" i="0" u="none" strike="noStrike" cap="none" dirty="0">
              <a:solidFill>
                <a:srgbClr val="FF0000"/>
              </a:solidFill>
              <a:latin typeface="Calibri"/>
              <a:ea typeface="Calibri"/>
              <a:cs typeface="Calibri"/>
              <a:sym typeface="Calibri"/>
            </a:endParaRPr>
          </a:p>
        </p:txBody>
      </p:sp>
      <p:sp>
        <p:nvSpPr>
          <p:cNvPr id="130" name="Google Shape;130;p10"/>
          <p:cNvSpPr txBox="1"/>
          <p:nvPr/>
        </p:nvSpPr>
        <p:spPr>
          <a:xfrm>
            <a:off x="5874275" y="98375"/>
            <a:ext cx="3176100" cy="1267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 name="Google Shape;131;p10"/>
          <p:cNvSpPr txBox="1"/>
          <p:nvPr/>
        </p:nvSpPr>
        <p:spPr>
          <a:xfrm>
            <a:off x="2792543" y="2571738"/>
            <a:ext cx="4764000" cy="966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IN" sz="1400" b="1" i="0" u="none" strike="noStrike" cap="none" dirty="0">
                <a:solidFill>
                  <a:srgbClr val="000000"/>
                </a:solidFill>
                <a:latin typeface="Arial"/>
                <a:ea typeface="Arial"/>
                <a:cs typeface="Arial"/>
                <a:sym typeface="Arial"/>
              </a:rPr>
              <a:t>SUBJECT : (HISTORY)</a:t>
            </a:r>
            <a:endParaRPr sz="14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IN" sz="1400" b="1" i="0" u="none" strike="noStrike" cap="none" dirty="0">
                <a:solidFill>
                  <a:srgbClr val="000000"/>
                </a:solidFill>
                <a:latin typeface="Arial"/>
                <a:ea typeface="Arial"/>
                <a:cs typeface="Arial"/>
                <a:sym typeface="Arial"/>
              </a:rPr>
              <a:t>CHAPTER NUMBER: </a:t>
            </a:r>
            <a:r>
              <a:rPr lang="en-IN" b="1" dirty="0"/>
              <a:t>3</a:t>
            </a:r>
            <a:endParaRPr sz="14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IN" sz="1400" b="1" i="0" u="none" strike="noStrike" cap="none" dirty="0">
                <a:solidFill>
                  <a:srgbClr val="000000"/>
                </a:solidFill>
                <a:latin typeface="Arial"/>
                <a:ea typeface="Arial"/>
                <a:cs typeface="Arial"/>
                <a:sym typeface="Arial"/>
              </a:rPr>
              <a:t>CHAPTER NAME : THE DELHI SUTANATE</a:t>
            </a:r>
            <a:endParaRPr sz="1400" b="1" i="0" u="none" strike="noStrike" cap="none" dirty="0">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pic>
        <p:nvPicPr>
          <p:cNvPr id="136" name="Google Shape;136;p11"/>
          <p:cNvPicPr preferRelativeResize="0"/>
          <p:nvPr/>
        </p:nvPicPr>
        <p:blipFill rotWithShape="1">
          <a:blip r:embed="rId3">
            <a:alphaModFix/>
          </a:blip>
          <a:srcRect/>
          <a:stretch/>
        </p:blipFill>
        <p:spPr>
          <a:xfrm>
            <a:off x="7787575" y="4378875"/>
            <a:ext cx="1232526" cy="611875"/>
          </a:xfrm>
          <a:prstGeom prst="rect">
            <a:avLst/>
          </a:prstGeom>
          <a:noFill/>
          <a:ln>
            <a:noFill/>
          </a:ln>
        </p:spPr>
      </p:pic>
      <p:sp>
        <p:nvSpPr>
          <p:cNvPr id="137" name="Google Shape;137;p11"/>
          <p:cNvSpPr txBox="1"/>
          <p:nvPr/>
        </p:nvSpPr>
        <p:spPr>
          <a:xfrm>
            <a:off x="272675" y="285050"/>
            <a:ext cx="8688300" cy="78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endParaRPr sz="2200" b="1" i="0" u="none" strike="noStrike" cap="none">
              <a:solidFill>
                <a:srgbClr val="FF0000"/>
              </a:solidFill>
              <a:latin typeface="Arial"/>
              <a:ea typeface="Arial"/>
              <a:cs typeface="Arial"/>
              <a:sym typeface="Arial"/>
            </a:endParaRPr>
          </a:p>
        </p:txBody>
      </p:sp>
      <p:sp>
        <p:nvSpPr>
          <p:cNvPr id="138" name="Google Shape;138;p11"/>
          <p:cNvSpPr txBox="1"/>
          <p:nvPr/>
        </p:nvSpPr>
        <p:spPr>
          <a:xfrm>
            <a:off x="475861" y="-1"/>
            <a:ext cx="9521979" cy="5494603"/>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endParaRPr sz="1400" b="1" i="0" u="none" strike="noStrike" cap="none" dirty="0">
              <a:solidFill>
                <a:srgbClr val="C00000"/>
              </a:solidFill>
              <a:latin typeface="Arial"/>
              <a:ea typeface="Arial"/>
              <a:cs typeface="Arial"/>
              <a:sym typeface="Arial"/>
            </a:endParaRPr>
          </a:p>
          <a:p>
            <a:pPr marL="0" marR="0" lvl="0" indent="0" algn="l" rtl="0">
              <a:lnSpc>
                <a:spcPct val="100000"/>
              </a:lnSpc>
              <a:spcBef>
                <a:spcPts val="0"/>
              </a:spcBef>
              <a:spcAft>
                <a:spcPts val="0"/>
              </a:spcAft>
              <a:buNone/>
            </a:pPr>
            <a:r>
              <a:rPr lang="en-IN" sz="2200" b="1" i="0" u="none" strike="noStrike" cap="none" dirty="0">
                <a:solidFill>
                  <a:srgbClr val="FF0000"/>
                </a:solidFill>
                <a:latin typeface="Calibri"/>
                <a:ea typeface="Calibri"/>
                <a:cs typeface="Calibri"/>
                <a:sym typeface="Calibri"/>
              </a:rPr>
              <a:t>THE DELHI SULTANATE</a:t>
            </a:r>
          </a:p>
          <a:p>
            <a:pPr marL="0" marR="0" lvl="0" indent="0" algn="l" rtl="0">
              <a:lnSpc>
                <a:spcPct val="100000"/>
              </a:lnSpc>
              <a:spcBef>
                <a:spcPts val="0"/>
              </a:spcBef>
              <a:spcAft>
                <a:spcPts val="0"/>
              </a:spcAft>
              <a:buNone/>
            </a:pPr>
            <a:r>
              <a:rPr lang="en-IN" sz="1800" b="1" i="0" u="none" strike="noStrike" cap="none" dirty="0">
                <a:solidFill>
                  <a:schemeClr val="tx1"/>
                </a:solidFill>
                <a:latin typeface="Arial"/>
                <a:ea typeface="Arial"/>
                <a:cs typeface="Arial"/>
                <a:sym typeface="Arial"/>
              </a:rPr>
              <a:t>RAZIA SULTANA( 1236-1240 CE)</a:t>
            </a:r>
            <a:endParaRPr sz="1800" b="1" i="0" u="none" strike="noStrike" cap="none" dirty="0">
              <a:solidFill>
                <a:schemeClr val="tx1"/>
              </a:solidFill>
              <a:latin typeface="Arial"/>
              <a:ea typeface="Arial"/>
              <a:cs typeface="Arial"/>
              <a:sym typeface="Arial"/>
            </a:endParaRPr>
          </a:p>
          <a:p>
            <a:pPr marL="0" marR="0" lvl="0" indent="0" algn="l" rtl="0">
              <a:lnSpc>
                <a:spcPct val="100000"/>
              </a:lnSpc>
              <a:spcBef>
                <a:spcPts val="0"/>
              </a:spcBef>
              <a:spcAft>
                <a:spcPts val="0"/>
              </a:spcAft>
              <a:buNone/>
            </a:pPr>
            <a:endParaRPr sz="2200" b="1" i="0" u="none" strike="noStrike" cap="none" dirty="0">
              <a:solidFill>
                <a:srgbClr val="FF0000"/>
              </a:solidFill>
              <a:latin typeface="Arial"/>
              <a:ea typeface="Arial"/>
              <a:cs typeface="Arial"/>
              <a:sym typeface="Arial"/>
            </a:endParaRPr>
          </a:p>
          <a:p>
            <a:pPr marL="187960" indent="-128270">
              <a:lnSpc>
                <a:spcPct val="100000"/>
              </a:lnSpc>
              <a:spcBef>
                <a:spcPts val="105"/>
              </a:spcBef>
              <a:buChar char="•"/>
              <a:tabLst>
                <a:tab pos="187960" algn="l"/>
              </a:tabLst>
            </a:pPr>
            <a:r>
              <a:rPr lang="en-IN" dirty="0">
                <a:latin typeface="Calibri"/>
                <a:ea typeface="Calibri"/>
                <a:cs typeface="Calibri"/>
                <a:sym typeface="Calibri"/>
              </a:rPr>
              <a:t>Razia</a:t>
            </a:r>
            <a:r>
              <a:rPr lang="en-IN" sz="1400" b="0" i="0" u="none" strike="noStrike" cap="none" dirty="0">
                <a:solidFill>
                  <a:srgbClr val="000000"/>
                </a:solidFill>
                <a:latin typeface="Calibri"/>
                <a:ea typeface="Calibri"/>
                <a:cs typeface="Calibri"/>
                <a:sym typeface="Calibri"/>
              </a:rPr>
              <a:t> Born</a:t>
            </a:r>
            <a:r>
              <a:rPr lang="en-IN" sz="1400" spc="20" dirty="0">
                <a:latin typeface="Carlito"/>
                <a:cs typeface="Carlito"/>
              </a:rPr>
              <a:t> </a:t>
            </a:r>
            <a:r>
              <a:rPr lang="en-IN" sz="1400" spc="35" dirty="0">
                <a:latin typeface="Carlito"/>
                <a:cs typeface="Carlito"/>
              </a:rPr>
              <a:t>in </a:t>
            </a:r>
            <a:r>
              <a:rPr lang="en-IN" sz="1400" spc="85" dirty="0">
                <a:latin typeface="Carlito"/>
                <a:cs typeface="Carlito"/>
              </a:rPr>
              <a:t>1205 </a:t>
            </a:r>
            <a:r>
              <a:rPr lang="en-IN" sz="1400" spc="120" dirty="0">
                <a:latin typeface="Carlito"/>
                <a:cs typeface="Carlito"/>
              </a:rPr>
              <a:t>as</a:t>
            </a:r>
            <a:r>
              <a:rPr lang="en-IN" sz="1400" spc="180" dirty="0">
                <a:latin typeface="Carlito"/>
                <a:cs typeface="Carlito"/>
              </a:rPr>
              <a:t> </a:t>
            </a:r>
            <a:r>
              <a:rPr lang="en-IN" sz="1400" spc="70" dirty="0">
                <a:latin typeface="Carlito"/>
                <a:cs typeface="Carlito"/>
              </a:rPr>
              <a:t>Iltutmish’s</a:t>
            </a:r>
            <a:endParaRPr lang="en-IN" sz="1400" dirty="0">
              <a:latin typeface="Carlito"/>
              <a:cs typeface="Carlito"/>
            </a:endParaRPr>
          </a:p>
          <a:p>
            <a:pPr marL="187325">
              <a:lnSpc>
                <a:spcPct val="100000"/>
              </a:lnSpc>
            </a:pPr>
            <a:r>
              <a:rPr lang="en-IN" sz="1400" spc="70" dirty="0">
                <a:latin typeface="Carlito"/>
                <a:cs typeface="Carlito"/>
              </a:rPr>
              <a:t>daughter.</a:t>
            </a:r>
            <a:endParaRPr lang="en-IN" sz="1400" dirty="0">
              <a:latin typeface="Carlito"/>
              <a:cs typeface="Carlito"/>
            </a:endParaRPr>
          </a:p>
          <a:p>
            <a:pPr marL="251460" marR="4822190" indent="-192405">
              <a:spcBef>
                <a:spcPts val="5"/>
              </a:spcBef>
              <a:buFont typeface="Arial"/>
              <a:buChar char="•"/>
              <a:tabLst>
                <a:tab pos="252095" algn="l"/>
              </a:tabLst>
            </a:pPr>
            <a:r>
              <a:rPr lang="en-IN" sz="1400" spc="100" dirty="0">
                <a:latin typeface="Carlito"/>
                <a:cs typeface="Carlito"/>
              </a:rPr>
              <a:t>she </a:t>
            </a:r>
            <a:r>
              <a:rPr lang="en-IN" sz="1400" spc="110" dirty="0">
                <a:latin typeface="Carlito"/>
                <a:cs typeface="Carlito"/>
              </a:rPr>
              <a:t>was </a:t>
            </a:r>
            <a:r>
              <a:rPr lang="en-IN" sz="1400" spc="100" dirty="0">
                <a:latin typeface="Carlito"/>
                <a:cs typeface="Carlito"/>
              </a:rPr>
              <a:t>given </a:t>
            </a:r>
            <a:r>
              <a:rPr lang="en-IN" sz="1400" dirty="0">
                <a:latin typeface="Carlito"/>
                <a:cs typeface="Carlito"/>
              </a:rPr>
              <a:t>a </a:t>
            </a:r>
            <a:r>
              <a:rPr lang="en-IN" sz="1400" spc="80" dirty="0">
                <a:latin typeface="Carlito"/>
                <a:cs typeface="Carlito"/>
              </a:rPr>
              <a:t>sound  </a:t>
            </a:r>
            <a:r>
              <a:rPr lang="en-IN" sz="1400" spc="75" dirty="0">
                <a:latin typeface="Carlito"/>
                <a:cs typeface="Carlito"/>
              </a:rPr>
              <a:t>education </a:t>
            </a:r>
            <a:r>
              <a:rPr lang="en-IN" sz="1400" spc="45" dirty="0">
                <a:latin typeface="Carlito"/>
                <a:cs typeface="Carlito"/>
              </a:rPr>
              <a:t>by </a:t>
            </a:r>
            <a:r>
              <a:rPr lang="en-IN" sz="1400" spc="20" dirty="0">
                <a:latin typeface="Carlito"/>
                <a:cs typeface="Carlito"/>
              </a:rPr>
              <a:t>her</a:t>
            </a:r>
            <a:r>
              <a:rPr lang="en-IN" sz="1400" spc="-5" dirty="0">
                <a:latin typeface="Carlito"/>
                <a:cs typeface="Carlito"/>
              </a:rPr>
              <a:t> </a:t>
            </a:r>
            <a:r>
              <a:rPr lang="en-IN" sz="1400" spc="45" dirty="0">
                <a:latin typeface="Carlito"/>
                <a:cs typeface="Carlito"/>
              </a:rPr>
              <a:t>father. </a:t>
            </a:r>
            <a:endParaRPr lang="en-IN" sz="1400" dirty="0">
              <a:latin typeface="Carlito"/>
              <a:cs typeface="Carlito"/>
            </a:endParaRPr>
          </a:p>
          <a:p>
            <a:pPr marL="251460" marR="4822190" indent="-192405">
              <a:lnSpc>
                <a:spcPct val="100000"/>
              </a:lnSpc>
              <a:spcBef>
                <a:spcPts val="5"/>
              </a:spcBef>
              <a:buChar char="•"/>
              <a:tabLst>
                <a:tab pos="252095" algn="l"/>
              </a:tabLst>
            </a:pPr>
            <a:endParaRPr lang="en-IN" sz="1400" dirty="0">
              <a:latin typeface="Carlito"/>
              <a:cs typeface="Carlito"/>
            </a:endParaRPr>
          </a:p>
          <a:p>
            <a:pPr marL="59690" marR="4669155">
              <a:lnSpc>
                <a:spcPct val="100000"/>
              </a:lnSpc>
              <a:buChar char="•"/>
              <a:tabLst>
                <a:tab pos="174625" algn="l"/>
              </a:tabLst>
            </a:pPr>
            <a:r>
              <a:rPr lang="en-IN" sz="1400" spc="110" dirty="0">
                <a:latin typeface="Carlito"/>
                <a:cs typeface="Carlito"/>
              </a:rPr>
              <a:t>She was </a:t>
            </a:r>
            <a:r>
              <a:rPr lang="en-IN" sz="1400" spc="45" dirty="0">
                <a:latin typeface="Carlito"/>
                <a:cs typeface="Carlito"/>
              </a:rPr>
              <a:t>the </a:t>
            </a:r>
            <a:r>
              <a:rPr lang="en-IN" sz="1400" spc="40" dirty="0">
                <a:latin typeface="Carlito"/>
                <a:cs typeface="Carlito"/>
              </a:rPr>
              <a:t>first </a:t>
            </a:r>
            <a:r>
              <a:rPr lang="en-IN" sz="1400" spc="95" dirty="0">
                <a:latin typeface="Carlito"/>
                <a:cs typeface="Carlito"/>
              </a:rPr>
              <a:t>and </a:t>
            </a:r>
            <a:r>
              <a:rPr lang="en-IN" sz="1400" spc="90" dirty="0">
                <a:latin typeface="Carlito"/>
                <a:cs typeface="Carlito"/>
              </a:rPr>
              <a:t>last  </a:t>
            </a:r>
            <a:r>
              <a:rPr lang="en-IN" sz="1400" spc="114" dirty="0">
                <a:latin typeface="Carlito"/>
                <a:cs typeface="Carlito"/>
              </a:rPr>
              <a:t>Muslim </a:t>
            </a:r>
            <a:r>
              <a:rPr lang="en-IN" sz="1400" spc="80" dirty="0">
                <a:latin typeface="Carlito"/>
                <a:cs typeface="Carlito"/>
              </a:rPr>
              <a:t>woman </a:t>
            </a:r>
            <a:r>
              <a:rPr lang="en-IN" sz="1400" spc="-5" dirty="0">
                <a:latin typeface="Carlito"/>
                <a:cs typeface="Carlito"/>
              </a:rPr>
              <a:t>to </a:t>
            </a:r>
            <a:r>
              <a:rPr lang="en-IN" sz="1400" spc="30" dirty="0">
                <a:latin typeface="Carlito"/>
                <a:cs typeface="Carlito"/>
              </a:rPr>
              <a:t>rule</a:t>
            </a:r>
            <a:r>
              <a:rPr lang="en-IN" sz="1400" spc="-50" dirty="0">
                <a:latin typeface="Carlito"/>
                <a:cs typeface="Carlito"/>
              </a:rPr>
              <a:t> </a:t>
            </a:r>
            <a:r>
              <a:rPr lang="en-IN" sz="1400" spc="20" dirty="0">
                <a:latin typeface="Carlito"/>
                <a:cs typeface="Carlito"/>
              </a:rPr>
              <a:t>over Delhi</a:t>
            </a:r>
            <a:r>
              <a:rPr lang="en-IN" sz="1400" spc="25" dirty="0">
                <a:latin typeface="Carlito"/>
                <a:cs typeface="Carlito"/>
              </a:rPr>
              <a:t>. </a:t>
            </a:r>
            <a:r>
              <a:rPr lang="en-IN" sz="1400" spc="100" dirty="0">
                <a:latin typeface="Carlito"/>
                <a:cs typeface="Carlito"/>
              </a:rPr>
              <a:t>she </a:t>
            </a:r>
            <a:r>
              <a:rPr lang="en-IN" sz="1400" spc="125" dirty="0">
                <a:latin typeface="Carlito"/>
                <a:cs typeface="Carlito"/>
              </a:rPr>
              <a:t>has </a:t>
            </a:r>
            <a:r>
              <a:rPr lang="en-IN" sz="1400" spc="-5" dirty="0">
                <a:latin typeface="Carlito"/>
                <a:cs typeface="Carlito"/>
              </a:rPr>
              <a:t>to </a:t>
            </a:r>
            <a:r>
              <a:rPr lang="en-IN" sz="1400" spc="110" dirty="0">
                <a:latin typeface="Carlito"/>
                <a:cs typeface="Carlito"/>
              </a:rPr>
              <a:t>face </a:t>
            </a:r>
            <a:r>
              <a:rPr lang="en-IN" sz="1400" spc="125" dirty="0">
                <a:latin typeface="Carlito"/>
                <a:cs typeface="Carlito"/>
              </a:rPr>
              <a:t>challenges </a:t>
            </a:r>
            <a:r>
              <a:rPr lang="en-IN" sz="1400" spc="120" dirty="0">
                <a:latin typeface="Carlito"/>
                <a:cs typeface="Carlito"/>
              </a:rPr>
              <a:t>as </a:t>
            </a:r>
            <a:r>
              <a:rPr lang="en-IN" sz="1400" spc="100" dirty="0">
                <a:latin typeface="Carlito"/>
                <a:cs typeface="Carlito"/>
              </a:rPr>
              <a:t>she being </a:t>
            </a:r>
            <a:r>
              <a:rPr lang="en-IN" sz="1400" spc="70" dirty="0">
                <a:latin typeface="Carlito"/>
                <a:cs typeface="Carlito"/>
              </a:rPr>
              <a:t>women </a:t>
            </a:r>
            <a:r>
              <a:rPr lang="en-IN" sz="1400" spc="35" dirty="0">
                <a:latin typeface="Carlito"/>
                <a:cs typeface="Carlito"/>
              </a:rPr>
              <a:t>in </a:t>
            </a:r>
            <a:r>
              <a:rPr lang="en-IN" sz="1400" dirty="0">
                <a:latin typeface="Carlito"/>
                <a:cs typeface="Carlito"/>
              </a:rPr>
              <a:t>a ‘ </a:t>
            </a:r>
            <a:r>
              <a:rPr lang="en-IN" sz="1400" spc="100" dirty="0">
                <a:latin typeface="Carlito"/>
                <a:cs typeface="Carlito"/>
              </a:rPr>
              <a:t>man’s  </a:t>
            </a:r>
            <a:r>
              <a:rPr lang="en-IN" sz="1400" spc="-60" dirty="0">
                <a:latin typeface="Carlito"/>
                <a:cs typeface="Carlito"/>
              </a:rPr>
              <a:t>World’.</a:t>
            </a:r>
            <a:endParaRPr lang="en-IN" sz="1400" dirty="0">
              <a:latin typeface="Carlito"/>
              <a:cs typeface="Carlito"/>
            </a:endParaRPr>
          </a:p>
          <a:p>
            <a:pPr marL="204470" indent="-192405">
              <a:lnSpc>
                <a:spcPct val="100000"/>
              </a:lnSpc>
              <a:spcBef>
                <a:spcPts val="240"/>
              </a:spcBef>
              <a:buFont typeface="Arial"/>
              <a:buChar char="▪"/>
              <a:tabLst>
                <a:tab pos="205104" algn="l"/>
              </a:tabLst>
            </a:pPr>
            <a:r>
              <a:rPr lang="en-IN" sz="1400" spc="110" dirty="0">
                <a:latin typeface="Carlito"/>
                <a:cs typeface="Carlito"/>
              </a:rPr>
              <a:t>She </a:t>
            </a:r>
            <a:r>
              <a:rPr lang="en-IN" sz="1400" spc="105" dirty="0">
                <a:latin typeface="Carlito"/>
                <a:cs typeface="Carlito"/>
              </a:rPr>
              <a:t>also </a:t>
            </a:r>
            <a:r>
              <a:rPr lang="en-IN" sz="1400" spc="114" dirty="0">
                <a:latin typeface="Carlito"/>
                <a:cs typeface="Carlito"/>
              </a:rPr>
              <a:t>faced </a:t>
            </a:r>
            <a:r>
              <a:rPr lang="en-IN" sz="1400" spc="70" dirty="0">
                <a:latin typeface="Carlito"/>
                <a:cs typeface="Carlito"/>
              </a:rPr>
              <a:t>opposition </a:t>
            </a:r>
            <a:r>
              <a:rPr lang="en-IN" sz="1400" spc="40" dirty="0">
                <a:latin typeface="Carlito"/>
                <a:cs typeface="Carlito"/>
              </a:rPr>
              <a:t>from </a:t>
            </a:r>
            <a:r>
              <a:rPr lang="en-IN" sz="1400" spc="45" dirty="0">
                <a:latin typeface="Carlito"/>
                <a:cs typeface="Carlito"/>
              </a:rPr>
              <a:t>the </a:t>
            </a:r>
            <a:r>
              <a:rPr lang="en-IN" sz="1400" b="1" spc="-60" dirty="0">
                <a:latin typeface="Carlito"/>
                <a:cs typeface="Carlito"/>
              </a:rPr>
              <a:t>group </a:t>
            </a:r>
            <a:r>
              <a:rPr lang="en-IN" sz="1400" b="1" spc="10" dirty="0">
                <a:latin typeface="Carlito"/>
                <a:cs typeface="Carlito"/>
              </a:rPr>
              <a:t>of </a:t>
            </a:r>
            <a:r>
              <a:rPr lang="en-IN" sz="1400" b="1" spc="-40" dirty="0">
                <a:latin typeface="Carlito"/>
                <a:cs typeface="Carlito"/>
              </a:rPr>
              <a:t>forty</a:t>
            </a:r>
            <a:r>
              <a:rPr lang="en-IN" sz="1400" spc="-40" dirty="0">
                <a:latin typeface="Carlito"/>
                <a:cs typeface="Carlito"/>
              </a:rPr>
              <a:t>’.(</a:t>
            </a:r>
            <a:r>
              <a:rPr lang="en-IN" sz="1400" spc="-145" dirty="0">
                <a:latin typeface="Carlito"/>
                <a:cs typeface="Carlito"/>
              </a:rPr>
              <a:t> </a:t>
            </a:r>
            <a:r>
              <a:rPr lang="en-IN" sz="1400" spc="40" dirty="0">
                <a:latin typeface="Carlito"/>
                <a:cs typeface="Carlito"/>
              </a:rPr>
              <a:t>Turkish</a:t>
            </a:r>
            <a:endParaRPr lang="en-IN" sz="1400" dirty="0">
              <a:latin typeface="Carlito"/>
              <a:cs typeface="Carlito"/>
            </a:endParaRPr>
          </a:p>
          <a:p>
            <a:pPr marL="12700" marR="1224280">
              <a:lnSpc>
                <a:spcPct val="105600"/>
              </a:lnSpc>
            </a:pPr>
            <a:r>
              <a:rPr lang="en-IN" sz="1400" spc="85" dirty="0">
                <a:latin typeface="Carlito"/>
                <a:cs typeface="Carlito"/>
              </a:rPr>
              <a:t>nobles </a:t>
            </a:r>
            <a:r>
              <a:rPr lang="en-IN" sz="1400" spc="95" dirty="0">
                <a:latin typeface="Carlito"/>
                <a:cs typeface="Carlito"/>
              </a:rPr>
              <a:t>and </a:t>
            </a:r>
            <a:r>
              <a:rPr lang="en-IN" sz="1400" spc="55" dirty="0">
                <a:latin typeface="Carlito"/>
                <a:cs typeface="Carlito"/>
              </a:rPr>
              <a:t>military </a:t>
            </a:r>
            <a:r>
              <a:rPr lang="en-IN" sz="1400" spc="85" dirty="0">
                <a:latin typeface="Carlito"/>
                <a:cs typeface="Carlito"/>
              </a:rPr>
              <a:t>leaders </a:t>
            </a:r>
            <a:r>
              <a:rPr lang="en-IN" sz="1400" spc="35" dirty="0">
                <a:latin typeface="Carlito"/>
                <a:cs typeface="Carlito"/>
              </a:rPr>
              <a:t>who </a:t>
            </a:r>
            <a:r>
              <a:rPr lang="en-IN" sz="1400" spc="25" dirty="0">
                <a:latin typeface="Carlito"/>
                <a:cs typeface="Carlito"/>
              </a:rPr>
              <a:t>now </a:t>
            </a:r>
            <a:r>
              <a:rPr lang="en-IN" sz="1400" spc="30" dirty="0">
                <a:latin typeface="Carlito"/>
                <a:cs typeface="Carlito"/>
              </a:rPr>
              <a:t>controlled </a:t>
            </a:r>
            <a:r>
              <a:rPr lang="en-IN" sz="1400" spc="45" dirty="0">
                <a:latin typeface="Carlito"/>
                <a:cs typeface="Carlito"/>
              </a:rPr>
              <a:t>the </a:t>
            </a:r>
            <a:r>
              <a:rPr lang="en-IN" sz="1400" spc="75" dirty="0">
                <a:latin typeface="Carlito"/>
                <a:cs typeface="Carlito"/>
              </a:rPr>
              <a:t>politics </a:t>
            </a:r>
            <a:r>
              <a:rPr lang="en-IN" sz="1400" spc="105" dirty="0">
                <a:latin typeface="Carlito"/>
                <a:cs typeface="Carlito"/>
              </a:rPr>
              <a:t>of Delhi)</a:t>
            </a:r>
            <a:endParaRPr lang="en-IN" sz="1400" dirty="0">
              <a:latin typeface="Carlito"/>
              <a:cs typeface="Carlito"/>
            </a:endParaRPr>
          </a:p>
          <a:p>
            <a:pPr marL="268605" indent="-256540">
              <a:lnSpc>
                <a:spcPct val="100000"/>
              </a:lnSpc>
              <a:spcBef>
                <a:spcPts val="240"/>
              </a:spcBef>
              <a:buFont typeface="Arial"/>
              <a:buChar char="▪"/>
              <a:tabLst>
                <a:tab pos="268605" algn="l"/>
                <a:tab pos="269240" algn="l"/>
              </a:tabLst>
            </a:pPr>
            <a:r>
              <a:rPr lang="en-IN" sz="1400" spc="-10" dirty="0">
                <a:latin typeface="Carlito"/>
                <a:cs typeface="Carlito"/>
              </a:rPr>
              <a:t>Her </a:t>
            </a:r>
            <a:r>
              <a:rPr lang="en-IN" sz="1400" spc="65" dirty="0">
                <a:latin typeface="Carlito"/>
                <a:cs typeface="Carlito"/>
              </a:rPr>
              <a:t>younger </a:t>
            </a:r>
            <a:r>
              <a:rPr lang="en-IN" sz="1400" spc="15" dirty="0">
                <a:latin typeface="Carlito"/>
                <a:cs typeface="Carlito"/>
              </a:rPr>
              <a:t>brother </a:t>
            </a:r>
            <a:r>
              <a:rPr lang="en-IN" sz="1400" spc="60" dirty="0">
                <a:latin typeface="Carlito"/>
                <a:cs typeface="Carlito"/>
              </a:rPr>
              <a:t>Nasiruddin </a:t>
            </a:r>
            <a:r>
              <a:rPr lang="en-IN" sz="1400" spc="110" dirty="0">
                <a:latin typeface="Carlito"/>
                <a:cs typeface="Carlito"/>
              </a:rPr>
              <a:t>was </a:t>
            </a:r>
            <a:r>
              <a:rPr lang="en-IN" sz="1400" spc="45" dirty="0">
                <a:latin typeface="Carlito"/>
                <a:cs typeface="Carlito"/>
              </a:rPr>
              <a:t>put </a:t>
            </a:r>
            <a:r>
              <a:rPr lang="en-IN" sz="1400" spc="25" dirty="0">
                <a:latin typeface="Carlito"/>
                <a:cs typeface="Carlito"/>
              </a:rPr>
              <a:t>on </a:t>
            </a:r>
            <a:r>
              <a:rPr lang="en-IN" sz="1400" spc="45" dirty="0">
                <a:latin typeface="Carlito"/>
                <a:cs typeface="Carlito"/>
              </a:rPr>
              <a:t>the </a:t>
            </a:r>
            <a:r>
              <a:rPr lang="en-IN" sz="1400" spc="20" dirty="0">
                <a:latin typeface="Carlito"/>
                <a:cs typeface="Carlito"/>
              </a:rPr>
              <a:t>throne, </a:t>
            </a:r>
            <a:r>
              <a:rPr lang="en-IN" sz="1400" spc="45" dirty="0">
                <a:latin typeface="Carlito"/>
                <a:cs typeface="Carlito"/>
              </a:rPr>
              <a:t>but</a:t>
            </a:r>
            <a:r>
              <a:rPr lang="en-IN" sz="1400" spc="-5" dirty="0">
                <a:latin typeface="Carlito"/>
                <a:cs typeface="Carlito"/>
              </a:rPr>
              <a:t> </a:t>
            </a:r>
            <a:r>
              <a:rPr lang="en-IN" sz="1400" spc="35" dirty="0">
                <a:latin typeface="Carlito"/>
                <a:cs typeface="Carlito"/>
              </a:rPr>
              <a:t>the</a:t>
            </a:r>
            <a:endParaRPr lang="en-IN" sz="1400" dirty="0">
              <a:latin typeface="Carlito"/>
              <a:cs typeface="Carlito"/>
            </a:endParaRPr>
          </a:p>
          <a:p>
            <a:pPr marL="12700">
              <a:lnSpc>
                <a:spcPct val="100000"/>
              </a:lnSpc>
              <a:spcBef>
                <a:spcPts val="240"/>
              </a:spcBef>
            </a:pPr>
            <a:r>
              <a:rPr lang="en-IN" sz="1400" spc="45" dirty="0">
                <a:latin typeface="Carlito"/>
                <a:cs typeface="Carlito"/>
              </a:rPr>
              <a:t>real </a:t>
            </a:r>
            <a:r>
              <a:rPr lang="en-IN" sz="1400" spc="20" dirty="0">
                <a:latin typeface="Carlito"/>
                <a:cs typeface="Carlito"/>
              </a:rPr>
              <a:t>power </a:t>
            </a:r>
            <a:r>
              <a:rPr lang="en-IN" sz="1400" spc="60" dirty="0">
                <a:latin typeface="Carlito"/>
                <a:cs typeface="Carlito"/>
              </a:rPr>
              <a:t>lay </a:t>
            </a:r>
            <a:r>
              <a:rPr lang="en-IN" sz="1400" spc="35" dirty="0">
                <a:latin typeface="Carlito"/>
                <a:cs typeface="Carlito"/>
              </a:rPr>
              <a:t>in </a:t>
            </a:r>
            <a:r>
              <a:rPr lang="en-IN" sz="1400" spc="45" dirty="0">
                <a:latin typeface="Carlito"/>
                <a:cs typeface="Carlito"/>
              </a:rPr>
              <a:t>the </a:t>
            </a:r>
            <a:r>
              <a:rPr lang="en-IN" sz="1400" spc="125" dirty="0">
                <a:latin typeface="Carlito"/>
                <a:cs typeface="Carlito"/>
              </a:rPr>
              <a:t>hands </a:t>
            </a:r>
            <a:r>
              <a:rPr lang="en-IN" sz="1400" spc="50" dirty="0">
                <a:latin typeface="Carlito"/>
                <a:cs typeface="Carlito"/>
              </a:rPr>
              <a:t>of </a:t>
            </a:r>
            <a:r>
              <a:rPr lang="en-IN" sz="1400" spc="90" dirty="0">
                <a:latin typeface="Carlito"/>
                <a:cs typeface="Carlito"/>
              </a:rPr>
              <a:t>his guardian, </a:t>
            </a:r>
            <a:r>
              <a:rPr lang="en-IN" sz="1400" b="1" spc="-40" dirty="0">
                <a:latin typeface="Carlito"/>
                <a:cs typeface="Carlito"/>
              </a:rPr>
              <a:t>Ghiasuddin</a:t>
            </a:r>
            <a:r>
              <a:rPr lang="en-IN" sz="1400" b="1" spc="80" dirty="0">
                <a:latin typeface="Carlito"/>
                <a:cs typeface="Carlito"/>
              </a:rPr>
              <a:t> </a:t>
            </a:r>
            <a:r>
              <a:rPr lang="en-IN" sz="1400" b="1" spc="-35" dirty="0">
                <a:latin typeface="Carlito"/>
                <a:cs typeface="Carlito"/>
              </a:rPr>
              <a:t>Balban.</a:t>
            </a:r>
            <a:endParaRPr lang="en-IN" sz="1400" dirty="0">
              <a:latin typeface="Carlito"/>
              <a:cs typeface="Carlito"/>
            </a:endParaRPr>
          </a:p>
          <a:p>
            <a:pPr marL="12700" marR="5080">
              <a:lnSpc>
                <a:spcPct val="111100"/>
              </a:lnSpc>
              <a:spcBef>
                <a:spcPts val="100"/>
              </a:spcBef>
              <a:buFont typeface="Arial"/>
              <a:buChar char="▪"/>
              <a:tabLst>
                <a:tab pos="94615" algn="l"/>
              </a:tabLst>
            </a:pPr>
            <a:r>
              <a:rPr lang="en-IN" sz="1400" spc="20" dirty="0">
                <a:latin typeface="Carlito"/>
                <a:cs typeface="Carlito"/>
              </a:rPr>
              <a:t>After </a:t>
            </a:r>
            <a:r>
              <a:rPr lang="en-IN" sz="1400" spc="80" dirty="0">
                <a:latin typeface="Carlito"/>
                <a:cs typeface="Carlito"/>
              </a:rPr>
              <a:t>death </a:t>
            </a:r>
            <a:r>
              <a:rPr lang="en-IN" sz="1400" spc="50" dirty="0">
                <a:latin typeface="Carlito"/>
                <a:cs typeface="Carlito"/>
              </a:rPr>
              <a:t>of </a:t>
            </a:r>
            <a:r>
              <a:rPr lang="en-IN" sz="1400" spc="60" dirty="0">
                <a:latin typeface="Carlito"/>
                <a:cs typeface="Carlito"/>
              </a:rPr>
              <a:t>Nasiruddin </a:t>
            </a:r>
            <a:r>
              <a:rPr lang="en-IN" sz="1400" spc="80" dirty="0">
                <a:latin typeface="Carlito"/>
                <a:cs typeface="Carlito"/>
              </a:rPr>
              <a:t>(1266 </a:t>
            </a:r>
            <a:r>
              <a:rPr lang="en-IN" sz="1400" spc="10" dirty="0">
                <a:latin typeface="Carlito"/>
                <a:cs typeface="Carlito"/>
              </a:rPr>
              <a:t>CE) </a:t>
            </a:r>
            <a:r>
              <a:rPr lang="en-IN" sz="1400" spc="80" dirty="0">
                <a:latin typeface="Carlito"/>
                <a:cs typeface="Carlito"/>
              </a:rPr>
              <a:t>,</a:t>
            </a:r>
          </a:p>
          <a:p>
            <a:pPr marL="12700" marR="5080">
              <a:lnSpc>
                <a:spcPct val="111100"/>
              </a:lnSpc>
              <a:spcBef>
                <a:spcPts val="100"/>
              </a:spcBef>
              <a:buFont typeface="Arial"/>
              <a:buChar char="▪"/>
              <a:tabLst>
                <a:tab pos="94615" algn="l"/>
              </a:tabLst>
            </a:pPr>
            <a:r>
              <a:rPr lang="en-IN" sz="1400" spc="80" dirty="0">
                <a:latin typeface="Carlito"/>
                <a:cs typeface="Carlito"/>
              </a:rPr>
              <a:t>Ghiasuddin </a:t>
            </a:r>
            <a:r>
              <a:rPr lang="en-IN" sz="1400" spc="114" dirty="0">
                <a:latin typeface="Carlito"/>
                <a:cs typeface="Carlito"/>
              </a:rPr>
              <a:t>Balban </a:t>
            </a:r>
            <a:r>
              <a:rPr lang="en-IN" sz="1400" spc="75" dirty="0">
                <a:latin typeface="Carlito"/>
                <a:cs typeface="Carlito"/>
              </a:rPr>
              <a:t>declared </a:t>
            </a:r>
            <a:r>
              <a:rPr lang="en-IN" sz="1400" spc="120" dirty="0">
                <a:latin typeface="Carlito"/>
                <a:cs typeface="Carlito"/>
              </a:rPr>
              <a:t>as </a:t>
            </a:r>
            <a:r>
              <a:rPr lang="en-IN" sz="1400" spc="25" dirty="0">
                <a:latin typeface="Carlito"/>
                <a:cs typeface="Carlito"/>
              </a:rPr>
              <a:t>next  </a:t>
            </a:r>
            <a:r>
              <a:rPr lang="en-IN" sz="1400" spc="90" dirty="0">
                <a:latin typeface="Carlito"/>
                <a:cs typeface="Carlito"/>
              </a:rPr>
              <a:t>sultan </a:t>
            </a:r>
            <a:r>
              <a:rPr lang="en-IN" sz="1400" spc="50" dirty="0">
                <a:latin typeface="Carlito"/>
                <a:cs typeface="Carlito"/>
              </a:rPr>
              <a:t>of</a:t>
            </a:r>
            <a:r>
              <a:rPr lang="en-IN" sz="1400" spc="90" dirty="0">
                <a:latin typeface="Carlito"/>
                <a:cs typeface="Carlito"/>
              </a:rPr>
              <a:t> </a:t>
            </a:r>
            <a:r>
              <a:rPr lang="en-IN" sz="1400" spc="25" dirty="0">
                <a:latin typeface="Carlito"/>
                <a:cs typeface="Carlito"/>
              </a:rPr>
              <a:t>Delhi.</a:t>
            </a:r>
            <a:endParaRPr lang="en-IN" sz="1400" dirty="0">
              <a:latin typeface="Carlito"/>
              <a:cs typeface="Carlito"/>
            </a:endParaRPr>
          </a:p>
          <a:p>
            <a:pPr marL="342900" marR="0" lvl="0" indent="-342900" algn="l" rtl="0">
              <a:lnSpc>
                <a:spcPct val="100000"/>
              </a:lnSpc>
              <a:spcBef>
                <a:spcPts val="0"/>
              </a:spcBef>
              <a:spcAft>
                <a:spcPts val="1200"/>
              </a:spcAft>
              <a:buClr>
                <a:srgbClr val="000000"/>
              </a:buClr>
              <a:buSzPts val="1400"/>
              <a:buFont typeface="Arial"/>
              <a:buChar char="•"/>
            </a:pPr>
            <a:r>
              <a:rPr lang="en-IN" sz="1400" b="0" i="0" u="none" strike="noStrike" cap="none" dirty="0">
                <a:solidFill>
                  <a:srgbClr val="000000"/>
                </a:solidFill>
                <a:latin typeface="Calibri"/>
                <a:ea typeface="Calibri"/>
                <a:cs typeface="Calibri"/>
                <a:sym typeface="Calibri"/>
              </a:rPr>
              <a:t> </a:t>
            </a:r>
            <a:endParaRPr sz="1400" b="0" i="0" u="none" strike="noStrike" cap="none" dirty="0">
              <a:solidFill>
                <a:srgbClr val="000000"/>
              </a:solidFill>
              <a:latin typeface="Calibri"/>
              <a:ea typeface="Calibri"/>
              <a:cs typeface="Calibri"/>
              <a:sym typeface="Calibri"/>
            </a:endParaRPr>
          </a:p>
        </p:txBody>
      </p:sp>
      <p:pic>
        <p:nvPicPr>
          <p:cNvPr id="1026" name="Picture 2" descr="Razia Sultana (1961) Movie: Watch Full Movie Online on JioCinema">
            <a:extLst>
              <a:ext uri="{FF2B5EF4-FFF2-40B4-BE49-F238E27FC236}">
                <a16:creationId xmlns:a16="http://schemas.microsoft.com/office/drawing/2014/main" id="{2EC828D1-C535-4E75-AF93-08E990C682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71592" y="1351001"/>
            <a:ext cx="3048509" cy="302787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pic>
        <p:nvPicPr>
          <p:cNvPr id="145" name="Google Shape;145;p12"/>
          <p:cNvPicPr preferRelativeResize="0"/>
          <p:nvPr/>
        </p:nvPicPr>
        <p:blipFill rotWithShape="1">
          <a:blip r:embed="rId3">
            <a:alphaModFix/>
          </a:blip>
          <a:srcRect/>
          <a:stretch/>
        </p:blipFill>
        <p:spPr>
          <a:xfrm>
            <a:off x="7787575" y="4378875"/>
            <a:ext cx="1232526" cy="611875"/>
          </a:xfrm>
          <a:prstGeom prst="rect">
            <a:avLst/>
          </a:prstGeom>
          <a:noFill/>
          <a:ln>
            <a:noFill/>
          </a:ln>
        </p:spPr>
      </p:pic>
      <p:sp>
        <p:nvSpPr>
          <p:cNvPr id="146" name="Google Shape;146;p12"/>
          <p:cNvSpPr txBox="1"/>
          <p:nvPr/>
        </p:nvSpPr>
        <p:spPr>
          <a:xfrm>
            <a:off x="272675" y="152751"/>
            <a:ext cx="8688300" cy="825024"/>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IN" sz="2200" b="1" i="0" u="none" strike="noStrike" cap="none" dirty="0">
                <a:solidFill>
                  <a:srgbClr val="FF0000"/>
                </a:solidFill>
                <a:latin typeface="Calibri"/>
                <a:ea typeface="Calibri"/>
                <a:cs typeface="Calibri"/>
                <a:sym typeface="Calibri"/>
              </a:rPr>
              <a:t>THE DELHI SULTANATE</a:t>
            </a:r>
          </a:p>
          <a:p>
            <a:pPr marL="0" marR="0" lvl="0" indent="0" algn="l" rtl="0">
              <a:lnSpc>
                <a:spcPct val="100000"/>
              </a:lnSpc>
              <a:spcBef>
                <a:spcPts val="0"/>
              </a:spcBef>
              <a:spcAft>
                <a:spcPts val="0"/>
              </a:spcAft>
              <a:buNone/>
            </a:pPr>
            <a:r>
              <a:rPr lang="en-IN" sz="2000" b="1" dirty="0">
                <a:solidFill>
                  <a:schemeClr val="tx1"/>
                </a:solidFill>
                <a:latin typeface="Calibri"/>
                <a:sym typeface="Calibri"/>
              </a:rPr>
              <a:t>GHIASUDDIN BALBAN(1266-1286CE)</a:t>
            </a:r>
            <a:endParaRPr sz="2000" dirty="0">
              <a:solidFill>
                <a:schemeClr val="tx1"/>
              </a:solidFill>
            </a:endParaRPr>
          </a:p>
        </p:txBody>
      </p:sp>
      <p:sp>
        <p:nvSpPr>
          <p:cNvPr id="147" name="Google Shape;147;p12"/>
          <p:cNvSpPr txBox="1"/>
          <p:nvPr/>
        </p:nvSpPr>
        <p:spPr>
          <a:xfrm>
            <a:off x="272675" y="1140738"/>
            <a:ext cx="4607143" cy="3238138"/>
          </a:xfrm>
          <a:prstGeom prst="rect">
            <a:avLst/>
          </a:prstGeom>
          <a:noFill/>
          <a:ln>
            <a:noFill/>
          </a:ln>
        </p:spPr>
        <p:txBody>
          <a:bodyPr spcFirstLastPara="1" wrap="square" lIns="91425" tIns="91425" rIns="91425" bIns="91425" anchor="t" anchorCtr="0">
            <a:noAutofit/>
          </a:bodyPr>
          <a:lstStyle/>
          <a:p>
            <a:pPr marL="140335" indent="-128270">
              <a:lnSpc>
                <a:spcPct val="100000"/>
              </a:lnSpc>
              <a:buSzPct val="95000"/>
              <a:buChar char="•"/>
              <a:tabLst>
                <a:tab pos="140970" algn="l"/>
              </a:tabLst>
            </a:pPr>
            <a:r>
              <a:rPr lang="en-IN" sz="1400" spc="35" dirty="0">
                <a:latin typeface="Carlito"/>
                <a:cs typeface="Carlito"/>
              </a:rPr>
              <a:t>The </a:t>
            </a:r>
            <a:r>
              <a:rPr lang="en-IN" sz="1400" spc="20" dirty="0">
                <a:latin typeface="Carlito"/>
                <a:cs typeface="Carlito"/>
              </a:rPr>
              <a:t>next </a:t>
            </a:r>
            <a:r>
              <a:rPr lang="en-IN" sz="1400" spc="75" dirty="0">
                <a:latin typeface="Carlito"/>
                <a:cs typeface="Carlito"/>
              </a:rPr>
              <a:t>notable </a:t>
            </a:r>
            <a:r>
              <a:rPr lang="en-IN" sz="1400" spc="5" dirty="0">
                <a:latin typeface="Carlito"/>
                <a:cs typeface="Carlito"/>
              </a:rPr>
              <a:t>ruler </a:t>
            </a:r>
            <a:r>
              <a:rPr lang="en-IN" sz="1400" spc="55" dirty="0">
                <a:latin typeface="Carlito"/>
                <a:cs typeface="Carlito"/>
              </a:rPr>
              <a:t>after</a:t>
            </a:r>
            <a:r>
              <a:rPr lang="en-IN" sz="1400" spc="-25" dirty="0">
                <a:latin typeface="Carlito"/>
                <a:cs typeface="Carlito"/>
              </a:rPr>
              <a:t> </a:t>
            </a:r>
            <a:r>
              <a:rPr lang="en-IN" sz="1400" spc="105" dirty="0">
                <a:latin typeface="Carlito"/>
                <a:cs typeface="Carlito"/>
              </a:rPr>
              <a:t>Razia.</a:t>
            </a:r>
            <a:endParaRPr lang="en-IN" sz="1400" dirty="0">
              <a:latin typeface="Carlito"/>
              <a:cs typeface="Carlito"/>
            </a:endParaRPr>
          </a:p>
          <a:p>
            <a:pPr marL="140335" indent="-128270">
              <a:lnSpc>
                <a:spcPct val="100000"/>
              </a:lnSpc>
              <a:buSzPct val="95000"/>
              <a:buChar char="•"/>
              <a:tabLst>
                <a:tab pos="140970" algn="l"/>
              </a:tabLst>
            </a:pPr>
            <a:r>
              <a:rPr lang="en-IN" sz="1400" spc="10" dirty="0">
                <a:latin typeface="Carlito"/>
                <a:cs typeface="Carlito"/>
              </a:rPr>
              <a:t>Ninth </a:t>
            </a:r>
            <a:r>
              <a:rPr lang="en-IN" sz="1400" spc="105" dirty="0">
                <a:latin typeface="Carlito"/>
                <a:cs typeface="Carlito"/>
              </a:rPr>
              <a:t>Sultan </a:t>
            </a:r>
            <a:r>
              <a:rPr lang="en-IN" sz="1400" spc="40" dirty="0">
                <a:latin typeface="Carlito"/>
                <a:cs typeface="Carlito"/>
              </a:rPr>
              <a:t>in </a:t>
            </a:r>
            <a:r>
              <a:rPr lang="en-IN" sz="1400" spc="45" dirty="0">
                <a:latin typeface="Carlito"/>
                <a:cs typeface="Carlito"/>
              </a:rPr>
              <a:t>the </a:t>
            </a:r>
            <a:r>
              <a:rPr lang="en-IN" sz="1400" spc="114" dirty="0">
                <a:latin typeface="Carlito"/>
                <a:cs typeface="Carlito"/>
              </a:rPr>
              <a:t>Mamluk</a:t>
            </a:r>
            <a:r>
              <a:rPr lang="en-IN" sz="1400" spc="-35" dirty="0">
                <a:latin typeface="Carlito"/>
                <a:cs typeface="Carlito"/>
              </a:rPr>
              <a:t> </a:t>
            </a:r>
            <a:r>
              <a:rPr lang="en-IN" sz="1400" spc="114" dirty="0">
                <a:latin typeface="Carlito"/>
                <a:cs typeface="Carlito"/>
              </a:rPr>
              <a:t>dynasty</a:t>
            </a:r>
            <a:endParaRPr lang="en-IN" sz="1400" dirty="0">
              <a:latin typeface="Carlito"/>
              <a:cs typeface="Carlito"/>
            </a:endParaRPr>
          </a:p>
          <a:p>
            <a:pPr marL="12700" marR="135255">
              <a:lnSpc>
                <a:spcPct val="100000"/>
              </a:lnSpc>
              <a:buSzPct val="95000"/>
              <a:buFont typeface="Arial"/>
              <a:buChar char="▪"/>
              <a:tabLst>
                <a:tab pos="104139" algn="l"/>
                <a:tab pos="2911475" algn="l"/>
              </a:tabLst>
            </a:pPr>
            <a:r>
              <a:rPr lang="en-IN" sz="1400" spc="114" dirty="0">
                <a:latin typeface="Carlito"/>
                <a:cs typeface="Carlito"/>
              </a:rPr>
              <a:t>Balban </a:t>
            </a:r>
            <a:r>
              <a:rPr lang="en-IN" sz="1400" spc="100" dirty="0">
                <a:latin typeface="Carlito"/>
                <a:cs typeface="Carlito"/>
              </a:rPr>
              <a:t>was </a:t>
            </a:r>
            <a:r>
              <a:rPr lang="en-IN" sz="1400" dirty="0">
                <a:latin typeface="Carlito"/>
                <a:cs typeface="Carlito"/>
              </a:rPr>
              <a:t>a </a:t>
            </a:r>
            <a:r>
              <a:rPr lang="en-IN" sz="1400" spc="40" dirty="0">
                <a:latin typeface="Carlito"/>
                <a:cs typeface="Carlito"/>
              </a:rPr>
              <a:t>strict </a:t>
            </a:r>
            <a:r>
              <a:rPr lang="en-IN" sz="1400" spc="5" dirty="0">
                <a:latin typeface="Carlito"/>
                <a:cs typeface="Carlito"/>
              </a:rPr>
              <a:t>ruler </a:t>
            </a:r>
            <a:r>
              <a:rPr lang="en-IN" sz="1400" spc="95" dirty="0">
                <a:latin typeface="Carlito"/>
                <a:cs typeface="Carlito"/>
              </a:rPr>
              <a:t>and </a:t>
            </a:r>
            <a:r>
              <a:rPr lang="en-IN" sz="1400" spc="90" dirty="0">
                <a:latin typeface="Carlito"/>
                <a:cs typeface="Carlito"/>
              </a:rPr>
              <a:t>his  </a:t>
            </a:r>
            <a:r>
              <a:rPr lang="en-IN" sz="1400" spc="25" dirty="0">
                <a:latin typeface="Carlito"/>
                <a:cs typeface="Carlito"/>
              </a:rPr>
              <a:t>court </a:t>
            </a:r>
            <a:r>
              <a:rPr lang="en-IN" sz="1400" spc="100" dirty="0">
                <a:latin typeface="Carlito"/>
                <a:cs typeface="Carlito"/>
              </a:rPr>
              <a:t>was  </a:t>
            </a:r>
            <a:r>
              <a:rPr lang="en-IN" sz="1400" spc="45" dirty="0">
                <a:latin typeface="Carlito"/>
                <a:cs typeface="Carlito"/>
              </a:rPr>
              <a:t>the</a:t>
            </a:r>
            <a:r>
              <a:rPr lang="en-IN" sz="1400" spc="-110" dirty="0">
                <a:latin typeface="Carlito"/>
                <a:cs typeface="Carlito"/>
              </a:rPr>
              <a:t> </a:t>
            </a:r>
            <a:r>
              <a:rPr lang="en-IN" sz="1400" spc="90" dirty="0">
                <a:latin typeface="Carlito"/>
                <a:cs typeface="Carlito"/>
              </a:rPr>
              <a:t>symbol of </a:t>
            </a:r>
            <a:r>
              <a:rPr lang="en-IN" sz="1400" spc="65" dirty="0">
                <a:latin typeface="Carlito"/>
                <a:cs typeface="Carlito"/>
              </a:rPr>
              <a:t>austerity  </a:t>
            </a:r>
            <a:r>
              <a:rPr lang="en-IN" sz="1400" spc="95" dirty="0">
                <a:latin typeface="Carlito"/>
                <a:cs typeface="Carlito"/>
              </a:rPr>
              <a:t>and </a:t>
            </a:r>
            <a:r>
              <a:rPr lang="en-IN" sz="1400" spc="40" dirty="0">
                <a:latin typeface="Carlito"/>
                <a:cs typeface="Carlito"/>
              </a:rPr>
              <a:t>strict </a:t>
            </a:r>
            <a:r>
              <a:rPr lang="en-IN" sz="1400" spc="80" dirty="0">
                <a:latin typeface="Carlito"/>
                <a:cs typeface="Carlito"/>
              </a:rPr>
              <a:t>obedience </a:t>
            </a:r>
            <a:r>
              <a:rPr lang="en-IN" sz="1400" spc="-10" dirty="0">
                <a:latin typeface="Carlito"/>
                <a:cs typeface="Carlito"/>
              </a:rPr>
              <a:t>to </a:t>
            </a:r>
            <a:r>
              <a:rPr lang="en-IN" sz="1400" spc="45" dirty="0">
                <a:latin typeface="Carlito"/>
                <a:cs typeface="Carlito"/>
              </a:rPr>
              <a:t>the</a:t>
            </a:r>
            <a:r>
              <a:rPr lang="en-IN" sz="1400" spc="-20" dirty="0">
                <a:latin typeface="Carlito"/>
                <a:cs typeface="Carlito"/>
              </a:rPr>
              <a:t> </a:t>
            </a:r>
            <a:r>
              <a:rPr lang="en-IN" sz="1400" spc="15" dirty="0">
                <a:latin typeface="Carlito"/>
                <a:cs typeface="Carlito"/>
              </a:rPr>
              <a:t>emperor.</a:t>
            </a:r>
            <a:endParaRPr lang="en-IN" sz="1400" dirty="0">
              <a:latin typeface="Carlito"/>
              <a:cs typeface="Carlito"/>
            </a:endParaRPr>
          </a:p>
          <a:p>
            <a:pPr marL="12700" marR="1785620">
              <a:lnSpc>
                <a:spcPct val="100000"/>
              </a:lnSpc>
              <a:spcBef>
                <a:spcPts val="95"/>
              </a:spcBef>
              <a:buSzPct val="95000"/>
              <a:buFont typeface="Arial"/>
              <a:buChar char="•"/>
              <a:tabLst>
                <a:tab pos="102870" algn="l"/>
              </a:tabLst>
            </a:pPr>
            <a:r>
              <a:rPr lang="en-IN" sz="1400" spc="15" dirty="0">
                <a:latin typeface="Carlito"/>
                <a:cs typeface="Carlito"/>
              </a:rPr>
              <a:t>He </a:t>
            </a:r>
            <a:r>
              <a:rPr lang="en-IN" sz="1400" spc="95" dirty="0">
                <a:latin typeface="Carlito"/>
                <a:cs typeface="Carlito"/>
              </a:rPr>
              <a:t>had </a:t>
            </a:r>
            <a:r>
              <a:rPr lang="en-IN" sz="1400" dirty="0">
                <a:latin typeface="Carlito"/>
                <a:cs typeface="Carlito"/>
              </a:rPr>
              <a:t>a </a:t>
            </a:r>
            <a:r>
              <a:rPr lang="en-IN" sz="1400" spc="100" dirty="0">
                <a:latin typeface="Carlito"/>
                <a:cs typeface="Carlito"/>
              </a:rPr>
              <a:t>spy </a:t>
            </a:r>
            <a:r>
              <a:rPr lang="en-IN" sz="1400" spc="95" dirty="0">
                <a:latin typeface="Carlito"/>
                <a:cs typeface="Carlito"/>
              </a:rPr>
              <a:t>system  </a:t>
            </a:r>
            <a:r>
              <a:rPr lang="en-IN" sz="1400" spc="-5" dirty="0">
                <a:latin typeface="Carlito"/>
                <a:cs typeface="Carlito"/>
              </a:rPr>
              <a:t>to </a:t>
            </a:r>
            <a:r>
              <a:rPr lang="en-IN" sz="1400" spc="60" dirty="0">
                <a:latin typeface="Carlito"/>
                <a:cs typeface="Carlito"/>
              </a:rPr>
              <a:t>keep </a:t>
            </a:r>
            <a:r>
              <a:rPr lang="en-IN" sz="1400" spc="90" dirty="0">
                <a:latin typeface="Carlito"/>
                <a:cs typeface="Carlito"/>
              </a:rPr>
              <a:t>his </a:t>
            </a:r>
            <a:r>
              <a:rPr lang="en-IN" sz="1400" spc="85" dirty="0">
                <a:latin typeface="Carlito"/>
                <a:cs typeface="Carlito"/>
              </a:rPr>
              <a:t>nobles </a:t>
            </a:r>
            <a:r>
              <a:rPr lang="en-IN" sz="1400" spc="75" dirty="0">
                <a:latin typeface="Carlito"/>
                <a:cs typeface="Carlito"/>
              </a:rPr>
              <a:t>in  </a:t>
            </a:r>
            <a:r>
              <a:rPr lang="en-IN" sz="1400" spc="95" dirty="0">
                <a:latin typeface="Carlito"/>
                <a:cs typeface="Carlito"/>
              </a:rPr>
              <a:t>check</a:t>
            </a:r>
            <a:endParaRPr lang="en-IN" sz="1400" dirty="0">
              <a:latin typeface="Carlito"/>
              <a:cs typeface="Carlito"/>
            </a:endParaRPr>
          </a:p>
          <a:p>
            <a:pPr marL="140335" marR="481330" indent="-128270">
              <a:lnSpc>
                <a:spcPts val="2300"/>
              </a:lnSpc>
              <a:spcBef>
                <a:spcPts val="70"/>
              </a:spcBef>
              <a:buSzPct val="95000"/>
              <a:buFont typeface="Arial"/>
              <a:buChar char="•"/>
              <a:tabLst>
                <a:tab pos="140970" algn="l"/>
              </a:tabLst>
            </a:pPr>
            <a:r>
              <a:rPr lang="en-IN" sz="1400" spc="114" dirty="0">
                <a:latin typeface="Carlito"/>
                <a:cs typeface="Carlito"/>
              </a:rPr>
              <a:t>Balban </a:t>
            </a:r>
            <a:r>
              <a:rPr lang="en-IN" sz="1400" spc="65" dirty="0">
                <a:latin typeface="Carlito"/>
                <a:cs typeface="Carlito"/>
              </a:rPr>
              <a:t>died </a:t>
            </a:r>
            <a:r>
              <a:rPr lang="en-IN" sz="1400" spc="40" dirty="0">
                <a:latin typeface="Carlito"/>
                <a:cs typeface="Carlito"/>
              </a:rPr>
              <a:t>in </a:t>
            </a:r>
            <a:r>
              <a:rPr lang="en-IN" sz="1400" spc="90" dirty="0">
                <a:latin typeface="Carlito"/>
                <a:cs typeface="Carlito"/>
              </a:rPr>
              <a:t>1287 </a:t>
            </a:r>
            <a:r>
              <a:rPr lang="en-IN" sz="1400" spc="-5" dirty="0">
                <a:latin typeface="Carlito"/>
                <a:cs typeface="Carlito"/>
              </a:rPr>
              <a:t>CE </a:t>
            </a:r>
            <a:r>
              <a:rPr lang="en-IN" sz="1400" spc="95" dirty="0">
                <a:latin typeface="Carlito"/>
                <a:cs typeface="Carlito"/>
              </a:rPr>
              <a:t>and</a:t>
            </a:r>
            <a:r>
              <a:rPr lang="en-IN" sz="1400" spc="-30" dirty="0">
                <a:latin typeface="Carlito"/>
                <a:cs typeface="Carlito"/>
              </a:rPr>
              <a:t> </a:t>
            </a:r>
            <a:r>
              <a:rPr lang="en-IN" sz="1400" spc="105" dirty="0">
                <a:latin typeface="Carlito"/>
                <a:cs typeface="Carlito"/>
              </a:rPr>
              <a:t>was  </a:t>
            </a:r>
            <a:r>
              <a:rPr lang="en-IN" sz="1400" spc="114" dirty="0">
                <a:latin typeface="Carlito"/>
                <a:cs typeface="Carlito"/>
              </a:rPr>
              <a:t>succeeded </a:t>
            </a:r>
            <a:r>
              <a:rPr lang="en-IN" sz="1400" spc="45" dirty="0">
                <a:latin typeface="Carlito"/>
                <a:cs typeface="Carlito"/>
              </a:rPr>
              <a:t>by </a:t>
            </a:r>
            <a:r>
              <a:rPr lang="en-IN" sz="1400" spc="90" dirty="0">
                <a:latin typeface="Carlito"/>
                <a:cs typeface="Carlito"/>
              </a:rPr>
              <a:t>his</a:t>
            </a:r>
            <a:r>
              <a:rPr lang="en-IN" sz="1400" spc="60" dirty="0">
                <a:latin typeface="Carlito"/>
                <a:cs typeface="Carlito"/>
              </a:rPr>
              <a:t> </a:t>
            </a:r>
            <a:r>
              <a:rPr lang="en-IN" sz="1400" spc="100" dirty="0">
                <a:latin typeface="Carlito"/>
                <a:cs typeface="Carlito"/>
              </a:rPr>
              <a:t>grandson</a:t>
            </a:r>
            <a:r>
              <a:rPr lang="en-IN" dirty="0">
                <a:latin typeface="Carlito"/>
                <a:cs typeface="Carlito"/>
              </a:rPr>
              <a:t> </a:t>
            </a:r>
            <a:r>
              <a:rPr lang="en-IN" sz="1400" spc="50" dirty="0" err="1">
                <a:latin typeface="Carlito"/>
                <a:cs typeface="Carlito"/>
              </a:rPr>
              <a:t>Qaiqubad</a:t>
            </a:r>
            <a:r>
              <a:rPr lang="en-IN" sz="1400" spc="50" dirty="0">
                <a:latin typeface="Carlito"/>
                <a:cs typeface="Carlito"/>
              </a:rPr>
              <a:t>.</a:t>
            </a:r>
            <a:endParaRPr lang="en-IN" sz="1400" dirty="0">
              <a:latin typeface="Carlito"/>
              <a:cs typeface="Carlito"/>
            </a:endParaRPr>
          </a:p>
          <a:p>
            <a:pPr marL="140335" marR="273685" indent="-128270">
              <a:lnSpc>
                <a:spcPct val="100000"/>
              </a:lnSpc>
              <a:buSzPct val="95000"/>
              <a:buFont typeface="Arial"/>
              <a:buChar char="•"/>
              <a:tabLst>
                <a:tab pos="140970" algn="l"/>
              </a:tabLst>
            </a:pPr>
            <a:r>
              <a:rPr lang="en-IN" sz="1400" spc="40" dirty="0">
                <a:latin typeface="Carlito"/>
                <a:cs typeface="Carlito"/>
              </a:rPr>
              <a:t>And </a:t>
            </a:r>
            <a:r>
              <a:rPr lang="en-IN" sz="1400" spc="55" dirty="0">
                <a:latin typeface="Carlito"/>
                <a:cs typeface="Carlito"/>
              </a:rPr>
              <a:t>he </a:t>
            </a:r>
            <a:r>
              <a:rPr lang="en-IN" sz="1400" spc="100" dirty="0">
                <a:latin typeface="Carlito"/>
                <a:cs typeface="Carlito"/>
              </a:rPr>
              <a:t>was </a:t>
            </a:r>
            <a:r>
              <a:rPr lang="en-IN" sz="1400" spc="20" dirty="0">
                <a:latin typeface="Carlito"/>
                <a:cs typeface="Carlito"/>
              </a:rPr>
              <a:t>not </a:t>
            </a:r>
            <a:r>
              <a:rPr lang="en-IN" sz="1400" dirty="0">
                <a:latin typeface="Carlito"/>
                <a:cs typeface="Carlito"/>
              </a:rPr>
              <a:t>a </a:t>
            </a:r>
            <a:r>
              <a:rPr lang="en-IN" sz="1400" spc="65" dirty="0">
                <a:latin typeface="Carlito"/>
                <a:cs typeface="Carlito"/>
              </a:rPr>
              <a:t>strong </a:t>
            </a:r>
            <a:r>
              <a:rPr lang="en-IN" sz="1400" spc="5" dirty="0">
                <a:latin typeface="Carlito"/>
                <a:cs typeface="Carlito"/>
              </a:rPr>
              <a:t>ruler . On his death, the kingdom weakened, leading to the collapse of the Slave Dynasty.</a:t>
            </a:r>
            <a:r>
              <a:rPr lang="en-IN" sz="1400" spc="55" dirty="0">
                <a:latin typeface="Carlito"/>
                <a:cs typeface="Carlito"/>
              </a:rPr>
              <a:t> </a:t>
            </a:r>
            <a:r>
              <a:rPr lang="en-IN" sz="1400" spc="70" dirty="0">
                <a:latin typeface="Carlito"/>
                <a:cs typeface="Carlito"/>
              </a:rPr>
              <a:t>which </a:t>
            </a:r>
            <a:r>
              <a:rPr lang="en-IN" sz="1400" spc="95" dirty="0">
                <a:latin typeface="Carlito"/>
                <a:cs typeface="Carlito"/>
              </a:rPr>
              <a:t>brings </a:t>
            </a:r>
            <a:r>
              <a:rPr lang="en-IN" sz="1400" dirty="0">
                <a:latin typeface="Carlito"/>
                <a:cs typeface="Carlito"/>
              </a:rPr>
              <a:t>a </a:t>
            </a:r>
            <a:r>
              <a:rPr lang="en-IN" sz="1400" spc="70" dirty="0">
                <a:latin typeface="Carlito"/>
                <a:cs typeface="Carlito"/>
              </a:rPr>
              <a:t>end</a:t>
            </a:r>
            <a:r>
              <a:rPr lang="en-IN" sz="1400" spc="-240" dirty="0">
                <a:latin typeface="Carlito"/>
                <a:cs typeface="Carlito"/>
              </a:rPr>
              <a:t> </a:t>
            </a:r>
            <a:r>
              <a:rPr lang="en-IN" sz="1400" spc="-15" dirty="0">
                <a:latin typeface="Carlito"/>
                <a:cs typeface="Carlito"/>
              </a:rPr>
              <a:t>to</a:t>
            </a:r>
            <a:r>
              <a:rPr lang="en-IN" dirty="0">
                <a:latin typeface="Carlito"/>
                <a:cs typeface="Carlito"/>
              </a:rPr>
              <a:t> </a:t>
            </a:r>
            <a:r>
              <a:rPr lang="en-IN" sz="1400" b="1" spc="20" dirty="0">
                <a:latin typeface="Carlito"/>
                <a:cs typeface="Carlito"/>
              </a:rPr>
              <a:t>salve</a:t>
            </a:r>
            <a:r>
              <a:rPr lang="en-IN" sz="1400" b="1" spc="-90" dirty="0">
                <a:latin typeface="Carlito"/>
                <a:cs typeface="Carlito"/>
              </a:rPr>
              <a:t> </a:t>
            </a:r>
            <a:r>
              <a:rPr lang="en-IN" sz="1400" b="1" spc="-30" dirty="0">
                <a:latin typeface="Carlito"/>
                <a:cs typeface="Carlito"/>
              </a:rPr>
              <a:t>dynasty.</a:t>
            </a:r>
            <a:endParaRPr lang="en-IN" sz="1400" dirty="0">
              <a:latin typeface="Carlito"/>
              <a:cs typeface="Carlito"/>
            </a:endParaRPr>
          </a:p>
        </p:txBody>
      </p:sp>
      <p:sp>
        <p:nvSpPr>
          <p:cNvPr id="7" name="object 4">
            <a:extLst>
              <a:ext uri="{FF2B5EF4-FFF2-40B4-BE49-F238E27FC236}">
                <a16:creationId xmlns:a16="http://schemas.microsoft.com/office/drawing/2014/main" id="{1987C841-36DC-4E64-8A63-4CFEA29C3107}"/>
              </a:ext>
            </a:extLst>
          </p:cNvPr>
          <p:cNvSpPr/>
          <p:nvPr/>
        </p:nvSpPr>
        <p:spPr>
          <a:xfrm>
            <a:off x="4953121" y="1140737"/>
            <a:ext cx="3918204" cy="3238138"/>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pic>
        <p:nvPicPr>
          <p:cNvPr id="154" name="Google Shape;154;p13"/>
          <p:cNvPicPr preferRelativeResize="0"/>
          <p:nvPr/>
        </p:nvPicPr>
        <p:blipFill rotWithShape="1">
          <a:blip r:embed="rId3">
            <a:alphaModFix/>
          </a:blip>
          <a:srcRect/>
          <a:stretch/>
        </p:blipFill>
        <p:spPr>
          <a:xfrm>
            <a:off x="7787575" y="4378875"/>
            <a:ext cx="1232526" cy="611875"/>
          </a:xfrm>
          <a:prstGeom prst="rect">
            <a:avLst/>
          </a:prstGeom>
          <a:noFill/>
          <a:ln>
            <a:noFill/>
          </a:ln>
        </p:spPr>
      </p:pic>
      <p:sp>
        <p:nvSpPr>
          <p:cNvPr id="155" name="Google Shape;155;p13"/>
          <p:cNvSpPr txBox="1"/>
          <p:nvPr/>
        </p:nvSpPr>
        <p:spPr>
          <a:xfrm>
            <a:off x="455700" y="152750"/>
            <a:ext cx="8688300" cy="705189"/>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IN" sz="2000" b="1" i="0" u="none" strike="noStrike" cap="none" dirty="0">
                <a:solidFill>
                  <a:srgbClr val="FF0000"/>
                </a:solidFill>
                <a:latin typeface="Calibri"/>
                <a:ea typeface="Calibri"/>
                <a:cs typeface="Calibri"/>
                <a:sym typeface="Calibri"/>
              </a:rPr>
              <a:t>THE DELHI SULTANATE</a:t>
            </a:r>
          </a:p>
          <a:p>
            <a:pPr marL="0" marR="0" lvl="0" indent="0" algn="l" rtl="0">
              <a:lnSpc>
                <a:spcPct val="100000"/>
              </a:lnSpc>
              <a:spcBef>
                <a:spcPts val="0"/>
              </a:spcBef>
              <a:spcAft>
                <a:spcPts val="0"/>
              </a:spcAft>
              <a:buNone/>
            </a:pPr>
            <a:r>
              <a:rPr lang="en-IN" sz="1800" b="1" i="0" u="none" strike="noStrike" cap="none" dirty="0">
                <a:solidFill>
                  <a:schemeClr val="dk1"/>
                </a:solidFill>
                <a:latin typeface="Calibri"/>
                <a:ea typeface="Calibri"/>
                <a:cs typeface="Calibri"/>
                <a:sym typeface="Calibri"/>
              </a:rPr>
              <a:t>THE KHALJIS1290-1320 CE- JALALUDDIN KHALJI</a:t>
            </a:r>
          </a:p>
          <a:p>
            <a:pPr marL="0" marR="0" lvl="0" indent="0" algn="l" rtl="0">
              <a:lnSpc>
                <a:spcPct val="100000"/>
              </a:lnSpc>
              <a:spcBef>
                <a:spcPts val="0"/>
              </a:spcBef>
              <a:spcAft>
                <a:spcPts val="0"/>
              </a:spcAft>
              <a:buNone/>
            </a:pPr>
            <a:endParaRPr dirty="0"/>
          </a:p>
        </p:txBody>
      </p:sp>
      <p:sp>
        <p:nvSpPr>
          <p:cNvPr id="156" name="Google Shape;156;p13"/>
          <p:cNvSpPr txBox="1"/>
          <p:nvPr/>
        </p:nvSpPr>
        <p:spPr>
          <a:xfrm>
            <a:off x="272676" y="1189822"/>
            <a:ext cx="5023602" cy="3148495"/>
          </a:xfrm>
          <a:prstGeom prst="rect">
            <a:avLst/>
          </a:prstGeom>
          <a:noFill/>
          <a:ln>
            <a:noFill/>
          </a:ln>
        </p:spPr>
        <p:txBody>
          <a:bodyPr spcFirstLastPara="1" wrap="square" lIns="91425" tIns="91425" rIns="91425" bIns="91425" anchor="t" anchorCtr="0">
            <a:noAutofit/>
          </a:bodyPr>
          <a:lstStyle/>
          <a:p>
            <a:pPr marL="74930">
              <a:lnSpc>
                <a:spcPct val="100000"/>
              </a:lnSpc>
              <a:spcBef>
                <a:spcPts val="100"/>
              </a:spcBef>
            </a:pPr>
            <a:r>
              <a:rPr lang="en-IN" sz="1800" b="1" spc="25" dirty="0">
                <a:latin typeface="Carlito"/>
                <a:cs typeface="Carlito"/>
              </a:rPr>
              <a:t>Jalal-</a:t>
            </a:r>
            <a:r>
              <a:rPr lang="en-IN" sz="1800" b="1" spc="25" dirty="0" err="1">
                <a:latin typeface="Carlito"/>
                <a:cs typeface="Carlito"/>
              </a:rPr>
              <a:t>ud</a:t>
            </a:r>
            <a:r>
              <a:rPr lang="en-IN" sz="1800" b="1" spc="25" dirty="0">
                <a:latin typeface="Carlito"/>
                <a:cs typeface="Carlito"/>
              </a:rPr>
              <a:t>-din </a:t>
            </a:r>
            <a:r>
              <a:rPr lang="en-IN" sz="1800" b="1" spc="-70" dirty="0">
                <a:latin typeface="Carlito"/>
                <a:cs typeface="Carlito"/>
              </a:rPr>
              <a:t>Firoz </a:t>
            </a:r>
            <a:r>
              <a:rPr lang="en-IN" sz="1800" b="1" spc="-45" dirty="0">
                <a:latin typeface="Carlito"/>
                <a:cs typeface="Carlito"/>
              </a:rPr>
              <a:t>Khilji </a:t>
            </a:r>
            <a:r>
              <a:rPr lang="en-IN" sz="1800" b="1" spc="25" dirty="0">
                <a:latin typeface="Carlito"/>
                <a:cs typeface="Carlito"/>
              </a:rPr>
              <a:t>(1290-1296</a:t>
            </a:r>
            <a:r>
              <a:rPr lang="en-IN" sz="1800" b="1" spc="-155" dirty="0">
                <a:latin typeface="Carlito"/>
                <a:cs typeface="Carlito"/>
              </a:rPr>
              <a:t> </a:t>
            </a:r>
            <a:r>
              <a:rPr lang="en-IN" sz="1800" b="1" spc="-100" dirty="0">
                <a:latin typeface="Carlito"/>
                <a:cs typeface="Carlito"/>
              </a:rPr>
              <a:t>CE)</a:t>
            </a:r>
          </a:p>
          <a:p>
            <a:pPr marL="74930">
              <a:lnSpc>
                <a:spcPct val="100000"/>
              </a:lnSpc>
              <a:spcBef>
                <a:spcPts val="100"/>
              </a:spcBef>
            </a:pPr>
            <a:endParaRPr lang="en-IN" sz="1200" spc="-100" dirty="0">
              <a:latin typeface="Carlito"/>
              <a:cs typeface="Carlito"/>
            </a:endParaRPr>
          </a:p>
          <a:p>
            <a:pPr marL="74930">
              <a:lnSpc>
                <a:spcPct val="100000"/>
              </a:lnSpc>
              <a:spcBef>
                <a:spcPts val="100"/>
              </a:spcBef>
            </a:pPr>
            <a:r>
              <a:rPr lang="en-IN" sz="1600" spc="-100" dirty="0">
                <a:latin typeface="Carlito"/>
                <a:cs typeface="Carlito"/>
              </a:rPr>
              <a:t>The Khaljis were  of Afghan origin.</a:t>
            </a:r>
          </a:p>
          <a:p>
            <a:pPr marL="74930">
              <a:lnSpc>
                <a:spcPct val="100000"/>
              </a:lnSpc>
              <a:spcBef>
                <a:spcPts val="100"/>
              </a:spcBef>
            </a:pPr>
            <a:r>
              <a:rPr lang="en-IN" sz="1600" spc="-100" dirty="0">
                <a:latin typeface="Carlito"/>
                <a:cs typeface="Carlito"/>
              </a:rPr>
              <a:t>Balaban's grandson was put to death  by an official of the Khalji tribe- Firoz Shah.</a:t>
            </a:r>
          </a:p>
          <a:p>
            <a:pPr marL="74930">
              <a:lnSpc>
                <a:spcPct val="100000"/>
              </a:lnSpc>
              <a:spcBef>
                <a:spcPts val="100"/>
              </a:spcBef>
            </a:pPr>
            <a:endParaRPr lang="en-IN" sz="1600" spc="-100" dirty="0">
              <a:latin typeface="Carlito"/>
              <a:cs typeface="Carlito"/>
            </a:endParaRPr>
          </a:p>
          <a:p>
            <a:pPr marL="74930">
              <a:lnSpc>
                <a:spcPct val="100000"/>
              </a:lnSpc>
              <a:spcBef>
                <a:spcPts val="100"/>
              </a:spcBef>
            </a:pPr>
            <a:r>
              <a:rPr lang="en-IN" sz="1600" spc="-100" dirty="0">
                <a:latin typeface="Carlito"/>
                <a:cs typeface="Carlito"/>
              </a:rPr>
              <a:t> He took the name of Jalaluddin on ascending the throne. He was the founder of Khalji dynasty. </a:t>
            </a:r>
          </a:p>
          <a:p>
            <a:pPr marL="74930">
              <a:lnSpc>
                <a:spcPct val="100000"/>
              </a:lnSpc>
              <a:spcBef>
                <a:spcPts val="100"/>
              </a:spcBef>
            </a:pPr>
            <a:endParaRPr lang="en-IN" sz="1600" spc="-100" dirty="0">
              <a:latin typeface="Carlito"/>
              <a:cs typeface="Carlito"/>
            </a:endParaRPr>
          </a:p>
          <a:p>
            <a:pPr marL="74930">
              <a:lnSpc>
                <a:spcPct val="100000"/>
              </a:lnSpc>
              <a:spcBef>
                <a:spcPts val="100"/>
              </a:spcBef>
            </a:pPr>
            <a:r>
              <a:rPr lang="en-IN" sz="1600" spc="-100" dirty="0">
                <a:latin typeface="Carlito"/>
                <a:cs typeface="Carlito"/>
              </a:rPr>
              <a:t>Jalaluddin was treacherously killed by his nephew Alauddin Khalji who went on to succeed him to the throne of Delhi.</a:t>
            </a:r>
            <a:endParaRPr lang="en-IN" sz="1600" dirty="0">
              <a:latin typeface="Carlito"/>
              <a:cs typeface="Carlito"/>
            </a:endParaRPr>
          </a:p>
          <a:p>
            <a:pPr marL="342900" marR="0" lvl="0" indent="-254000" algn="l" rtl="0">
              <a:lnSpc>
                <a:spcPct val="100000"/>
              </a:lnSpc>
              <a:spcBef>
                <a:spcPts val="600"/>
              </a:spcBef>
              <a:spcAft>
                <a:spcPts val="0"/>
              </a:spcAft>
              <a:buClr>
                <a:srgbClr val="000000"/>
              </a:buClr>
              <a:buSzPts val="1400"/>
              <a:buFont typeface="Arial"/>
              <a:buNone/>
            </a:pPr>
            <a:endParaRPr b="0" i="0" u="none" strike="noStrike" cap="none" dirty="0">
              <a:solidFill>
                <a:srgbClr val="000000"/>
              </a:solidFill>
              <a:latin typeface="Arial"/>
              <a:ea typeface="Arial"/>
              <a:cs typeface="Arial"/>
              <a:sym typeface="Arial"/>
            </a:endParaRPr>
          </a:p>
          <a:p>
            <a:pPr marL="342900" marR="0" lvl="0" indent="-254000" algn="l" rtl="0">
              <a:lnSpc>
                <a:spcPct val="100000"/>
              </a:lnSpc>
              <a:spcBef>
                <a:spcPts val="600"/>
              </a:spcBef>
              <a:spcAft>
                <a:spcPts val="600"/>
              </a:spcAft>
              <a:buClr>
                <a:srgbClr val="000000"/>
              </a:buClr>
              <a:buSzPts val="1400"/>
              <a:buFont typeface="Arial"/>
              <a:buNone/>
            </a:pPr>
            <a:endParaRPr sz="1400" b="0" i="0" u="none" strike="noStrike" cap="none" dirty="0">
              <a:solidFill>
                <a:srgbClr val="000000"/>
              </a:solidFill>
              <a:latin typeface="Calibri"/>
              <a:ea typeface="Calibri"/>
              <a:cs typeface="Calibri"/>
              <a:sym typeface="Calibri"/>
            </a:endParaRPr>
          </a:p>
        </p:txBody>
      </p:sp>
      <p:sp>
        <p:nvSpPr>
          <p:cNvPr id="7" name="object 5">
            <a:extLst>
              <a:ext uri="{FF2B5EF4-FFF2-40B4-BE49-F238E27FC236}">
                <a16:creationId xmlns:a16="http://schemas.microsoft.com/office/drawing/2014/main" id="{A35BDA68-6EC6-466E-A357-10870F8F3DA5}"/>
              </a:ext>
            </a:extLst>
          </p:cNvPr>
          <p:cNvSpPr/>
          <p:nvPr/>
        </p:nvSpPr>
        <p:spPr>
          <a:xfrm>
            <a:off x="5296278" y="1189822"/>
            <a:ext cx="3692651" cy="3189053"/>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pic>
        <p:nvPicPr>
          <p:cNvPr id="163" name="Google Shape;163;p14"/>
          <p:cNvPicPr preferRelativeResize="0"/>
          <p:nvPr/>
        </p:nvPicPr>
        <p:blipFill rotWithShape="1">
          <a:blip r:embed="rId3">
            <a:alphaModFix/>
          </a:blip>
          <a:srcRect/>
          <a:stretch/>
        </p:blipFill>
        <p:spPr>
          <a:xfrm>
            <a:off x="7787575" y="4378875"/>
            <a:ext cx="1232526" cy="611875"/>
          </a:xfrm>
          <a:prstGeom prst="rect">
            <a:avLst/>
          </a:prstGeom>
          <a:noFill/>
          <a:ln>
            <a:noFill/>
          </a:ln>
        </p:spPr>
      </p:pic>
      <p:sp>
        <p:nvSpPr>
          <p:cNvPr id="164" name="Google Shape;164;p14"/>
          <p:cNvSpPr txBox="1"/>
          <p:nvPr/>
        </p:nvSpPr>
        <p:spPr>
          <a:xfrm>
            <a:off x="272675" y="152751"/>
            <a:ext cx="8688300" cy="66345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IN" sz="2200" b="1" dirty="0">
                <a:solidFill>
                  <a:srgbClr val="FF0000"/>
                </a:solidFill>
                <a:latin typeface="Calibri"/>
                <a:ea typeface="Calibri"/>
                <a:cs typeface="Calibri"/>
                <a:sym typeface="Calibri"/>
              </a:rPr>
              <a:t>THE DELHI SULTANATE</a:t>
            </a:r>
          </a:p>
          <a:p>
            <a:pPr marL="0" marR="0" lvl="0" indent="0" algn="l" rtl="0">
              <a:lnSpc>
                <a:spcPct val="100000"/>
              </a:lnSpc>
              <a:spcBef>
                <a:spcPts val="0"/>
              </a:spcBef>
              <a:spcAft>
                <a:spcPts val="0"/>
              </a:spcAft>
              <a:buNone/>
            </a:pPr>
            <a:r>
              <a:rPr lang="en-IN" sz="1600" b="1" dirty="0">
                <a:solidFill>
                  <a:schemeClr val="tx1"/>
                </a:solidFill>
                <a:latin typeface="Calibri"/>
                <a:ea typeface="Calibri"/>
                <a:cs typeface="Calibri"/>
                <a:sym typeface="Calibri"/>
              </a:rPr>
              <a:t>SUMMARY</a:t>
            </a:r>
          </a:p>
        </p:txBody>
      </p:sp>
      <p:sp>
        <p:nvSpPr>
          <p:cNvPr id="165" name="Google Shape;165;p14"/>
          <p:cNvSpPr txBox="1"/>
          <p:nvPr/>
        </p:nvSpPr>
        <p:spPr>
          <a:xfrm>
            <a:off x="272675" y="932507"/>
            <a:ext cx="7514900" cy="4058243"/>
          </a:xfrm>
          <a:prstGeom prst="rect">
            <a:avLst/>
          </a:prstGeom>
          <a:noFill/>
          <a:ln>
            <a:noFill/>
          </a:ln>
        </p:spPr>
        <p:txBody>
          <a:bodyPr spcFirstLastPara="1" wrap="square" lIns="91425" tIns="91425" rIns="91425" bIns="91425" anchor="t" anchorCtr="0">
            <a:noAutofit/>
          </a:bodyPr>
          <a:lstStyle/>
          <a:p>
            <a:pPr marL="304800" indent="-241300">
              <a:lnSpc>
                <a:spcPct val="100000"/>
              </a:lnSpc>
              <a:spcBef>
                <a:spcPts val="105"/>
              </a:spcBef>
              <a:buSzPct val="90000"/>
              <a:buAutoNum type="arabicPeriod"/>
              <a:tabLst>
                <a:tab pos="305435" algn="l"/>
              </a:tabLst>
            </a:pPr>
            <a:r>
              <a:rPr lang="en-IN" sz="2000" u="sng" spc="110" dirty="0">
                <a:latin typeface="Carlito"/>
                <a:cs typeface="Carlito"/>
              </a:rPr>
              <a:t>Razia </a:t>
            </a:r>
            <a:r>
              <a:rPr lang="en-IN" sz="2000" u="sng" spc="114" dirty="0">
                <a:latin typeface="Carlito"/>
                <a:cs typeface="Carlito"/>
              </a:rPr>
              <a:t>Sultana </a:t>
            </a:r>
            <a:r>
              <a:rPr lang="en-IN" sz="2000" u="sng" spc="85" dirty="0">
                <a:latin typeface="Carlito"/>
                <a:cs typeface="Carlito"/>
              </a:rPr>
              <a:t>(Reign: </a:t>
            </a:r>
            <a:r>
              <a:rPr lang="en-IN" sz="2000" u="sng" spc="90" dirty="0">
                <a:latin typeface="Carlito"/>
                <a:cs typeface="Carlito"/>
              </a:rPr>
              <a:t>1236 </a:t>
            </a:r>
            <a:r>
              <a:rPr lang="en-IN" sz="2000" u="sng" dirty="0">
                <a:latin typeface="Carlito"/>
                <a:cs typeface="Carlito"/>
              </a:rPr>
              <a:t>–</a:t>
            </a:r>
            <a:r>
              <a:rPr lang="en-IN" sz="2000" u="sng" spc="145" dirty="0">
                <a:latin typeface="Carlito"/>
                <a:cs typeface="Carlito"/>
              </a:rPr>
              <a:t> </a:t>
            </a:r>
            <a:r>
              <a:rPr lang="en-IN" sz="2000" u="sng" spc="110" dirty="0">
                <a:latin typeface="Carlito"/>
                <a:cs typeface="Carlito"/>
              </a:rPr>
              <a:t>1240)</a:t>
            </a:r>
          </a:p>
          <a:p>
            <a:pPr marL="63500">
              <a:lnSpc>
                <a:spcPct val="100000"/>
              </a:lnSpc>
              <a:spcBef>
                <a:spcPts val="105"/>
              </a:spcBef>
              <a:buSzPct val="90000"/>
              <a:tabLst>
                <a:tab pos="305435" algn="l"/>
              </a:tabLst>
            </a:pPr>
            <a:r>
              <a:rPr lang="en-IN" sz="1400" spc="110" dirty="0">
                <a:latin typeface="Carlito"/>
                <a:cs typeface="Carlito"/>
              </a:rPr>
              <a:t>She was </a:t>
            </a:r>
            <a:r>
              <a:rPr lang="en-IN" sz="1400" spc="45" dirty="0">
                <a:latin typeface="Carlito"/>
                <a:cs typeface="Carlito"/>
              </a:rPr>
              <a:t>the </a:t>
            </a:r>
            <a:r>
              <a:rPr lang="en-IN" sz="1400" spc="40" dirty="0">
                <a:latin typeface="Carlito"/>
                <a:cs typeface="Carlito"/>
              </a:rPr>
              <a:t>first </a:t>
            </a:r>
            <a:r>
              <a:rPr lang="en-IN" sz="1400" spc="95" dirty="0">
                <a:latin typeface="Carlito"/>
                <a:cs typeface="Carlito"/>
              </a:rPr>
              <a:t>and </a:t>
            </a:r>
            <a:r>
              <a:rPr lang="en-IN" sz="1400" spc="90" dirty="0">
                <a:latin typeface="Carlito"/>
                <a:cs typeface="Carlito"/>
              </a:rPr>
              <a:t>last  </a:t>
            </a:r>
            <a:r>
              <a:rPr lang="en-IN" sz="1400" spc="114" dirty="0">
                <a:latin typeface="Carlito"/>
                <a:cs typeface="Carlito"/>
              </a:rPr>
              <a:t>Muslim </a:t>
            </a:r>
            <a:r>
              <a:rPr lang="en-IN" sz="1400" spc="80" dirty="0">
                <a:latin typeface="Carlito"/>
                <a:cs typeface="Carlito"/>
              </a:rPr>
              <a:t>woman </a:t>
            </a:r>
            <a:r>
              <a:rPr lang="en-IN" sz="1400" spc="-5" dirty="0">
                <a:latin typeface="Carlito"/>
                <a:cs typeface="Carlito"/>
              </a:rPr>
              <a:t>to </a:t>
            </a:r>
            <a:r>
              <a:rPr lang="en-IN" sz="1400" spc="30" dirty="0">
                <a:latin typeface="Carlito"/>
                <a:cs typeface="Carlito"/>
              </a:rPr>
              <a:t>rule</a:t>
            </a:r>
            <a:r>
              <a:rPr lang="en-IN" sz="1400" spc="-50" dirty="0">
                <a:latin typeface="Carlito"/>
                <a:cs typeface="Carlito"/>
              </a:rPr>
              <a:t> </a:t>
            </a:r>
            <a:r>
              <a:rPr lang="en-IN" sz="1400" spc="20" dirty="0">
                <a:latin typeface="Carlito"/>
                <a:cs typeface="Carlito"/>
              </a:rPr>
              <a:t>over.</a:t>
            </a:r>
          </a:p>
          <a:p>
            <a:pPr marL="63500">
              <a:spcBef>
                <a:spcPts val="105"/>
              </a:spcBef>
              <a:buSzPct val="90000"/>
              <a:tabLst>
                <a:tab pos="305435" algn="l"/>
              </a:tabLst>
            </a:pPr>
            <a:r>
              <a:rPr lang="en-IN" sz="1400" spc="20" dirty="0">
                <a:latin typeface="Carlito"/>
                <a:cs typeface="Carlito"/>
              </a:rPr>
              <a:t>Delhi</a:t>
            </a:r>
            <a:r>
              <a:rPr lang="en-IN" sz="1400" spc="25" dirty="0">
                <a:latin typeface="Carlito"/>
                <a:cs typeface="Carlito"/>
              </a:rPr>
              <a:t>. </a:t>
            </a:r>
            <a:r>
              <a:rPr lang="en-IN" sz="1400" spc="100" dirty="0">
                <a:latin typeface="Carlito"/>
                <a:cs typeface="Carlito"/>
              </a:rPr>
              <a:t>she </a:t>
            </a:r>
            <a:r>
              <a:rPr lang="en-IN" sz="1400" spc="125" dirty="0">
                <a:latin typeface="Carlito"/>
                <a:cs typeface="Carlito"/>
              </a:rPr>
              <a:t>has </a:t>
            </a:r>
            <a:r>
              <a:rPr lang="en-IN" sz="1400" spc="-5" dirty="0">
                <a:latin typeface="Carlito"/>
                <a:cs typeface="Carlito"/>
              </a:rPr>
              <a:t>to </a:t>
            </a:r>
            <a:r>
              <a:rPr lang="en-IN" sz="1400" spc="110" dirty="0">
                <a:latin typeface="Carlito"/>
                <a:cs typeface="Carlito"/>
              </a:rPr>
              <a:t>face </a:t>
            </a:r>
            <a:r>
              <a:rPr lang="en-IN" sz="1400" spc="125" dirty="0">
                <a:latin typeface="Carlito"/>
                <a:cs typeface="Carlito"/>
              </a:rPr>
              <a:t>challenges </a:t>
            </a:r>
            <a:r>
              <a:rPr lang="en-IN" sz="1400" spc="120" dirty="0">
                <a:latin typeface="Carlito"/>
                <a:cs typeface="Carlito"/>
              </a:rPr>
              <a:t>as </a:t>
            </a:r>
            <a:r>
              <a:rPr lang="en-IN" sz="1400" spc="100" dirty="0">
                <a:latin typeface="Carlito"/>
                <a:cs typeface="Carlito"/>
              </a:rPr>
              <a:t>she being </a:t>
            </a:r>
            <a:r>
              <a:rPr lang="en-IN" sz="1400" spc="70" dirty="0">
                <a:latin typeface="Carlito"/>
                <a:cs typeface="Carlito"/>
              </a:rPr>
              <a:t>women </a:t>
            </a:r>
            <a:r>
              <a:rPr lang="en-IN" sz="1400" spc="35" dirty="0">
                <a:latin typeface="Carlito"/>
                <a:cs typeface="Carlito"/>
              </a:rPr>
              <a:t>in </a:t>
            </a:r>
            <a:r>
              <a:rPr lang="en-IN" sz="1400" dirty="0">
                <a:latin typeface="Carlito"/>
                <a:cs typeface="Carlito"/>
              </a:rPr>
              <a:t>a ‘ </a:t>
            </a:r>
            <a:r>
              <a:rPr lang="en-IN" sz="1400" spc="100" dirty="0">
                <a:latin typeface="Carlito"/>
                <a:cs typeface="Carlito"/>
              </a:rPr>
              <a:t>man’s  </a:t>
            </a:r>
            <a:r>
              <a:rPr lang="en-IN" sz="1400" spc="-60" dirty="0">
                <a:latin typeface="Carlito"/>
                <a:cs typeface="Carlito"/>
              </a:rPr>
              <a:t>World’.</a:t>
            </a:r>
            <a:endParaRPr lang="en-IN" sz="1400" dirty="0">
              <a:latin typeface="Carlito"/>
              <a:cs typeface="Carlito"/>
            </a:endParaRPr>
          </a:p>
          <a:p>
            <a:pPr marL="12065">
              <a:lnSpc>
                <a:spcPct val="100000"/>
              </a:lnSpc>
              <a:spcBef>
                <a:spcPts val="240"/>
              </a:spcBef>
              <a:tabLst>
                <a:tab pos="205104" algn="l"/>
              </a:tabLst>
            </a:pPr>
            <a:r>
              <a:rPr lang="en-IN" sz="1400" spc="110" dirty="0">
                <a:latin typeface="Carlito"/>
                <a:cs typeface="Carlito"/>
              </a:rPr>
              <a:t>She </a:t>
            </a:r>
            <a:r>
              <a:rPr lang="en-IN" sz="1400" spc="105" dirty="0">
                <a:latin typeface="Carlito"/>
                <a:cs typeface="Carlito"/>
              </a:rPr>
              <a:t>also </a:t>
            </a:r>
            <a:r>
              <a:rPr lang="en-IN" sz="1400" spc="114" dirty="0">
                <a:latin typeface="Carlito"/>
                <a:cs typeface="Carlito"/>
              </a:rPr>
              <a:t>faced </a:t>
            </a:r>
            <a:r>
              <a:rPr lang="en-IN" sz="1400" spc="70" dirty="0">
                <a:latin typeface="Carlito"/>
                <a:cs typeface="Carlito"/>
              </a:rPr>
              <a:t>opposition </a:t>
            </a:r>
            <a:r>
              <a:rPr lang="en-IN" sz="1400" spc="40" dirty="0">
                <a:latin typeface="Carlito"/>
                <a:cs typeface="Carlito"/>
              </a:rPr>
              <a:t>from </a:t>
            </a:r>
            <a:r>
              <a:rPr lang="en-IN" sz="1400" spc="45" dirty="0">
                <a:latin typeface="Carlito"/>
                <a:cs typeface="Carlito"/>
              </a:rPr>
              <a:t>the </a:t>
            </a:r>
            <a:r>
              <a:rPr lang="en-IN" sz="1400" b="1" spc="-60" dirty="0">
                <a:latin typeface="Carlito"/>
                <a:cs typeface="Carlito"/>
              </a:rPr>
              <a:t>group </a:t>
            </a:r>
            <a:r>
              <a:rPr lang="en-IN" sz="1400" b="1" spc="10" dirty="0">
                <a:latin typeface="Carlito"/>
                <a:cs typeface="Carlito"/>
              </a:rPr>
              <a:t>of </a:t>
            </a:r>
            <a:r>
              <a:rPr lang="en-IN" sz="1400" b="1" spc="-40" dirty="0">
                <a:latin typeface="Carlito"/>
                <a:cs typeface="Carlito"/>
              </a:rPr>
              <a:t>forty</a:t>
            </a:r>
            <a:r>
              <a:rPr lang="en-IN" sz="1400" spc="-40" dirty="0">
                <a:latin typeface="Carlito"/>
                <a:cs typeface="Carlito"/>
              </a:rPr>
              <a:t>’.(</a:t>
            </a:r>
            <a:r>
              <a:rPr lang="en-IN" sz="1400" spc="-145" dirty="0">
                <a:latin typeface="Carlito"/>
                <a:cs typeface="Carlito"/>
              </a:rPr>
              <a:t> </a:t>
            </a:r>
            <a:r>
              <a:rPr lang="en-IN" sz="1400" spc="40" dirty="0">
                <a:latin typeface="Carlito"/>
                <a:cs typeface="Carlito"/>
              </a:rPr>
              <a:t>Turkish</a:t>
            </a:r>
            <a:endParaRPr lang="en-IN" sz="1400" dirty="0">
              <a:latin typeface="Carlito"/>
              <a:cs typeface="Carlito"/>
            </a:endParaRPr>
          </a:p>
          <a:p>
            <a:pPr marL="12700" marR="1224280">
              <a:lnSpc>
                <a:spcPct val="105600"/>
              </a:lnSpc>
            </a:pPr>
            <a:r>
              <a:rPr lang="en-IN" sz="1400" spc="85" dirty="0">
                <a:latin typeface="Carlito"/>
                <a:cs typeface="Carlito"/>
              </a:rPr>
              <a:t>nobles </a:t>
            </a:r>
            <a:r>
              <a:rPr lang="en-IN" sz="1400" spc="95" dirty="0">
                <a:latin typeface="Carlito"/>
                <a:cs typeface="Carlito"/>
              </a:rPr>
              <a:t>and </a:t>
            </a:r>
            <a:r>
              <a:rPr lang="en-IN" sz="1400" spc="55" dirty="0">
                <a:latin typeface="Carlito"/>
                <a:cs typeface="Carlito"/>
              </a:rPr>
              <a:t>military </a:t>
            </a:r>
            <a:r>
              <a:rPr lang="en-IN" sz="1400" spc="85" dirty="0">
                <a:latin typeface="Carlito"/>
                <a:cs typeface="Carlito"/>
              </a:rPr>
              <a:t>leaders </a:t>
            </a:r>
            <a:r>
              <a:rPr lang="en-IN" sz="1400" spc="35" dirty="0">
                <a:latin typeface="Carlito"/>
                <a:cs typeface="Carlito"/>
              </a:rPr>
              <a:t>who </a:t>
            </a:r>
            <a:r>
              <a:rPr lang="en-IN" sz="1400" spc="25" dirty="0">
                <a:latin typeface="Carlito"/>
                <a:cs typeface="Carlito"/>
              </a:rPr>
              <a:t>now </a:t>
            </a:r>
            <a:r>
              <a:rPr lang="en-IN" sz="1400" spc="30" dirty="0">
                <a:latin typeface="Carlito"/>
                <a:cs typeface="Carlito"/>
              </a:rPr>
              <a:t>controlled </a:t>
            </a:r>
            <a:r>
              <a:rPr lang="en-IN" sz="1400" spc="45" dirty="0">
                <a:latin typeface="Carlito"/>
                <a:cs typeface="Carlito"/>
              </a:rPr>
              <a:t>the </a:t>
            </a:r>
            <a:r>
              <a:rPr lang="en-IN" sz="1400" spc="75" dirty="0">
                <a:latin typeface="Carlito"/>
                <a:cs typeface="Carlito"/>
              </a:rPr>
              <a:t>politics </a:t>
            </a:r>
            <a:r>
              <a:rPr lang="en-IN" sz="1400" spc="105" dirty="0">
                <a:latin typeface="Carlito"/>
                <a:cs typeface="Carlito"/>
              </a:rPr>
              <a:t>of Delhi</a:t>
            </a:r>
            <a:endParaRPr lang="en-IN" sz="1400" dirty="0">
              <a:latin typeface="Carlito"/>
              <a:cs typeface="Carlito"/>
            </a:endParaRPr>
          </a:p>
          <a:p>
            <a:pPr marL="69850">
              <a:lnSpc>
                <a:spcPct val="100000"/>
              </a:lnSpc>
              <a:tabLst>
                <a:tab pos="323850" algn="l"/>
              </a:tabLst>
            </a:pPr>
            <a:r>
              <a:rPr lang="en-IN" sz="2000" u="sng" spc="70" dirty="0">
                <a:latin typeface="Carlito"/>
                <a:cs typeface="Carlito"/>
              </a:rPr>
              <a:t>2.Ghiyas </a:t>
            </a:r>
            <a:r>
              <a:rPr lang="en-IN" sz="2000" u="sng" spc="55" dirty="0" err="1">
                <a:latin typeface="Carlito"/>
                <a:cs typeface="Carlito"/>
              </a:rPr>
              <a:t>ud</a:t>
            </a:r>
            <a:r>
              <a:rPr lang="en-IN" sz="2000" u="sng" spc="55" dirty="0">
                <a:latin typeface="Carlito"/>
                <a:cs typeface="Carlito"/>
              </a:rPr>
              <a:t> </a:t>
            </a:r>
            <a:r>
              <a:rPr lang="en-IN" sz="2000" u="sng" spc="60" dirty="0">
                <a:latin typeface="Carlito"/>
                <a:cs typeface="Carlito"/>
              </a:rPr>
              <a:t>din </a:t>
            </a:r>
            <a:r>
              <a:rPr lang="en-IN" sz="2000" u="sng" spc="114" dirty="0">
                <a:latin typeface="Carlito"/>
                <a:cs typeface="Carlito"/>
              </a:rPr>
              <a:t>Balban </a:t>
            </a:r>
            <a:r>
              <a:rPr lang="en-IN" sz="2000" u="sng" spc="75" dirty="0">
                <a:latin typeface="Carlito"/>
                <a:cs typeface="Carlito"/>
              </a:rPr>
              <a:t>(Reign: </a:t>
            </a:r>
            <a:r>
              <a:rPr lang="en-IN" sz="2000" u="sng" spc="90" dirty="0">
                <a:latin typeface="Carlito"/>
                <a:cs typeface="Carlito"/>
              </a:rPr>
              <a:t>1266 </a:t>
            </a:r>
            <a:r>
              <a:rPr lang="en-IN" sz="2000" u="sng" dirty="0">
                <a:latin typeface="Carlito"/>
                <a:cs typeface="Carlito"/>
              </a:rPr>
              <a:t>–</a:t>
            </a:r>
            <a:r>
              <a:rPr lang="en-IN" sz="2000" u="sng" spc="210" dirty="0">
                <a:latin typeface="Carlito"/>
                <a:cs typeface="Carlito"/>
              </a:rPr>
              <a:t> </a:t>
            </a:r>
            <a:r>
              <a:rPr lang="en-IN" sz="2000" u="sng" spc="110" dirty="0">
                <a:latin typeface="Carlito"/>
                <a:cs typeface="Carlito"/>
              </a:rPr>
              <a:t>1287)</a:t>
            </a:r>
          </a:p>
          <a:p>
            <a:pPr marL="69850">
              <a:lnSpc>
                <a:spcPct val="100000"/>
              </a:lnSpc>
              <a:tabLst>
                <a:tab pos="323850" algn="l"/>
              </a:tabLst>
            </a:pPr>
            <a:r>
              <a:rPr lang="en-IN" sz="1400" spc="114" dirty="0">
                <a:latin typeface="Carlito"/>
                <a:cs typeface="Carlito"/>
              </a:rPr>
              <a:t>Balban </a:t>
            </a:r>
            <a:r>
              <a:rPr lang="en-IN" sz="1400" spc="100" dirty="0">
                <a:latin typeface="Carlito"/>
                <a:cs typeface="Carlito"/>
              </a:rPr>
              <a:t>was </a:t>
            </a:r>
            <a:r>
              <a:rPr lang="en-IN" sz="1400" dirty="0">
                <a:latin typeface="Carlito"/>
                <a:cs typeface="Carlito"/>
              </a:rPr>
              <a:t>a </a:t>
            </a:r>
            <a:r>
              <a:rPr lang="en-IN" sz="1400" spc="40" dirty="0">
                <a:latin typeface="Carlito"/>
                <a:cs typeface="Carlito"/>
              </a:rPr>
              <a:t>strict </a:t>
            </a:r>
            <a:r>
              <a:rPr lang="en-IN" sz="1400" spc="5" dirty="0">
                <a:latin typeface="Carlito"/>
                <a:cs typeface="Carlito"/>
              </a:rPr>
              <a:t>ruler </a:t>
            </a:r>
            <a:r>
              <a:rPr lang="en-IN" sz="1400" spc="95" dirty="0">
                <a:latin typeface="Carlito"/>
                <a:cs typeface="Carlito"/>
              </a:rPr>
              <a:t>and </a:t>
            </a:r>
            <a:r>
              <a:rPr lang="en-IN" sz="1400" spc="90" dirty="0">
                <a:latin typeface="Carlito"/>
                <a:cs typeface="Carlito"/>
              </a:rPr>
              <a:t>his  </a:t>
            </a:r>
            <a:r>
              <a:rPr lang="en-IN" sz="1400" spc="25" dirty="0">
                <a:latin typeface="Carlito"/>
                <a:cs typeface="Carlito"/>
              </a:rPr>
              <a:t>court </a:t>
            </a:r>
            <a:r>
              <a:rPr lang="en-IN" sz="1400" spc="100" dirty="0">
                <a:latin typeface="Carlito"/>
                <a:cs typeface="Carlito"/>
              </a:rPr>
              <a:t>was  </a:t>
            </a:r>
            <a:r>
              <a:rPr lang="en-IN" sz="1400" spc="45" dirty="0">
                <a:latin typeface="Carlito"/>
                <a:cs typeface="Carlito"/>
              </a:rPr>
              <a:t>the</a:t>
            </a:r>
            <a:r>
              <a:rPr lang="en-IN" sz="1400" spc="-110" dirty="0">
                <a:latin typeface="Carlito"/>
                <a:cs typeface="Carlito"/>
              </a:rPr>
              <a:t> </a:t>
            </a:r>
            <a:r>
              <a:rPr lang="en-IN" sz="1400" spc="90" dirty="0">
                <a:latin typeface="Carlito"/>
                <a:cs typeface="Carlito"/>
              </a:rPr>
              <a:t>symbol of </a:t>
            </a:r>
            <a:r>
              <a:rPr lang="en-IN" sz="1400" spc="65" dirty="0">
                <a:latin typeface="Carlito"/>
                <a:cs typeface="Carlito"/>
              </a:rPr>
              <a:t>austerity  </a:t>
            </a:r>
            <a:r>
              <a:rPr lang="en-IN" sz="1400" spc="95" dirty="0">
                <a:latin typeface="Carlito"/>
                <a:cs typeface="Carlito"/>
              </a:rPr>
              <a:t>and </a:t>
            </a:r>
            <a:r>
              <a:rPr lang="en-IN" sz="1400" spc="40" dirty="0">
                <a:latin typeface="Carlito"/>
                <a:cs typeface="Carlito"/>
              </a:rPr>
              <a:t>strict </a:t>
            </a:r>
            <a:r>
              <a:rPr lang="en-IN" sz="1400" spc="80" dirty="0">
                <a:latin typeface="Carlito"/>
                <a:cs typeface="Carlito"/>
              </a:rPr>
              <a:t>obedience </a:t>
            </a:r>
            <a:r>
              <a:rPr lang="en-IN" sz="1400" spc="-10" dirty="0">
                <a:latin typeface="Carlito"/>
                <a:cs typeface="Carlito"/>
              </a:rPr>
              <a:t>to </a:t>
            </a:r>
            <a:r>
              <a:rPr lang="en-IN" sz="1400" spc="45" dirty="0">
                <a:latin typeface="Carlito"/>
                <a:cs typeface="Carlito"/>
              </a:rPr>
              <a:t>the</a:t>
            </a:r>
            <a:r>
              <a:rPr lang="en-IN" sz="1400" spc="-20" dirty="0">
                <a:latin typeface="Carlito"/>
                <a:cs typeface="Carlito"/>
              </a:rPr>
              <a:t> </a:t>
            </a:r>
            <a:r>
              <a:rPr lang="en-IN" sz="1400" spc="15" dirty="0">
                <a:latin typeface="Carlito"/>
                <a:cs typeface="Carlito"/>
              </a:rPr>
              <a:t>emperor.</a:t>
            </a:r>
            <a:endParaRPr lang="en-IN" sz="1400" dirty="0">
              <a:latin typeface="Carlito"/>
              <a:cs typeface="Carlito"/>
            </a:endParaRPr>
          </a:p>
          <a:p>
            <a:pPr marL="75565">
              <a:lnSpc>
                <a:spcPct val="100000"/>
              </a:lnSpc>
              <a:tabLst>
                <a:tab pos="357505" algn="l"/>
              </a:tabLst>
            </a:pPr>
            <a:r>
              <a:rPr lang="en-IN" sz="1400" spc="114" dirty="0">
                <a:latin typeface="Carlito"/>
                <a:cs typeface="Carlito"/>
              </a:rPr>
              <a:t>Balban </a:t>
            </a:r>
            <a:r>
              <a:rPr lang="en-IN" sz="1400" spc="65" dirty="0">
                <a:latin typeface="Carlito"/>
                <a:cs typeface="Carlito"/>
              </a:rPr>
              <a:t>died </a:t>
            </a:r>
            <a:r>
              <a:rPr lang="en-IN" sz="1400" spc="40" dirty="0">
                <a:latin typeface="Carlito"/>
                <a:cs typeface="Carlito"/>
              </a:rPr>
              <a:t>in </a:t>
            </a:r>
            <a:r>
              <a:rPr lang="en-IN" sz="1400" spc="90" dirty="0">
                <a:latin typeface="Carlito"/>
                <a:cs typeface="Carlito"/>
              </a:rPr>
              <a:t>1287 </a:t>
            </a:r>
            <a:r>
              <a:rPr lang="en-IN" sz="1400" spc="-5" dirty="0">
                <a:latin typeface="Carlito"/>
                <a:cs typeface="Carlito"/>
              </a:rPr>
              <a:t>CE </a:t>
            </a:r>
            <a:r>
              <a:rPr lang="en-IN" sz="1400" spc="70" dirty="0">
                <a:latin typeface="Carlito"/>
                <a:cs typeface="Carlito"/>
              </a:rPr>
              <a:t>end </a:t>
            </a:r>
            <a:r>
              <a:rPr lang="en-IN" sz="1400" spc="-10" dirty="0">
                <a:latin typeface="Carlito"/>
                <a:cs typeface="Carlito"/>
              </a:rPr>
              <a:t>to </a:t>
            </a:r>
            <a:r>
              <a:rPr lang="en-IN" sz="1400" spc="110" dirty="0">
                <a:latin typeface="Carlito"/>
                <a:cs typeface="Carlito"/>
              </a:rPr>
              <a:t>salve</a:t>
            </a:r>
            <a:r>
              <a:rPr lang="en-IN" sz="1400" spc="-100" dirty="0">
                <a:latin typeface="Carlito"/>
                <a:cs typeface="Carlito"/>
              </a:rPr>
              <a:t> </a:t>
            </a:r>
            <a:r>
              <a:rPr lang="en-IN" sz="1400" spc="85" dirty="0">
                <a:latin typeface="Carlito"/>
                <a:cs typeface="Carlito"/>
              </a:rPr>
              <a:t>dynasty</a:t>
            </a:r>
          </a:p>
          <a:p>
            <a:pPr marL="75565">
              <a:lnSpc>
                <a:spcPct val="100000"/>
              </a:lnSpc>
              <a:tabLst>
                <a:tab pos="357505" algn="l"/>
              </a:tabLst>
            </a:pPr>
            <a:r>
              <a:rPr lang="en-IN" sz="1400" spc="85" dirty="0">
                <a:latin typeface="Carlito"/>
                <a:cs typeface="Carlito"/>
              </a:rPr>
              <a:t>3</a:t>
            </a:r>
            <a:r>
              <a:rPr lang="en-IN" sz="2000" u="sng" spc="85" dirty="0">
                <a:latin typeface="Carlito"/>
                <a:cs typeface="Carlito"/>
              </a:rPr>
              <a:t>.</a:t>
            </a:r>
            <a:r>
              <a:rPr lang="en-IN" sz="2000" u="sng" spc="120" dirty="0">
                <a:latin typeface="Carlito"/>
                <a:cs typeface="Carlito"/>
              </a:rPr>
              <a:t>Jalal-ud-din </a:t>
            </a:r>
            <a:r>
              <a:rPr lang="en-IN" sz="2000" u="sng" spc="30" dirty="0">
                <a:latin typeface="Carlito"/>
                <a:cs typeface="Carlito"/>
              </a:rPr>
              <a:t>Firoz </a:t>
            </a:r>
            <a:r>
              <a:rPr lang="en-IN" sz="2000" u="sng" spc="35" dirty="0">
                <a:latin typeface="Carlito"/>
                <a:cs typeface="Carlito"/>
              </a:rPr>
              <a:t>Khilji </a:t>
            </a:r>
            <a:r>
              <a:rPr lang="en-IN" sz="2000" u="sng" spc="95" dirty="0">
                <a:latin typeface="Carlito"/>
                <a:cs typeface="Carlito"/>
              </a:rPr>
              <a:t>(1290-1296</a:t>
            </a:r>
            <a:r>
              <a:rPr lang="en-IN" sz="2000" u="sng" spc="114" dirty="0">
                <a:latin typeface="Carlito"/>
                <a:cs typeface="Carlito"/>
              </a:rPr>
              <a:t> </a:t>
            </a:r>
            <a:r>
              <a:rPr lang="en-IN" sz="2000" u="sng" spc="15" dirty="0">
                <a:latin typeface="Carlito"/>
                <a:cs typeface="Carlito"/>
              </a:rPr>
              <a:t>CE)</a:t>
            </a:r>
          </a:p>
          <a:p>
            <a:pPr marL="74930">
              <a:lnSpc>
                <a:spcPct val="100000"/>
              </a:lnSpc>
              <a:spcBef>
                <a:spcPts val="100"/>
              </a:spcBef>
            </a:pPr>
            <a:r>
              <a:rPr lang="en-IN" sz="1600" spc="-100" dirty="0">
                <a:latin typeface="Carlito"/>
                <a:cs typeface="Carlito"/>
              </a:rPr>
              <a:t>Balaban's grandson was put to death  by an official of the Khalji tribe- Firoz Shah.</a:t>
            </a:r>
          </a:p>
          <a:p>
            <a:pPr marL="74930">
              <a:lnSpc>
                <a:spcPct val="100000"/>
              </a:lnSpc>
              <a:spcBef>
                <a:spcPts val="100"/>
              </a:spcBef>
            </a:pPr>
            <a:r>
              <a:rPr lang="en-IN" sz="1600" spc="-100" dirty="0">
                <a:latin typeface="Carlito"/>
                <a:cs typeface="Carlito"/>
              </a:rPr>
              <a:t> He took the name of Jalaluddin on ascending the throne. He was the founder of Khalji dynasty. </a:t>
            </a:r>
          </a:p>
          <a:p>
            <a:pPr marL="74930">
              <a:spcBef>
                <a:spcPts val="100"/>
              </a:spcBef>
            </a:pPr>
            <a:r>
              <a:rPr lang="en-IN" sz="1600" spc="-100" dirty="0">
                <a:latin typeface="Carlito"/>
                <a:cs typeface="Carlito"/>
              </a:rPr>
              <a:t>Jalaluddin was treacherously killed by his nephew Alauddin Khalji who went on to succeed him to the throne of Delhi.</a:t>
            </a:r>
            <a:endParaRPr lang="en-IN" sz="1600" dirty="0">
              <a:latin typeface="Carlito"/>
              <a:cs typeface="Carlito"/>
            </a:endParaRPr>
          </a:p>
          <a:p>
            <a:pPr marL="74930">
              <a:lnSpc>
                <a:spcPct val="100000"/>
              </a:lnSpc>
              <a:spcBef>
                <a:spcPts val="100"/>
              </a:spcBef>
            </a:pPr>
            <a:endParaRPr lang="en-IN" sz="1600" u="sng" dirty="0">
              <a:latin typeface="Carlito"/>
              <a:cs typeface="Carlito"/>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F55CE-E0C7-4177-BB3E-AD37BEEEF68B}"/>
              </a:ext>
            </a:extLst>
          </p:cNvPr>
          <p:cNvSpPr>
            <a:spLocks noGrp="1"/>
          </p:cNvSpPr>
          <p:nvPr>
            <p:ph type="title"/>
          </p:nvPr>
        </p:nvSpPr>
        <p:spPr>
          <a:xfrm>
            <a:off x="311700" y="208230"/>
            <a:ext cx="8520600" cy="809495"/>
          </a:xfrm>
        </p:spPr>
        <p:txBody>
          <a:bodyPr/>
          <a:lstStyle/>
          <a:p>
            <a:r>
              <a:rPr lang="en-IN" sz="2000" dirty="0">
                <a:solidFill>
                  <a:srgbClr val="FF0000"/>
                </a:solidFill>
              </a:rPr>
              <a:t>THE DELHI SULTANATE</a:t>
            </a:r>
            <a:br>
              <a:rPr lang="en-IN" sz="2000" dirty="0">
                <a:solidFill>
                  <a:srgbClr val="FF0000"/>
                </a:solidFill>
              </a:rPr>
            </a:br>
            <a:r>
              <a:rPr lang="en-IN" sz="1600" dirty="0">
                <a:solidFill>
                  <a:schemeClr val="tx1"/>
                </a:solidFill>
              </a:rPr>
              <a:t>HOME ASSIGNMENT</a:t>
            </a:r>
          </a:p>
        </p:txBody>
      </p:sp>
      <p:sp>
        <p:nvSpPr>
          <p:cNvPr id="3" name="Text Placeholder 2">
            <a:extLst>
              <a:ext uri="{FF2B5EF4-FFF2-40B4-BE49-F238E27FC236}">
                <a16:creationId xmlns:a16="http://schemas.microsoft.com/office/drawing/2014/main" id="{47A3513C-0412-4C56-9681-3EF752D9FDAE}"/>
              </a:ext>
            </a:extLst>
          </p:cNvPr>
          <p:cNvSpPr>
            <a:spLocks noGrp="1"/>
          </p:cNvSpPr>
          <p:nvPr>
            <p:ph type="body" idx="1"/>
          </p:nvPr>
        </p:nvSpPr>
        <p:spPr>
          <a:xfrm>
            <a:off x="311699" y="1152475"/>
            <a:ext cx="7410907" cy="3365204"/>
          </a:xfrm>
        </p:spPr>
        <p:txBody>
          <a:bodyPr/>
          <a:lstStyle/>
          <a:p>
            <a:pPr marL="0" indent="0">
              <a:buNone/>
            </a:pPr>
            <a:r>
              <a:rPr lang="en-US" dirty="0">
                <a:latin typeface="Calibri" panose="020F0502020204030204" pitchFamily="34" charset="0"/>
                <a:ea typeface="Calibri" panose="020F0502020204030204" pitchFamily="34" charset="0"/>
                <a:cs typeface="Calibri" panose="020F0502020204030204" pitchFamily="34" charset="0"/>
              </a:rPr>
              <a:t>1</a:t>
            </a:r>
            <a:r>
              <a:rPr lang="en-US" sz="1800" dirty="0">
                <a:effectLst/>
                <a:latin typeface="Calibri" panose="020F0502020204030204" pitchFamily="34" charset="0"/>
                <a:ea typeface="Calibri" panose="020F0502020204030204" pitchFamily="34" charset="0"/>
                <a:cs typeface="Calibri" panose="020F0502020204030204" pitchFamily="34" charset="0"/>
              </a:rPr>
              <a:t>.Who was the first and last woman who sat on the throne of Delhi? </a:t>
            </a:r>
            <a:endParaRPr lang="en-IN" sz="1800" dirty="0">
              <a:effectLst/>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dirty="0">
                <a:latin typeface="Calibri" panose="020F0502020204030204" pitchFamily="34" charset="0"/>
                <a:ea typeface="Calibri" panose="020F0502020204030204" pitchFamily="34" charset="0"/>
                <a:cs typeface="Calibri" panose="020F0502020204030204" pitchFamily="34" charset="0"/>
              </a:rPr>
              <a:t>2.</a:t>
            </a:r>
            <a:r>
              <a:rPr lang="en-US" sz="1800" dirty="0">
                <a:effectLst/>
                <a:latin typeface="Calibri" panose="020F0502020204030204" pitchFamily="34" charset="0"/>
                <a:ea typeface="Calibri" panose="020F0502020204030204" pitchFamily="34" charset="0"/>
                <a:cs typeface="Calibri" panose="020F0502020204030204" pitchFamily="34" charset="0"/>
              </a:rPr>
              <a:t> Who was the group of forty, a main opposition of Razia Sultana? </a:t>
            </a:r>
            <a:endParaRPr lang="en-IN" sz="1800" dirty="0">
              <a:effectLst/>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dirty="0">
                <a:latin typeface="Calibri" panose="020F0502020204030204" pitchFamily="34" charset="0"/>
                <a:ea typeface="Calibri" panose="020F0502020204030204" pitchFamily="34" charset="0"/>
                <a:cs typeface="Calibri" panose="020F0502020204030204" pitchFamily="34" charset="0"/>
              </a:rPr>
              <a:t>3.</a:t>
            </a:r>
            <a:r>
              <a:rPr lang="en-US" sz="1800" dirty="0">
                <a:effectLst/>
                <a:latin typeface="Calibri" panose="020F0502020204030204" pitchFamily="34" charset="0"/>
                <a:ea typeface="Calibri" panose="020F0502020204030204" pitchFamily="34" charset="0"/>
                <a:cs typeface="Calibri" panose="020F0502020204030204" pitchFamily="34" charset="0"/>
              </a:rPr>
              <a:t> Name the guardian of Nasiruddin who helped to carry on administration? </a:t>
            </a:r>
            <a:endParaRPr lang="en-IN" sz="1800" dirty="0">
              <a:effectLst/>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1800" dirty="0">
                <a:effectLst/>
                <a:latin typeface="Calibri" panose="020F0502020204030204" pitchFamily="34" charset="0"/>
                <a:ea typeface="Calibri" panose="020F0502020204030204" pitchFamily="34" charset="0"/>
                <a:cs typeface="Calibri" panose="020F0502020204030204" pitchFamily="34" charset="0"/>
              </a:rPr>
              <a:t> 4.After the death of Nasiruddin who declared as the sultan of Delhi?</a:t>
            </a:r>
            <a:endParaRPr lang="en-IN" sz="1800" dirty="0">
              <a:effectLst/>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1800" dirty="0">
                <a:effectLst/>
                <a:latin typeface="Calibri" panose="020F0502020204030204" pitchFamily="34" charset="0"/>
                <a:ea typeface="Calibri" panose="020F0502020204030204" pitchFamily="34" charset="0"/>
                <a:cs typeface="Calibri" panose="020F0502020204030204" pitchFamily="34" charset="0"/>
              </a:rPr>
              <a:t> 5.Who believed in ruling with’’ iron and blood’’? </a:t>
            </a:r>
            <a:endParaRPr lang="en-IN" sz="1800" dirty="0">
              <a:effectLst/>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dirty="0">
                <a:latin typeface="Calibri" panose="020F0502020204030204" pitchFamily="34" charset="0"/>
                <a:ea typeface="Calibri" panose="020F0502020204030204" pitchFamily="34" charset="0"/>
                <a:cs typeface="Calibri" panose="020F0502020204030204" pitchFamily="34" charset="0"/>
              </a:rPr>
              <a:t>6.</a:t>
            </a:r>
            <a:r>
              <a:rPr lang="en-US" sz="1800" dirty="0">
                <a:effectLst/>
                <a:latin typeface="Calibri" panose="020F0502020204030204" pitchFamily="34" charset="0"/>
                <a:ea typeface="Calibri" panose="020F0502020204030204" pitchFamily="34" charset="0"/>
                <a:cs typeface="Calibri" panose="020F0502020204030204" pitchFamily="34" charset="0"/>
              </a:rPr>
              <a:t>Who entertained the grandson of Chengiz Khan as an envoy?</a:t>
            </a:r>
          </a:p>
          <a:p>
            <a:pPr marL="0" indent="0">
              <a:buNone/>
            </a:pP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IN" dirty="0">
                <a:latin typeface="Calibri" panose="020F0502020204030204" pitchFamily="34" charset="0"/>
                <a:ea typeface="Calibri" panose="020F0502020204030204" pitchFamily="34" charset="0"/>
                <a:cs typeface="Calibri" panose="020F0502020204030204" pitchFamily="34" charset="0"/>
              </a:rPr>
              <a:t>7.</a:t>
            </a:r>
            <a:r>
              <a:rPr lang="en-US" sz="1800" dirty="0">
                <a:effectLst/>
                <a:latin typeface="Calibri" panose="020F0502020204030204" pitchFamily="34" charset="0"/>
                <a:ea typeface="Calibri" panose="020F0502020204030204" pitchFamily="34" charset="0"/>
                <a:cs typeface="Calibri" panose="020F0502020204030204" pitchFamily="34" charset="0"/>
              </a:rPr>
              <a:t> Name the new dynasty who came after the collapse of Slave Dynasty?</a:t>
            </a:r>
            <a:endParaRPr lang="en-IN" sz="1800" dirty="0">
              <a:effectLst/>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1800" dirty="0">
                <a:effectLst/>
                <a:latin typeface="Calibri" panose="020F0502020204030204" pitchFamily="34" charset="0"/>
                <a:ea typeface="Calibri" panose="020F0502020204030204" pitchFamily="34" charset="0"/>
                <a:cs typeface="Calibri" panose="020F0502020204030204" pitchFamily="34" charset="0"/>
              </a:rPr>
              <a:t>8.Who treacherously killed Jalaluddin Khalji and ascended the throne of Delhi? </a:t>
            </a:r>
          </a:p>
          <a:p>
            <a:pPr marL="0" indent="0">
              <a:buNone/>
            </a:pPr>
            <a:r>
              <a:rPr lang="en-US" dirty="0">
                <a:latin typeface="Calibri" panose="020F0502020204030204" pitchFamily="34" charset="0"/>
                <a:ea typeface="Calibri" panose="020F0502020204030204" pitchFamily="34" charset="0"/>
                <a:cs typeface="Calibri" panose="020F0502020204030204" pitchFamily="34" charset="0"/>
              </a:rPr>
              <a:t>9.</a:t>
            </a:r>
            <a:r>
              <a:rPr lang="en-US" sz="1800" dirty="0">
                <a:effectLst/>
                <a:latin typeface="Calibri" panose="020F0502020204030204" pitchFamily="34" charset="0"/>
                <a:ea typeface="Calibri" panose="020F0502020204030204" pitchFamily="34" charset="0"/>
                <a:cs typeface="Calibri" panose="020F0502020204030204" pitchFamily="34" charset="0"/>
              </a:rPr>
              <a:t>Who described Razia as a great monarch?</a:t>
            </a:r>
            <a:endParaRPr lang="en-IN" sz="1800" dirty="0">
              <a:effectLst/>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IN" dirty="0"/>
          </a:p>
        </p:txBody>
      </p:sp>
      <p:pic>
        <p:nvPicPr>
          <p:cNvPr id="4" name="Google Shape;172;p15">
            <a:extLst>
              <a:ext uri="{FF2B5EF4-FFF2-40B4-BE49-F238E27FC236}">
                <a16:creationId xmlns:a16="http://schemas.microsoft.com/office/drawing/2014/main" id="{BBEECC7D-FCB3-4368-8EEE-0384691A8E4A}"/>
              </a:ext>
            </a:extLst>
          </p:cNvPr>
          <p:cNvPicPr preferRelativeResize="0"/>
          <p:nvPr/>
        </p:nvPicPr>
        <p:blipFill rotWithShape="1">
          <a:blip r:embed="rId2">
            <a:alphaModFix/>
          </a:blip>
          <a:srcRect/>
          <a:stretch/>
        </p:blipFill>
        <p:spPr>
          <a:xfrm>
            <a:off x="7787575" y="4378875"/>
            <a:ext cx="1232526" cy="611875"/>
          </a:xfrm>
          <a:prstGeom prst="rect">
            <a:avLst/>
          </a:prstGeom>
          <a:noFill/>
          <a:ln>
            <a:noFill/>
          </a:ln>
        </p:spPr>
      </p:pic>
    </p:spTree>
    <p:extLst>
      <p:ext uri="{BB962C8B-B14F-4D97-AF65-F5344CB8AC3E}">
        <p14:creationId xmlns:p14="http://schemas.microsoft.com/office/powerpoint/2010/main" val="29747061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pic>
        <p:nvPicPr>
          <p:cNvPr id="172" name="Google Shape;172;p15"/>
          <p:cNvPicPr preferRelativeResize="0"/>
          <p:nvPr/>
        </p:nvPicPr>
        <p:blipFill rotWithShape="1">
          <a:blip r:embed="rId3">
            <a:alphaModFix/>
          </a:blip>
          <a:srcRect/>
          <a:stretch/>
        </p:blipFill>
        <p:spPr>
          <a:xfrm>
            <a:off x="7787575" y="4378875"/>
            <a:ext cx="1232526" cy="611875"/>
          </a:xfrm>
          <a:prstGeom prst="rect">
            <a:avLst/>
          </a:prstGeom>
          <a:noFill/>
          <a:ln>
            <a:noFill/>
          </a:ln>
        </p:spPr>
      </p:pic>
      <p:sp>
        <p:nvSpPr>
          <p:cNvPr id="173" name="Google Shape;173;p15"/>
          <p:cNvSpPr txBox="1"/>
          <p:nvPr/>
        </p:nvSpPr>
        <p:spPr>
          <a:xfrm>
            <a:off x="621425" y="743500"/>
            <a:ext cx="7801200" cy="3562200"/>
          </a:xfrm>
          <a:prstGeom prst="rect">
            <a:avLst/>
          </a:prstGeom>
          <a:noFill/>
          <a:ln>
            <a:noFill/>
          </a:ln>
        </p:spPr>
        <p:txBody>
          <a:bodyPr spcFirstLastPara="1" wrap="square" lIns="91425" tIns="91425" rIns="91425" bIns="91425" anchor="ctr" anchorCtr="0">
            <a:noAutofit/>
          </a:bodyPr>
          <a:lstStyle/>
          <a:p>
            <a:pPr marL="457200" marR="0" lvl="0" indent="0" algn="ctr" rtl="0">
              <a:lnSpc>
                <a:spcPct val="115000"/>
              </a:lnSpc>
              <a:spcBef>
                <a:spcPts val="0"/>
              </a:spcBef>
              <a:spcAft>
                <a:spcPts val="0"/>
              </a:spcAft>
              <a:buClr>
                <a:srgbClr val="000000"/>
              </a:buClr>
              <a:buSzPts val="4000"/>
              <a:buFont typeface="Arial"/>
              <a:buNone/>
            </a:pPr>
            <a:r>
              <a:rPr lang="en-IN" sz="4000" b="1" i="0" u="none" strike="noStrike" cap="none">
                <a:solidFill>
                  <a:srgbClr val="000000"/>
                </a:solidFill>
                <a:latin typeface="Arial"/>
                <a:ea typeface="Arial"/>
                <a:cs typeface="Arial"/>
                <a:sym typeface="Arial"/>
              </a:rPr>
              <a:t>THANKING YOU</a:t>
            </a:r>
            <a:endParaRPr sz="4000" b="1" i="0" u="none" strike="noStrike" cap="none">
              <a:solidFill>
                <a:srgbClr val="000000"/>
              </a:solidFill>
              <a:latin typeface="Arial"/>
              <a:ea typeface="Arial"/>
              <a:cs typeface="Arial"/>
              <a:sym typeface="Arial"/>
            </a:endParaRPr>
          </a:p>
          <a:p>
            <a:pPr marL="457200" marR="0" lvl="0" indent="0" algn="ctr" rtl="0">
              <a:lnSpc>
                <a:spcPct val="115000"/>
              </a:lnSpc>
              <a:spcBef>
                <a:spcPts val="0"/>
              </a:spcBef>
              <a:spcAft>
                <a:spcPts val="0"/>
              </a:spcAft>
              <a:buClr>
                <a:srgbClr val="000000"/>
              </a:buClr>
              <a:buSzPts val="4000"/>
              <a:buFont typeface="Arial"/>
              <a:buNone/>
            </a:pPr>
            <a:r>
              <a:rPr lang="en-IN" sz="4000" b="1" i="0" u="none" strike="noStrike" cap="none">
                <a:solidFill>
                  <a:srgbClr val="FF0000"/>
                </a:solidFill>
                <a:latin typeface="Arial"/>
                <a:ea typeface="Arial"/>
                <a:cs typeface="Arial"/>
                <a:sym typeface="Arial"/>
              </a:rPr>
              <a:t>ODM EDUCATIONAL GROUP</a:t>
            </a:r>
            <a:endParaRPr sz="4000" b="1"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pic>
        <p:nvPicPr>
          <p:cNvPr id="178" name="Google Shape;178;p16"/>
          <p:cNvPicPr preferRelativeResize="0"/>
          <p:nvPr/>
        </p:nvPicPr>
        <p:blipFill rotWithShape="1">
          <a:blip r:embed="rId3">
            <a:alphaModFix/>
          </a:blip>
          <a:srcRect/>
          <a:stretch/>
        </p:blipFill>
        <p:spPr>
          <a:xfrm>
            <a:off x="0" y="3777640"/>
            <a:ext cx="9144000" cy="1365860"/>
          </a:xfrm>
          <a:prstGeom prst="rect">
            <a:avLst/>
          </a:prstGeom>
          <a:noFill/>
          <a:ln>
            <a:noFill/>
          </a:ln>
        </p:spPr>
      </p:pic>
      <p:pic>
        <p:nvPicPr>
          <p:cNvPr id="179" name="Google Shape;179;p16"/>
          <p:cNvPicPr preferRelativeResize="0"/>
          <p:nvPr/>
        </p:nvPicPr>
        <p:blipFill rotWithShape="1">
          <a:blip r:embed="rId4">
            <a:alphaModFix/>
          </a:blip>
          <a:srcRect/>
          <a:stretch/>
        </p:blipFill>
        <p:spPr>
          <a:xfrm>
            <a:off x="222675" y="214225"/>
            <a:ext cx="1578401" cy="783575"/>
          </a:xfrm>
          <a:prstGeom prst="rect">
            <a:avLst/>
          </a:prstGeom>
          <a:noFill/>
          <a:ln>
            <a:noFill/>
          </a:ln>
        </p:spPr>
      </p:pic>
      <p:sp>
        <p:nvSpPr>
          <p:cNvPr id="180" name="Google Shape;180;p16"/>
          <p:cNvSpPr txBox="1"/>
          <p:nvPr/>
        </p:nvSpPr>
        <p:spPr>
          <a:xfrm>
            <a:off x="738129" y="1607838"/>
            <a:ext cx="7105881" cy="1930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None/>
            </a:pPr>
            <a:r>
              <a:rPr lang="en-IN" sz="2000" b="1" i="0" u="none" strike="noStrike" cap="none" dirty="0">
                <a:solidFill>
                  <a:srgbClr val="FF0000"/>
                </a:solidFill>
                <a:latin typeface="Calibri"/>
                <a:ea typeface="Calibri"/>
                <a:cs typeface="Calibri"/>
                <a:sym typeface="Calibri"/>
              </a:rPr>
              <a:t>THE DELHI SULTANATE</a:t>
            </a:r>
            <a:endParaRPr sz="2000" b="0" i="0" u="none" strike="noStrike" cap="none" dirty="0">
              <a:solidFill>
                <a:srgbClr val="000000"/>
              </a:solidFill>
              <a:latin typeface="Calibri"/>
              <a:ea typeface="Calibri"/>
              <a:cs typeface="Calibri"/>
              <a:sym typeface="Calibri"/>
            </a:endParaRPr>
          </a:p>
        </p:txBody>
      </p:sp>
      <p:sp>
        <p:nvSpPr>
          <p:cNvPr id="181" name="Google Shape;181;p16"/>
          <p:cNvSpPr txBox="1"/>
          <p:nvPr/>
        </p:nvSpPr>
        <p:spPr>
          <a:xfrm>
            <a:off x="5874275" y="98375"/>
            <a:ext cx="3176100" cy="1267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 name="Google Shape;182;p16"/>
          <p:cNvSpPr txBox="1"/>
          <p:nvPr/>
        </p:nvSpPr>
        <p:spPr>
          <a:xfrm>
            <a:off x="2222175" y="2571738"/>
            <a:ext cx="4764000" cy="966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IN" sz="1400" b="1" i="0" u="none" strike="noStrike" cap="none" dirty="0">
                <a:solidFill>
                  <a:srgbClr val="000000"/>
                </a:solidFill>
                <a:latin typeface="Arial"/>
                <a:ea typeface="Arial"/>
                <a:cs typeface="Arial"/>
                <a:sym typeface="Arial"/>
              </a:rPr>
              <a:t>SUBJECT : HISTORY</a:t>
            </a:r>
            <a:endParaRPr sz="14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IN" sz="1400" b="1" i="0" u="none" strike="noStrike" cap="none" dirty="0">
                <a:solidFill>
                  <a:srgbClr val="000000"/>
                </a:solidFill>
                <a:latin typeface="Arial"/>
                <a:ea typeface="Arial"/>
                <a:cs typeface="Arial"/>
                <a:sym typeface="Arial"/>
              </a:rPr>
              <a:t>CHAPTER NUMBER: </a:t>
            </a:r>
            <a:r>
              <a:rPr lang="en-IN" b="1" dirty="0"/>
              <a:t>3</a:t>
            </a:r>
            <a:endParaRPr sz="14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IN" sz="1400" b="1" i="0" u="none" strike="noStrike" cap="none" dirty="0">
                <a:solidFill>
                  <a:srgbClr val="000000"/>
                </a:solidFill>
                <a:latin typeface="Arial"/>
                <a:ea typeface="Arial"/>
                <a:cs typeface="Arial"/>
                <a:sym typeface="Arial"/>
              </a:rPr>
              <a:t>CHAPTER NAME :THE DELHI SULTANATE</a:t>
            </a:r>
            <a:endParaRPr sz="1400" b="1" i="0" u="none" strike="noStrike" cap="none" dirty="0">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pic>
        <p:nvPicPr>
          <p:cNvPr id="187" name="Google Shape;187;p17"/>
          <p:cNvPicPr preferRelativeResize="0"/>
          <p:nvPr/>
        </p:nvPicPr>
        <p:blipFill rotWithShape="1">
          <a:blip r:embed="rId3">
            <a:alphaModFix/>
          </a:blip>
          <a:srcRect/>
          <a:stretch/>
        </p:blipFill>
        <p:spPr>
          <a:xfrm>
            <a:off x="7787575" y="4378875"/>
            <a:ext cx="1232526" cy="611875"/>
          </a:xfrm>
          <a:prstGeom prst="rect">
            <a:avLst/>
          </a:prstGeom>
          <a:noFill/>
          <a:ln>
            <a:noFill/>
          </a:ln>
        </p:spPr>
      </p:pic>
      <p:sp>
        <p:nvSpPr>
          <p:cNvPr id="188" name="Google Shape;188;p17"/>
          <p:cNvSpPr txBox="1"/>
          <p:nvPr/>
        </p:nvSpPr>
        <p:spPr>
          <a:xfrm>
            <a:off x="272675" y="152750"/>
            <a:ext cx="7830176" cy="913200"/>
          </a:xfrm>
          <a:prstGeom prst="rect">
            <a:avLst/>
          </a:prstGeom>
          <a:noFill/>
          <a:ln>
            <a:noFill/>
          </a:ln>
        </p:spPr>
        <p:txBody>
          <a:bodyPr spcFirstLastPara="1" wrap="square" lIns="91425" tIns="91425" rIns="91425" bIns="91425" anchor="t" anchorCtr="0">
            <a:noAutofit/>
          </a:bodyPr>
          <a:lstStyle/>
          <a:p>
            <a:r>
              <a:rPr lang="en-IN" sz="2000" b="1" i="0" u="none" strike="noStrike" cap="none" dirty="0">
                <a:solidFill>
                  <a:srgbClr val="FF0000"/>
                </a:solidFill>
                <a:latin typeface="Calibri"/>
                <a:ea typeface="Calibri"/>
                <a:cs typeface="Calibri"/>
                <a:sym typeface="Calibri"/>
              </a:rPr>
              <a:t>THE DELHI SULTANATE</a:t>
            </a:r>
            <a:endParaRPr lang="en-IN" sz="20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endParaRPr dirty="0"/>
          </a:p>
          <a:p>
            <a:pPr marL="0" marR="0" lvl="0" indent="0" algn="l" rtl="0">
              <a:lnSpc>
                <a:spcPct val="100000"/>
              </a:lnSpc>
              <a:spcBef>
                <a:spcPts val="0"/>
              </a:spcBef>
              <a:spcAft>
                <a:spcPts val="0"/>
              </a:spcAft>
              <a:buNone/>
            </a:pPr>
            <a:r>
              <a:rPr lang="en-IN" sz="1800" b="1" i="0" u="none" strike="noStrike" cap="none" dirty="0">
                <a:solidFill>
                  <a:schemeClr val="dk1"/>
                </a:solidFill>
                <a:latin typeface="Calibri"/>
                <a:ea typeface="Calibri"/>
                <a:cs typeface="Calibri"/>
                <a:sym typeface="Calibri"/>
              </a:rPr>
              <a:t>ALAUDDIN KHALJI(1296-131 6CE)</a:t>
            </a:r>
            <a:endParaRPr sz="1800" b="1" i="0" u="none" strike="noStrike" cap="none" dirty="0">
              <a:solidFill>
                <a:schemeClr val="dk1"/>
              </a:solidFill>
              <a:latin typeface="Calibri"/>
              <a:ea typeface="Calibri"/>
              <a:cs typeface="Calibri"/>
              <a:sym typeface="Calibri"/>
            </a:endParaRPr>
          </a:p>
        </p:txBody>
      </p:sp>
      <p:sp>
        <p:nvSpPr>
          <p:cNvPr id="189" name="Google Shape;189;p17"/>
          <p:cNvSpPr txBox="1"/>
          <p:nvPr/>
        </p:nvSpPr>
        <p:spPr>
          <a:xfrm>
            <a:off x="272675" y="1145754"/>
            <a:ext cx="5621131" cy="3725010"/>
          </a:xfrm>
          <a:prstGeom prst="rect">
            <a:avLst/>
          </a:prstGeom>
          <a:noFill/>
          <a:ln>
            <a:noFill/>
          </a:ln>
        </p:spPr>
        <p:txBody>
          <a:bodyPr spcFirstLastPara="1" wrap="square" lIns="91425" tIns="91425" rIns="91425" bIns="91425" anchor="t" anchorCtr="0">
            <a:noAutofit/>
          </a:bodyPr>
          <a:lstStyle/>
          <a:p>
            <a:pPr marL="179705" marR="5080" indent="-167640">
              <a:lnSpc>
                <a:spcPts val="2600"/>
              </a:lnSpc>
              <a:spcBef>
                <a:spcPts val="215"/>
              </a:spcBef>
              <a:buSzPct val="81818"/>
              <a:buFont typeface="Arial"/>
              <a:buChar char="▪"/>
              <a:tabLst>
                <a:tab pos="180340" algn="l"/>
              </a:tabLst>
            </a:pPr>
            <a:r>
              <a:rPr lang="en-IN" spc="-5" dirty="0">
                <a:latin typeface="Carlito"/>
                <a:cs typeface="Carlito"/>
              </a:rPr>
              <a:t>Alauddin Khalji </a:t>
            </a:r>
            <a:r>
              <a:rPr lang="en-IN" spc="-15" dirty="0">
                <a:latin typeface="Carlito"/>
                <a:cs typeface="Carlito"/>
              </a:rPr>
              <a:t>was </a:t>
            </a:r>
            <a:r>
              <a:rPr lang="en-IN" spc="-5" dirty="0">
                <a:latin typeface="Carlito"/>
                <a:cs typeface="Carlito"/>
              </a:rPr>
              <a:t>an </a:t>
            </a:r>
            <a:r>
              <a:rPr lang="en-IN" spc="-20" dirty="0">
                <a:latin typeface="Carlito"/>
                <a:cs typeface="Carlito"/>
              </a:rPr>
              <a:t>excellent  </a:t>
            </a:r>
            <a:r>
              <a:rPr lang="en-IN" spc="-15" dirty="0">
                <a:latin typeface="Carlito"/>
                <a:cs typeface="Carlito"/>
              </a:rPr>
              <a:t>administrator </a:t>
            </a:r>
            <a:r>
              <a:rPr lang="en-IN" spc="-5" dirty="0">
                <a:latin typeface="Carlito"/>
                <a:cs typeface="Carlito"/>
              </a:rPr>
              <a:t>and</a:t>
            </a:r>
            <a:r>
              <a:rPr lang="en-IN" spc="-105" dirty="0">
                <a:latin typeface="Carlito"/>
                <a:cs typeface="Carlito"/>
              </a:rPr>
              <a:t> </a:t>
            </a:r>
            <a:r>
              <a:rPr lang="en-IN" spc="-30" dirty="0">
                <a:latin typeface="Carlito"/>
                <a:cs typeface="Carlito"/>
              </a:rPr>
              <a:t>commander. He</a:t>
            </a:r>
            <a:r>
              <a:rPr lang="en-IN" spc="-5" dirty="0">
                <a:latin typeface="Carlito"/>
                <a:cs typeface="Carlito"/>
              </a:rPr>
              <a:t> </a:t>
            </a:r>
            <a:r>
              <a:rPr lang="en-IN" spc="-10" dirty="0">
                <a:latin typeface="Carlito"/>
                <a:cs typeface="Carlito"/>
              </a:rPr>
              <a:t>has </a:t>
            </a:r>
            <a:r>
              <a:rPr lang="en-IN" spc="-25" dirty="0">
                <a:latin typeface="Carlito"/>
                <a:cs typeface="Carlito"/>
              </a:rPr>
              <a:t>taken </a:t>
            </a:r>
            <a:r>
              <a:rPr lang="en-IN" spc="-5" dirty="0">
                <a:latin typeface="Carlito"/>
                <a:cs typeface="Carlito"/>
              </a:rPr>
              <a:t>all the </a:t>
            </a:r>
            <a:r>
              <a:rPr lang="en-IN" spc="-20" dirty="0">
                <a:latin typeface="Carlito"/>
                <a:cs typeface="Carlito"/>
              </a:rPr>
              <a:t>rent</a:t>
            </a:r>
            <a:r>
              <a:rPr lang="en-IN" spc="-35" dirty="0">
                <a:latin typeface="Carlito"/>
                <a:cs typeface="Carlito"/>
              </a:rPr>
              <a:t> </a:t>
            </a:r>
            <a:r>
              <a:rPr lang="en-IN" spc="-10" dirty="0">
                <a:latin typeface="Carlito"/>
                <a:cs typeface="Carlito"/>
              </a:rPr>
              <a:t>free landholdings that </a:t>
            </a:r>
            <a:r>
              <a:rPr lang="en-IN" spc="-5" dirty="0">
                <a:latin typeface="Carlito"/>
                <a:cs typeface="Carlito"/>
              </a:rPr>
              <a:t>had</a:t>
            </a:r>
            <a:r>
              <a:rPr lang="en-IN" spc="-120" dirty="0">
                <a:latin typeface="Carlito"/>
                <a:cs typeface="Carlito"/>
              </a:rPr>
              <a:t> </a:t>
            </a:r>
            <a:r>
              <a:rPr lang="en-IN" spc="-10" dirty="0">
                <a:latin typeface="Carlito"/>
                <a:cs typeface="Carlito"/>
              </a:rPr>
              <a:t>been given</a:t>
            </a:r>
            <a:r>
              <a:rPr lang="en-IN" spc="-15" dirty="0">
                <a:latin typeface="Carlito"/>
                <a:cs typeface="Carlito"/>
              </a:rPr>
              <a:t> </a:t>
            </a:r>
            <a:r>
              <a:rPr lang="en-IN" spc="-35" dirty="0">
                <a:latin typeface="Carlito"/>
                <a:cs typeface="Carlito"/>
              </a:rPr>
              <a:t>to priests</a:t>
            </a:r>
            <a:r>
              <a:rPr lang="en-IN" spc="-10" dirty="0">
                <a:latin typeface="Carlito"/>
                <a:cs typeface="Carlito"/>
              </a:rPr>
              <a:t> </a:t>
            </a:r>
            <a:r>
              <a:rPr lang="en-IN" spc="-5" dirty="0">
                <a:latin typeface="Carlito"/>
                <a:cs typeface="Carlito"/>
              </a:rPr>
              <a:t>and </a:t>
            </a:r>
            <a:r>
              <a:rPr lang="en-IN" spc="-10" dirty="0">
                <a:latin typeface="Carlito"/>
                <a:cs typeface="Carlito"/>
              </a:rPr>
              <a:t>government</a:t>
            </a:r>
            <a:r>
              <a:rPr lang="en-IN" spc="-114" dirty="0">
                <a:latin typeface="Carlito"/>
                <a:cs typeface="Carlito"/>
              </a:rPr>
              <a:t> </a:t>
            </a:r>
            <a:r>
              <a:rPr lang="en-IN" spc="-10" dirty="0">
                <a:latin typeface="Carlito"/>
                <a:cs typeface="Carlito"/>
              </a:rPr>
              <a:t>officials. The peasants paid </a:t>
            </a:r>
            <a:r>
              <a:rPr lang="en-IN" spc="-15" dirty="0">
                <a:latin typeface="Carlito"/>
                <a:cs typeface="Carlito"/>
              </a:rPr>
              <a:t>revenue</a:t>
            </a:r>
            <a:r>
              <a:rPr lang="en-IN" spc="-80" dirty="0">
                <a:latin typeface="Carlito"/>
                <a:cs typeface="Carlito"/>
              </a:rPr>
              <a:t> </a:t>
            </a:r>
            <a:r>
              <a:rPr lang="en-IN" spc="-5" dirty="0">
                <a:latin typeface="Carlito"/>
                <a:cs typeface="Carlito"/>
              </a:rPr>
              <a:t>in-kind </a:t>
            </a:r>
            <a:r>
              <a:rPr lang="en-IN" spc="-10" dirty="0">
                <a:latin typeface="Carlito"/>
                <a:cs typeface="Carlito"/>
              </a:rPr>
              <a:t>directly </a:t>
            </a:r>
            <a:r>
              <a:rPr lang="en-IN" spc="-20" dirty="0">
                <a:latin typeface="Carlito"/>
                <a:cs typeface="Carlito"/>
              </a:rPr>
              <a:t>to </a:t>
            </a:r>
            <a:r>
              <a:rPr lang="en-IN" spc="-5" dirty="0">
                <a:latin typeface="Carlito"/>
                <a:cs typeface="Carlito"/>
              </a:rPr>
              <a:t>the </a:t>
            </a:r>
            <a:r>
              <a:rPr lang="en-IN" spc="-25" dirty="0">
                <a:latin typeface="Carlito"/>
                <a:cs typeface="Carlito"/>
              </a:rPr>
              <a:t>state</a:t>
            </a:r>
            <a:r>
              <a:rPr lang="en-IN" spc="-65" dirty="0">
                <a:latin typeface="Carlito"/>
                <a:cs typeface="Carlito"/>
              </a:rPr>
              <a:t> </a:t>
            </a:r>
            <a:r>
              <a:rPr lang="en-IN" spc="-5" dirty="0">
                <a:latin typeface="Carlito"/>
                <a:cs typeface="Carlito"/>
              </a:rPr>
              <a:t>.</a:t>
            </a:r>
            <a:r>
              <a:rPr lang="en-IN" spc="-10" dirty="0">
                <a:latin typeface="Carlito"/>
                <a:cs typeface="Carlito"/>
              </a:rPr>
              <a:t>The </a:t>
            </a:r>
            <a:r>
              <a:rPr lang="en-IN" spc="-5" dirty="0">
                <a:latin typeface="Carlito"/>
                <a:cs typeface="Carlito"/>
              </a:rPr>
              <a:t>land </a:t>
            </a:r>
            <a:r>
              <a:rPr lang="en-IN" spc="-15" dirty="0">
                <a:latin typeface="Carlito"/>
                <a:cs typeface="Carlito"/>
              </a:rPr>
              <a:t>revenue </a:t>
            </a:r>
            <a:r>
              <a:rPr lang="en-IN" spc="-20" dirty="0">
                <a:latin typeface="Carlito"/>
                <a:cs typeface="Carlito"/>
              </a:rPr>
              <a:t>system </a:t>
            </a:r>
            <a:r>
              <a:rPr lang="en-IN" spc="-10" dirty="0">
                <a:latin typeface="Carlito"/>
                <a:cs typeface="Carlito"/>
              </a:rPr>
              <a:t>raised  </a:t>
            </a:r>
            <a:r>
              <a:rPr lang="en-IN" spc="-5" dirty="0">
                <a:latin typeface="Carlito"/>
                <a:cs typeface="Carlito"/>
              </a:rPr>
              <a:t>the </a:t>
            </a:r>
            <a:r>
              <a:rPr lang="en-IN" spc="-10" dirty="0">
                <a:latin typeface="Carlito"/>
                <a:cs typeface="Carlito"/>
              </a:rPr>
              <a:t>half </a:t>
            </a:r>
            <a:r>
              <a:rPr lang="en-IN" spc="-5" dirty="0">
                <a:latin typeface="Carlito"/>
                <a:cs typeface="Carlito"/>
              </a:rPr>
              <a:t>the</a:t>
            </a:r>
            <a:r>
              <a:rPr lang="en-IN" spc="-15" dirty="0">
                <a:latin typeface="Carlito"/>
                <a:cs typeface="Carlito"/>
              </a:rPr>
              <a:t> </a:t>
            </a:r>
            <a:r>
              <a:rPr lang="en-IN" spc="-10" dirty="0">
                <a:latin typeface="Carlito"/>
                <a:cs typeface="Carlito"/>
              </a:rPr>
              <a:t>production.</a:t>
            </a:r>
            <a:endParaRPr lang="en-IN" dirty="0">
              <a:latin typeface="Carlito"/>
              <a:cs typeface="Carlito"/>
            </a:endParaRPr>
          </a:p>
          <a:p>
            <a:pPr marL="216535" marR="175260" indent="-204470">
              <a:lnSpc>
                <a:spcPts val="2590"/>
              </a:lnSpc>
              <a:spcBef>
                <a:spcPts val="110"/>
              </a:spcBef>
              <a:buFont typeface="Arial"/>
              <a:buChar char="▪"/>
              <a:tabLst>
                <a:tab pos="217170" algn="l"/>
              </a:tabLst>
            </a:pPr>
            <a:r>
              <a:rPr lang="en-IN" spc="-10" dirty="0">
                <a:latin typeface="Carlito"/>
                <a:cs typeface="Carlito"/>
              </a:rPr>
              <a:t>This </a:t>
            </a:r>
            <a:r>
              <a:rPr lang="en-IN" spc="-5" dirty="0">
                <a:latin typeface="Carlito"/>
                <a:cs typeface="Carlito"/>
              </a:rPr>
              <a:t>as </a:t>
            </a:r>
            <a:r>
              <a:rPr lang="en-IN" spc="-10" dirty="0">
                <a:latin typeface="Carlito"/>
                <a:cs typeface="Carlito"/>
              </a:rPr>
              <a:t>result that </a:t>
            </a:r>
            <a:r>
              <a:rPr lang="en-IN" spc="-5" dirty="0">
                <a:latin typeface="Carlito"/>
                <a:cs typeface="Carlito"/>
              </a:rPr>
              <a:t>the </a:t>
            </a:r>
            <a:r>
              <a:rPr lang="en-IN" spc="-10" dirty="0">
                <a:latin typeface="Carlito"/>
                <a:cs typeface="Carlito"/>
              </a:rPr>
              <a:t>soldiers  could live </a:t>
            </a:r>
            <a:r>
              <a:rPr lang="en-IN" spc="-5" dirty="0">
                <a:latin typeface="Carlito"/>
                <a:cs typeface="Carlito"/>
              </a:rPr>
              <a:t>within their</a:t>
            </a:r>
            <a:r>
              <a:rPr lang="en-IN" spc="-110" dirty="0">
                <a:latin typeface="Carlito"/>
                <a:cs typeface="Carlito"/>
              </a:rPr>
              <a:t> </a:t>
            </a:r>
            <a:r>
              <a:rPr lang="en-IN" spc="-10" dirty="0">
                <a:latin typeface="Carlito"/>
                <a:cs typeface="Carlito"/>
              </a:rPr>
              <a:t>income. He</a:t>
            </a:r>
            <a:r>
              <a:rPr lang="en-IN" spc="-5" dirty="0">
                <a:latin typeface="Carlito"/>
                <a:cs typeface="Carlito"/>
              </a:rPr>
              <a:t> </a:t>
            </a:r>
            <a:r>
              <a:rPr lang="en-IN" spc="-10" dirty="0">
                <a:latin typeface="Carlito"/>
                <a:cs typeface="Carlito"/>
              </a:rPr>
              <a:t>restructured </a:t>
            </a:r>
            <a:r>
              <a:rPr lang="en-IN" spc="-5" dirty="0">
                <a:latin typeface="Carlito"/>
                <a:cs typeface="Carlito"/>
              </a:rPr>
              <a:t>the spy</a:t>
            </a:r>
            <a:r>
              <a:rPr lang="en-IN" spc="-114" dirty="0">
                <a:latin typeface="Carlito"/>
                <a:cs typeface="Carlito"/>
              </a:rPr>
              <a:t> </a:t>
            </a:r>
            <a:r>
              <a:rPr lang="en-IN" spc="-20" dirty="0">
                <a:latin typeface="Carlito"/>
                <a:cs typeface="Carlito"/>
              </a:rPr>
              <a:t>system.</a:t>
            </a:r>
            <a:endParaRPr lang="en-IN" dirty="0">
              <a:latin typeface="Carlito"/>
              <a:cs typeface="Carlito"/>
            </a:endParaRPr>
          </a:p>
          <a:p>
            <a:pPr marL="152400" indent="-140335">
              <a:lnSpc>
                <a:spcPts val="2620"/>
              </a:lnSpc>
              <a:buFont typeface="Arial"/>
              <a:buChar char="▪"/>
              <a:tabLst>
                <a:tab pos="153035" algn="l"/>
              </a:tabLst>
            </a:pPr>
            <a:r>
              <a:rPr lang="en-IN" spc="-5" dirty="0">
                <a:latin typeface="Carlito"/>
                <a:cs typeface="Carlito"/>
              </a:rPr>
              <a:t>He </a:t>
            </a:r>
            <a:r>
              <a:rPr lang="en-IN" spc="-10" dirty="0">
                <a:latin typeface="Carlito"/>
                <a:cs typeface="Carlito"/>
              </a:rPr>
              <a:t>banned </a:t>
            </a:r>
            <a:r>
              <a:rPr lang="en-IN" spc="-5" dirty="0">
                <a:latin typeface="Carlito"/>
                <a:cs typeface="Carlito"/>
              </a:rPr>
              <a:t>social</a:t>
            </a:r>
            <a:r>
              <a:rPr lang="en-IN" spc="-125" dirty="0">
                <a:latin typeface="Carlito"/>
                <a:cs typeface="Carlito"/>
              </a:rPr>
              <a:t> </a:t>
            </a:r>
            <a:r>
              <a:rPr lang="en-IN" spc="-5" dirty="0">
                <a:latin typeface="Carlito"/>
                <a:cs typeface="Carlito"/>
              </a:rPr>
              <a:t>parties. Alauddin transformed the markets of Delhi. He set up different markets for food grains, horses, cattle and imported goods.</a:t>
            </a:r>
          </a:p>
          <a:p>
            <a:pPr marL="152400" indent="-140335">
              <a:lnSpc>
                <a:spcPts val="2620"/>
              </a:lnSpc>
              <a:buFont typeface="Arial"/>
              <a:buChar char="▪"/>
              <a:tabLst>
                <a:tab pos="153035" algn="l"/>
              </a:tabLst>
            </a:pPr>
            <a:r>
              <a:rPr lang="en-IN" spc="-5" dirty="0">
                <a:latin typeface="Carlito"/>
                <a:cs typeface="Carlito"/>
              </a:rPr>
              <a:t>He extended his kingdom up to South.</a:t>
            </a:r>
            <a:endParaRPr lang="en-IN" dirty="0">
              <a:latin typeface="Carlito"/>
              <a:cs typeface="Carlito"/>
            </a:endParaRPr>
          </a:p>
          <a:p>
            <a:pPr marL="152400" indent="-140335">
              <a:lnSpc>
                <a:spcPts val="2620"/>
              </a:lnSpc>
              <a:buFont typeface="Arial"/>
              <a:buChar char="▪"/>
              <a:tabLst>
                <a:tab pos="153035" algn="l"/>
              </a:tabLst>
            </a:pPr>
            <a:r>
              <a:rPr lang="en-IN" spc="-10" dirty="0">
                <a:latin typeface="Carlito"/>
                <a:cs typeface="Carlito"/>
              </a:rPr>
              <a:t>Ala-</a:t>
            </a:r>
            <a:r>
              <a:rPr lang="en-IN" spc="-10" dirty="0" err="1">
                <a:latin typeface="Carlito"/>
                <a:cs typeface="Carlito"/>
              </a:rPr>
              <a:t>ud</a:t>
            </a:r>
            <a:r>
              <a:rPr lang="en-IN" spc="-10" dirty="0">
                <a:latin typeface="Carlito"/>
                <a:cs typeface="Carlito"/>
              </a:rPr>
              <a:t>-din </a:t>
            </a:r>
            <a:r>
              <a:rPr lang="en-IN" spc="-5" dirty="0">
                <a:latin typeface="Carlito"/>
                <a:cs typeface="Carlito"/>
              </a:rPr>
              <a:t>Khilji </a:t>
            </a:r>
            <a:r>
              <a:rPr lang="en-IN" spc="-10" dirty="0">
                <a:latin typeface="Carlito"/>
                <a:cs typeface="Carlito"/>
              </a:rPr>
              <a:t>died </a:t>
            </a:r>
            <a:r>
              <a:rPr lang="en-IN" spc="-5" dirty="0">
                <a:latin typeface="Carlito"/>
                <a:cs typeface="Carlito"/>
              </a:rPr>
              <a:t>in 1316</a:t>
            </a:r>
            <a:r>
              <a:rPr lang="en-IN" spc="-215" dirty="0">
                <a:latin typeface="Carlito"/>
                <a:cs typeface="Carlito"/>
              </a:rPr>
              <a:t> </a:t>
            </a:r>
            <a:r>
              <a:rPr lang="en-IN" spc="5" dirty="0">
                <a:latin typeface="Carlito"/>
                <a:cs typeface="Carlito"/>
              </a:rPr>
              <a:t> </a:t>
            </a:r>
            <a:r>
              <a:rPr lang="en-IN" sz="1200" spc="5" dirty="0">
                <a:latin typeface="Carlito"/>
                <a:cs typeface="Carlito"/>
              </a:rPr>
              <a:t>CE.</a:t>
            </a:r>
            <a:endParaRPr sz="1400" b="0" i="0" u="none" strike="noStrike" cap="none" dirty="0">
              <a:solidFill>
                <a:srgbClr val="000000"/>
              </a:solidFill>
              <a:latin typeface="Arial"/>
              <a:ea typeface="Arial"/>
              <a:cs typeface="Arial"/>
              <a:sym typeface="Arial"/>
            </a:endParaRPr>
          </a:p>
          <a:p>
            <a:pPr marL="342900" marR="0" lvl="0" indent="-254000" algn="just" rtl="0">
              <a:lnSpc>
                <a:spcPct val="100000"/>
              </a:lnSpc>
              <a:spcBef>
                <a:spcPts val="600"/>
              </a:spcBef>
              <a:spcAft>
                <a:spcPts val="600"/>
              </a:spcAft>
              <a:buClr>
                <a:srgbClr val="000000"/>
              </a:buClr>
              <a:buSzPts val="1400"/>
              <a:buFont typeface="Arial"/>
              <a:buNone/>
            </a:pPr>
            <a:endParaRPr sz="1400" b="0" i="0" u="none" strike="noStrike" cap="none" dirty="0">
              <a:solidFill>
                <a:srgbClr val="000000"/>
              </a:solidFill>
              <a:latin typeface="Calibri"/>
              <a:ea typeface="Calibri"/>
              <a:cs typeface="Calibri"/>
              <a:sym typeface="Calibri"/>
            </a:endParaRPr>
          </a:p>
        </p:txBody>
      </p:sp>
      <p:sp>
        <p:nvSpPr>
          <p:cNvPr id="7" name="object 3">
            <a:extLst>
              <a:ext uri="{FF2B5EF4-FFF2-40B4-BE49-F238E27FC236}">
                <a16:creationId xmlns:a16="http://schemas.microsoft.com/office/drawing/2014/main" id="{91333B41-6C30-4139-A9B2-024E4266F346}"/>
              </a:ext>
            </a:extLst>
          </p:cNvPr>
          <p:cNvSpPr/>
          <p:nvPr/>
        </p:nvSpPr>
        <p:spPr>
          <a:xfrm>
            <a:off x="5893806" y="1168878"/>
            <a:ext cx="3067169" cy="3209997"/>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pic>
        <p:nvPicPr>
          <p:cNvPr id="196" name="Google Shape;196;p18"/>
          <p:cNvPicPr preferRelativeResize="0"/>
          <p:nvPr/>
        </p:nvPicPr>
        <p:blipFill rotWithShape="1">
          <a:blip r:embed="rId3">
            <a:alphaModFix/>
          </a:blip>
          <a:srcRect/>
          <a:stretch/>
        </p:blipFill>
        <p:spPr>
          <a:xfrm>
            <a:off x="7787575" y="4378875"/>
            <a:ext cx="1232526" cy="611875"/>
          </a:xfrm>
          <a:prstGeom prst="rect">
            <a:avLst/>
          </a:prstGeom>
          <a:noFill/>
          <a:ln>
            <a:noFill/>
          </a:ln>
        </p:spPr>
      </p:pic>
      <p:sp>
        <p:nvSpPr>
          <p:cNvPr id="197" name="Google Shape;197;p18"/>
          <p:cNvSpPr txBox="1"/>
          <p:nvPr/>
        </p:nvSpPr>
        <p:spPr>
          <a:xfrm>
            <a:off x="272674" y="99817"/>
            <a:ext cx="8688300" cy="796704"/>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IN" sz="2200" b="1" i="0" u="none" strike="noStrike" cap="none" dirty="0">
                <a:solidFill>
                  <a:srgbClr val="FF0000"/>
                </a:solidFill>
                <a:latin typeface="Calibri"/>
                <a:ea typeface="Calibri"/>
                <a:cs typeface="Calibri"/>
                <a:sym typeface="Calibri"/>
              </a:rPr>
              <a:t>THE DELHI SULTANATE</a:t>
            </a:r>
          </a:p>
          <a:p>
            <a:pPr marL="0" marR="0" lvl="0" indent="0" algn="l" rtl="0">
              <a:lnSpc>
                <a:spcPct val="100000"/>
              </a:lnSpc>
              <a:spcBef>
                <a:spcPts val="0"/>
              </a:spcBef>
              <a:spcAft>
                <a:spcPts val="0"/>
              </a:spcAft>
              <a:buNone/>
            </a:pPr>
            <a:r>
              <a:rPr lang="en-IN" sz="1800" b="1" i="0" u="none" strike="noStrike" cap="none" dirty="0">
                <a:solidFill>
                  <a:schemeClr val="dk1"/>
                </a:solidFill>
                <a:latin typeface="Calibri"/>
                <a:ea typeface="Calibri"/>
                <a:cs typeface="Calibri"/>
                <a:sym typeface="Calibri"/>
              </a:rPr>
              <a:t>THE TUGHLAQS(1320-1399)-Ghiasuddin bin Tughlaq </a:t>
            </a:r>
            <a:endParaRPr sz="1800" b="1" i="0" u="none" strike="noStrike" cap="none" dirty="0">
              <a:solidFill>
                <a:schemeClr val="dk1"/>
              </a:solidFill>
              <a:latin typeface="Calibri"/>
              <a:ea typeface="Calibri"/>
              <a:cs typeface="Calibri"/>
              <a:sym typeface="Calibri"/>
            </a:endParaRPr>
          </a:p>
        </p:txBody>
      </p:sp>
      <p:sp>
        <p:nvSpPr>
          <p:cNvPr id="198" name="Google Shape;198;p18"/>
          <p:cNvSpPr txBox="1"/>
          <p:nvPr/>
        </p:nvSpPr>
        <p:spPr>
          <a:xfrm>
            <a:off x="272674" y="1145754"/>
            <a:ext cx="5896771" cy="3181546"/>
          </a:xfrm>
          <a:prstGeom prst="rect">
            <a:avLst/>
          </a:prstGeom>
          <a:noFill/>
          <a:ln>
            <a:noFill/>
          </a:ln>
        </p:spPr>
        <p:txBody>
          <a:bodyPr spcFirstLastPara="1" wrap="square" lIns="91425" tIns="91425" rIns="91425" bIns="91425" anchor="t" anchorCtr="0">
            <a:noAutofit/>
          </a:bodyPr>
          <a:lstStyle/>
          <a:p>
            <a:pPr marL="342900" marR="0" lvl="0" indent="-342900" algn="just"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342900" marR="0" lvl="0" indent="-254000" algn="just" rtl="0">
              <a:lnSpc>
                <a:spcPct val="100000"/>
              </a:lnSpc>
              <a:spcBef>
                <a:spcPts val="600"/>
              </a:spcBef>
              <a:spcAft>
                <a:spcPts val="60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03" name="Google Shape;203;p18"/>
          <p:cNvSpPr txBox="1"/>
          <p:nvPr/>
        </p:nvSpPr>
        <p:spPr>
          <a:xfrm>
            <a:off x="275421" y="1211855"/>
            <a:ext cx="4570323" cy="3345171"/>
          </a:xfrm>
          <a:prstGeom prst="rect">
            <a:avLst/>
          </a:prstGeom>
          <a:noFill/>
          <a:ln>
            <a:noFill/>
          </a:ln>
        </p:spPr>
        <p:txBody>
          <a:bodyPr spcFirstLastPara="1" wrap="square" lIns="91425" tIns="45700" rIns="91425" bIns="45700" anchor="t" anchorCtr="0">
            <a:spAutoFit/>
          </a:bodyPr>
          <a:lstStyle/>
          <a:p>
            <a:pPr marL="12700" marR="114300">
              <a:lnSpc>
                <a:spcPct val="100000"/>
              </a:lnSpc>
              <a:spcBef>
                <a:spcPts val="95"/>
              </a:spcBef>
            </a:pPr>
            <a:r>
              <a:rPr lang="en-IN" sz="1200" b="1" spc="-60" dirty="0">
                <a:latin typeface="Arial"/>
                <a:cs typeface="Arial"/>
              </a:rPr>
              <a:t>Ghiyas-</a:t>
            </a:r>
            <a:r>
              <a:rPr lang="en-IN" sz="1200" b="1" spc="-60" dirty="0" err="1">
                <a:latin typeface="Arial"/>
                <a:cs typeface="Arial"/>
              </a:rPr>
              <a:t>ud</a:t>
            </a:r>
            <a:r>
              <a:rPr lang="en-IN" sz="1200" b="1" spc="-60" dirty="0">
                <a:latin typeface="Arial"/>
                <a:cs typeface="Arial"/>
              </a:rPr>
              <a:t>-din </a:t>
            </a:r>
            <a:r>
              <a:rPr lang="en-IN" sz="1200" b="1" spc="-95" dirty="0">
                <a:latin typeface="Arial"/>
                <a:cs typeface="Arial"/>
              </a:rPr>
              <a:t>Tughluq </a:t>
            </a:r>
            <a:r>
              <a:rPr lang="en-IN" sz="1200" b="1" spc="-15" dirty="0">
                <a:latin typeface="Arial"/>
                <a:cs typeface="Arial"/>
              </a:rPr>
              <a:t>or </a:t>
            </a:r>
            <a:r>
              <a:rPr lang="en-IN" sz="1200" b="1" spc="-55" dirty="0">
                <a:latin typeface="Arial"/>
                <a:cs typeface="Arial"/>
              </a:rPr>
              <a:t>Ghazi</a:t>
            </a:r>
            <a:r>
              <a:rPr lang="en-IN" sz="1200" b="1" spc="-320" dirty="0">
                <a:latin typeface="Arial"/>
                <a:cs typeface="Arial"/>
              </a:rPr>
              <a:t> </a:t>
            </a:r>
            <a:r>
              <a:rPr lang="en-IN" sz="1200" b="1" spc="-10" dirty="0">
                <a:latin typeface="Arial"/>
                <a:cs typeface="Arial"/>
              </a:rPr>
              <a:t>Malik  </a:t>
            </a:r>
            <a:r>
              <a:rPr lang="en-IN" sz="1200" b="1" spc="10" dirty="0">
                <a:latin typeface="Arial"/>
                <a:cs typeface="Arial"/>
              </a:rPr>
              <a:t>(1320 </a:t>
            </a:r>
            <a:r>
              <a:rPr lang="en-IN" sz="1200" b="1" spc="-95" dirty="0">
                <a:latin typeface="Arial"/>
                <a:cs typeface="Arial"/>
              </a:rPr>
              <a:t>– </a:t>
            </a:r>
            <a:r>
              <a:rPr lang="en-IN" sz="1200" b="1" dirty="0">
                <a:latin typeface="Arial"/>
                <a:cs typeface="Arial"/>
              </a:rPr>
              <a:t>1325 </a:t>
            </a:r>
            <a:r>
              <a:rPr lang="en-IN" sz="1200" b="1" spc="90" dirty="0">
                <a:latin typeface="Arial"/>
                <a:cs typeface="Arial"/>
              </a:rPr>
              <a:t>A </a:t>
            </a:r>
            <a:r>
              <a:rPr lang="en-IN" sz="1200" b="1" spc="-60" dirty="0">
                <a:latin typeface="Arial"/>
                <a:cs typeface="Arial"/>
              </a:rPr>
              <a:t>CE</a:t>
            </a:r>
            <a:r>
              <a:rPr lang="en-IN" sz="1200" b="1" spc="-370" dirty="0">
                <a:latin typeface="Arial"/>
                <a:cs typeface="Arial"/>
              </a:rPr>
              <a:t> </a:t>
            </a:r>
            <a:r>
              <a:rPr lang="en-IN" sz="1200" b="1" spc="15" dirty="0">
                <a:latin typeface="Arial"/>
                <a:cs typeface="Arial"/>
              </a:rPr>
              <a:t>.)</a:t>
            </a:r>
            <a:endParaRPr lang="en-IN" sz="1200" dirty="0">
              <a:latin typeface="Arial"/>
              <a:cs typeface="Arial"/>
            </a:endParaRPr>
          </a:p>
          <a:p>
            <a:pPr marL="113030" marR="125095" indent="-100965">
              <a:lnSpc>
                <a:spcPct val="100000"/>
              </a:lnSpc>
              <a:spcBef>
                <a:spcPts val="1010"/>
              </a:spcBef>
              <a:buChar char="•"/>
              <a:tabLst>
                <a:tab pos="113664" algn="l"/>
              </a:tabLst>
            </a:pPr>
            <a:r>
              <a:rPr lang="en-IN" sz="1200" spc="-30" dirty="0">
                <a:latin typeface="Arial"/>
                <a:cs typeface="Arial"/>
              </a:rPr>
              <a:t>Ghiyas-</a:t>
            </a:r>
            <a:r>
              <a:rPr lang="en-IN" sz="1200" spc="-30" dirty="0" err="1">
                <a:latin typeface="Arial"/>
                <a:cs typeface="Arial"/>
              </a:rPr>
              <a:t>ud</a:t>
            </a:r>
            <a:r>
              <a:rPr lang="en-IN" sz="1200" spc="-30" dirty="0">
                <a:latin typeface="Arial"/>
                <a:cs typeface="Arial"/>
              </a:rPr>
              <a:t>-din </a:t>
            </a:r>
            <a:r>
              <a:rPr lang="en-IN" sz="1200" spc="-50" dirty="0">
                <a:latin typeface="Arial"/>
                <a:cs typeface="Arial"/>
              </a:rPr>
              <a:t>Tughluq </a:t>
            </a:r>
            <a:r>
              <a:rPr lang="en-IN" sz="1200" spc="20" dirty="0">
                <a:latin typeface="Arial"/>
                <a:cs typeface="Arial"/>
              </a:rPr>
              <a:t>or </a:t>
            </a:r>
            <a:r>
              <a:rPr lang="en-IN" sz="1200" spc="-60" dirty="0">
                <a:latin typeface="Arial"/>
                <a:cs typeface="Arial"/>
              </a:rPr>
              <a:t>Ghazi </a:t>
            </a:r>
            <a:r>
              <a:rPr lang="en-IN" sz="1200" spc="-5" dirty="0">
                <a:latin typeface="Arial"/>
                <a:cs typeface="Arial"/>
              </a:rPr>
              <a:t>Malik  </a:t>
            </a:r>
            <a:r>
              <a:rPr lang="en-IN" sz="1200" spc="-40" dirty="0">
                <a:latin typeface="Arial"/>
                <a:cs typeface="Arial"/>
              </a:rPr>
              <a:t>was </a:t>
            </a:r>
            <a:r>
              <a:rPr lang="en-IN" sz="1200" spc="-15" dirty="0">
                <a:latin typeface="Arial"/>
                <a:cs typeface="Arial"/>
              </a:rPr>
              <a:t>the </a:t>
            </a:r>
            <a:r>
              <a:rPr lang="en-IN" sz="1200" spc="-5" dirty="0">
                <a:latin typeface="Arial"/>
                <a:cs typeface="Arial"/>
              </a:rPr>
              <a:t>founder </a:t>
            </a:r>
            <a:r>
              <a:rPr lang="en-IN" sz="1200" spc="10" dirty="0">
                <a:latin typeface="Arial"/>
                <a:cs typeface="Arial"/>
              </a:rPr>
              <a:t>of </a:t>
            </a:r>
            <a:r>
              <a:rPr lang="en-IN" sz="1200" spc="-15" dirty="0">
                <a:latin typeface="Arial"/>
                <a:cs typeface="Arial"/>
              </a:rPr>
              <a:t>the</a:t>
            </a:r>
            <a:r>
              <a:rPr lang="en-IN" sz="1200" spc="-365" dirty="0">
                <a:latin typeface="Arial"/>
                <a:cs typeface="Arial"/>
              </a:rPr>
              <a:t> </a:t>
            </a:r>
            <a:r>
              <a:rPr lang="en-IN" sz="1200" spc="-50" dirty="0">
                <a:latin typeface="Arial"/>
                <a:cs typeface="Arial"/>
              </a:rPr>
              <a:t>Tughluq </a:t>
            </a:r>
            <a:r>
              <a:rPr lang="en-IN" sz="1200" spc="-35" dirty="0">
                <a:latin typeface="Arial"/>
                <a:cs typeface="Arial"/>
              </a:rPr>
              <a:t>dynasty.</a:t>
            </a:r>
            <a:endParaRPr lang="en-IN" sz="1200" dirty="0">
              <a:latin typeface="Arial"/>
              <a:cs typeface="Arial"/>
            </a:endParaRPr>
          </a:p>
          <a:p>
            <a:pPr>
              <a:lnSpc>
                <a:spcPct val="100000"/>
              </a:lnSpc>
              <a:spcBef>
                <a:spcPts val="55"/>
              </a:spcBef>
            </a:pPr>
            <a:endParaRPr lang="en-IN" sz="1400" dirty="0">
              <a:latin typeface="Arial"/>
              <a:cs typeface="Arial"/>
            </a:endParaRPr>
          </a:p>
          <a:p>
            <a:pPr marL="12700" marR="539750">
              <a:lnSpc>
                <a:spcPct val="99100"/>
              </a:lnSpc>
              <a:buFont typeface="Arial"/>
              <a:buChar char="•"/>
              <a:tabLst>
                <a:tab pos="85090" algn="l"/>
              </a:tabLst>
            </a:pPr>
            <a:r>
              <a:rPr lang="en-IN" sz="1200" spc="-5" dirty="0">
                <a:latin typeface="Carlito"/>
                <a:cs typeface="Carlito"/>
              </a:rPr>
              <a:t>He </a:t>
            </a:r>
            <a:r>
              <a:rPr lang="en-IN" sz="1200" spc="-20" dirty="0">
                <a:latin typeface="Carlito"/>
                <a:cs typeface="Carlito"/>
              </a:rPr>
              <a:t>gave </a:t>
            </a:r>
            <a:r>
              <a:rPr lang="en-IN" sz="1200" spc="-15" dirty="0">
                <a:latin typeface="Carlito"/>
                <a:cs typeface="Carlito"/>
              </a:rPr>
              <a:t>more </a:t>
            </a:r>
            <a:r>
              <a:rPr lang="en-IN" sz="1200" spc="-5" dirty="0">
                <a:latin typeface="Carlito"/>
                <a:cs typeface="Carlito"/>
              </a:rPr>
              <a:t>importance </a:t>
            </a:r>
            <a:r>
              <a:rPr lang="en-IN" sz="1200" spc="-10" dirty="0">
                <a:latin typeface="Carlito"/>
                <a:cs typeface="Carlito"/>
              </a:rPr>
              <a:t>to postal  arrangements, </a:t>
            </a:r>
            <a:r>
              <a:rPr lang="en-IN" sz="1200" spc="-15" dirty="0">
                <a:latin typeface="Carlito"/>
                <a:cs typeface="Carlito"/>
              </a:rPr>
              <a:t>judicial, </a:t>
            </a:r>
            <a:r>
              <a:rPr lang="en-IN" sz="1200" spc="-10" dirty="0">
                <a:latin typeface="Carlito"/>
                <a:cs typeface="Carlito"/>
              </a:rPr>
              <a:t>irrigation,  agriculture, </a:t>
            </a:r>
            <a:r>
              <a:rPr lang="en-IN" sz="1200" spc="-5" dirty="0">
                <a:latin typeface="Carlito"/>
                <a:cs typeface="Carlito"/>
              </a:rPr>
              <a:t>and</a:t>
            </a:r>
            <a:r>
              <a:rPr lang="en-IN" sz="1200" spc="20" dirty="0">
                <a:latin typeface="Carlito"/>
                <a:cs typeface="Carlito"/>
              </a:rPr>
              <a:t> </a:t>
            </a:r>
            <a:r>
              <a:rPr lang="en-IN" sz="1200" spc="-15" dirty="0">
                <a:latin typeface="Carlito"/>
                <a:cs typeface="Carlito"/>
              </a:rPr>
              <a:t>police.</a:t>
            </a:r>
            <a:endParaRPr lang="en-IN" sz="1200" dirty="0">
              <a:latin typeface="Carlito"/>
              <a:cs typeface="Carlito"/>
            </a:endParaRPr>
          </a:p>
          <a:p>
            <a:pPr marL="165100" indent="-152400">
              <a:lnSpc>
                <a:spcPts val="1889"/>
              </a:lnSpc>
              <a:buFont typeface="Arial"/>
              <a:buChar char="•"/>
              <a:tabLst>
                <a:tab pos="165100" algn="l"/>
              </a:tabLst>
            </a:pPr>
            <a:r>
              <a:rPr lang="en-IN" sz="1200" spc="-5" dirty="0">
                <a:latin typeface="Carlito"/>
                <a:cs typeface="Carlito"/>
              </a:rPr>
              <a:t>He </a:t>
            </a:r>
            <a:r>
              <a:rPr lang="en-IN" sz="1200" spc="-15" dirty="0">
                <a:latin typeface="Carlito"/>
                <a:cs typeface="Carlito"/>
              </a:rPr>
              <a:t>brought </a:t>
            </a:r>
            <a:r>
              <a:rPr lang="en-IN" sz="1200" spc="-10" dirty="0">
                <a:latin typeface="Carlito"/>
                <a:cs typeface="Carlito"/>
              </a:rPr>
              <a:t>Bengal, Utkal </a:t>
            </a:r>
            <a:r>
              <a:rPr lang="en-IN" sz="1200" spc="-5" dirty="0">
                <a:latin typeface="Carlito"/>
                <a:cs typeface="Carlito"/>
              </a:rPr>
              <a:t>or </a:t>
            </a:r>
            <a:r>
              <a:rPr lang="en-IN" sz="1200" spc="-10" dirty="0">
                <a:latin typeface="Carlito"/>
                <a:cs typeface="Carlito"/>
              </a:rPr>
              <a:t>Orissa,</a:t>
            </a:r>
            <a:r>
              <a:rPr lang="en-IN" sz="1200" spc="-45" dirty="0">
                <a:latin typeface="Carlito"/>
                <a:cs typeface="Carlito"/>
              </a:rPr>
              <a:t> </a:t>
            </a:r>
            <a:r>
              <a:rPr lang="en-IN" sz="1200" spc="-5" dirty="0">
                <a:latin typeface="Carlito"/>
                <a:cs typeface="Carlito"/>
              </a:rPr>
              <a:t>and</a:t>
            </a:r>
            <a:endParaRPr lang="en-IN" sz="1200" dirty="0">
              <a:latin typeface="Carlito"/>
              <a:cs typeface="Carlito"/>
            </a:endParaRPr>
          </a:p>
          <a:p>
            <a:pPr marL="165100">
              <a:lnSpc>
                <a:spcPts val="1914"/>
              </a:lnSpc>
            </a:pPr>
            <a:r>
              <a:rPr lang="en-IN" sz="1200" spc="-20" dirty="0">
                <a:latin typeface="Carlito"/>
                <a:cs typeface="Carlito"/>
              </a:rPr>
              <a:t>Warangal </a:t>
            </a:r>
            <a:r>
              <a:rPr lang="en-IN" sz="1200" spc="-5" dirty="0">
                <a:latin typeface="Carlito"/>
                <a:cs typeface="Carlito"/>
              </a:rPr>
              <a:t>under his</a:t>
            </a:r>
            <a:r>
              <a:rPr lang="en-IN" sz="1200" spc="-90" dirty="0">
                <a:latin typeface="Carlito"/>
                <a:cs typeface="Carlito"/>
              </a:rPr>
              <a:t> </a:t>
            </a:r>
            <a:r>
              <a:rPr lang="en-IN" sz="1200" spc="-20" dirty="0">
                <a:latin typeface="Carlito"/>
                <a:cs typeface="Carlito"/>
              </a:rPr>
              <a:t>control.</a:t>
            </a:r>
            <a:endParaRPr lang="en-IN" sz="1200" dirty="0">
              <a:latin typeface="Carlito"/>
              <a:cs typeface="Carlito"/>
            </a:endParaRPr>
          </a:p>
          <a:p>
            <a:pPr>
              <a:lnSpc>
                <a:spcPct val="100000"/>
              </a:lnSpc>
              <a:spcBef>
                <a:spcPts val="40"/>
              </a:spcBef>
            </a:pPr>
            <a:endParaRPr lang="en-IN" sz="1200" dirty="0">
              <a:latin typeface="Carlito"/>
              <a:cs typeface="Carlito"/>
            </a:endParaRPr>
          </a:p>
          <a:p>
            <a:pPr marL="204470" marR="398780" indent="-192405">
              <a:lnSpc>
                <a:spcPct val="100600"/>
              </a:lnSpc>
              <a:spcBef>
                <a:spcPts val="5"/>
              </a:spcBef>
              <a:buChar char="•"/>
              <a:tabLst>
                <a:tab pos="205104" algn="l"/>
              </a:tabLst>
            </a:pPr>
            <a:r>
              <a:rPr lang="en-IN" sz="1200" spc="-10" dirty="0">
                <a:latin typeface="Carlito"/>
                <a:cs typeface="Carlito"/>
              </a:rPr>
              <a:t>after </a:t>
            </a:r>
            <a:r>
              <a:rPr lang="en-IN" sz="1200" spc="-5" dirty="0">
                <a:latin typeface="Carlito"/>
                <a:cs typeface="Carlito"/>
              </a:rPr>
              <a:t>the </a:t>
            </a:r>
            <a:r>
              <a:rPr lang="en-IN" sz="1200" spc="-35" dirty="0">
                <a:latin typeface="Carlito"/>
                <a:cs typeface="Carlito"/>
              </a:rPr>
              <a:t>DEATH </a:t>
            </a:r>
            <a:r>
              <a:rPr lang="en-IN" sz="1200" spc="-5" dirty="0">
                <a:latin typeface="Carlito"/>
                <a:cs typeface="Carlito"/>
              </a:rPr>
              <a:t>OF </a:t>
            </a:r>
            <a:r>
              <a:rPr lang="en-IN" sz="1200" b="1" spc="-60" dirty="0">
                <a:latin typeface="Arial"/>
                <a:cs typeface="Arial"/>
              </a:rPr>
              <a:t>Ghiyas-</a:t>
            </a:r>
            <a:r>
              <a:rPr lang="en-IN" sz="1200" b="1" spc="-60" dirty="0" err="1">
                <a:latin typeface="Arial"/>
                <a:cs typeface="Arial"/>
              </a:rPr>
              <a:t>ud</a:t>
            </a:r>
            <a:r>
              <a:rPr lang="en-IN" sz="1200" b="1" spc="-60" dirty="0">
                <a:latin typeface="Arial"/>
                <a:cs typeface="Arial"/>
              </a:rPr>
              <a:t>-din  </a:t>
            </a:r>
            <a:r>
              <a:rPr lang="en-IN" sz="1200" b="1" spc="-95" dirty="0">
                <a:latin typeface="Arial"/>
                <a:cs typeface="Arial"/>
              </a:rPr>
              <a:t>Tughluq</a:t>
            </a:r>
            <a:endParaRPr lang="en-IN" sz="1200" dirty="0">
              <a:latin typeface="Arial"/>
              <a:cs typeface="Arial"/>
            </a:endParaRPr>
          </a:p>
          <a:p>
            <a:pPr>
              <a:lnSpc>
                <a:spcPct val="100000"/>
              </a:lnSpc>
              <a:spcBef>
                <a:spcPts val="50"/>
              </a:spcBef>
            </a:pPr>
            <a:endParaRPr lang="en-IN" sz="1200" dirty="0">
              <a:latin typeface="Arial"/>
              <a:cs typeface="Arial"/>
            </a:endParaRPr>
          </a:p>
          <a:p>
            <a:pPr marL="58419">
              <a:lnSpc>
                <a:spcPts val="2130"/>
              </a:lnSpc>
              <a:spcBef>
                <a:spcPts val="5"/>
              </a:spcBef>
            </a:pPr>
            <a:r>
              <a:rPr lang="en-IN" sz="1400" b="1" spc="-15" dirty="0">
                <a:latin typeface="Carlito"/>
                <a:cs typeface="Carlito"/>
              </a:rPr>
              <a:t>Muhammad-bin-Tughlaq</a:t>
            </a:r>
            <a:r>
              <a:rPr lang="en-IN" sz="1400" b="1" spc="-65" dirty="0">
                <a:latin typeface="Carlito"/>
                <a:cs typeface="Carlito"/>
              </a:rPr>
              <a:t> </a:t>
            </a:r>
            <a:r>
              <a:rPr lang="en-IN" sz="1400" b="1" spc="-5" dirty="0">
                <a:latin typeface="Carlito"/>
                <a:cs typeface="Carlito"/>
              </a:rPr>
              <a:t>(1325-1361</a:t>
            </a:r>
            <a:endParaRPr lang="en-IN" sz="1400" dirty="0">
              <a:latin typeface="Carlito"/>
              <a:cs typeface="Carlito"/>
            </a:endParaRPr>
          </a:p>
          <a:p>
            <a:pPr marL="58419">
              <a:lnSpc>
                <a:spcPts val="2130"/>
              </a:lnSpc>
            </a:pPr>
            <a:r>
              <a:rPr lang="en-IN" sz="1400" b="1" spc="-5" dirty="0">
                <a:latin typeface="Carlito"/>
                <a:cs typeface="Carlito"/>
              </a:rPr>
              <a:t>CE.) </a:t>
            </a:r>
            <a:r>
              <a:rPr lang="en-IN" sz="1400" spc="-10" dirty="0">
                <a:latin typeface="Carlito"/>
                <a:cs typeface="Carlito"/>
              </a:rPr>
              <a:t>to</a:t>
            </a:r>
            <a:r>
              <a:rPr lang="en-IN" sz="1400" dirty="0">
                <a:latin typeface="Carlito"/>
                <a:cs typeface="Carlito"/>
              </a:rPr>
              <a:t> </a:t>
            </a:r>
            <a:r>
              <a:rPr lang="en-IN" sz="1400" spc="-15" dirty="0">
                <a:latin typeface="Carlito"/>
                <a:cs typeface="Carlito"/>
              </a:rPr>
              <a:t>Delhi.</a:t>
            </a:r>
            <a:endParaRPr lang="en-IN" sz="1400" dirty="0">
              <a:latin typeface="Carlito"/>
              <a:cs typeface="Carlito"/>
            </a:endParaRPr>
          </a:p>
          <a:p>
            <a:pPr marL="0" marR="0" lvl="0" indent="0" algn="l" rtl="0">
              <a:lnSpc>
                <a:spcPct val="100000"/>
              </a:lnSpc>
              <a:spcBef>
                <a:spcPts val="0"/>
              </a:spcBef>
              <a:spcAft>
                <a:spcPts val="0"/>
              </a:spcAft>
              <a:buClr>
                <a:srgbClr val="000000"/>
              </a:buClr>
              <a:buSzPts val="1200"/>
              <a:buFont typeface="Noto Sans Symbols"/>
              <a:buNone/>
            </a:pPr>
            <a:endParaRPr sz="1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Noto Sans Symbols"/>
              <a:buNone/>
            </a:pPr>
            <a:endParaRPr sz="1200" b="0" i="0" u="none" strike="noStrike" cap="none" dirty="0">
              <a:solidFill>
                <a:srgbClr val="000000"/>
              </a:solidFill>
              <a:latin typeface="Calibri"/>
              <a:ea typeface="Calibri"/>
              <a:cs typeface="Calibri"/>
              <a:sym typeface="Calibri"/>
            </a:endParaRPr>
          </a:p>
        </p:txBody>
      </p:sp>
      <p:sp>
        <p:nvSpPr>
          <p:cNvPr id="10" name="object 4">
            <a:extLst>
              <a:ext uri="{FF2B5EF4-FFF2-40B4-BE49-F238E27FC236}">
                <a16:creationId xmlns:a16="http://schemas.microsoft.com/office/drawing/2014/main" id="{5006F896-1B5F-4A6C-968A-8946F12FFC7E}"/>
              </a:ext>
            </a:extLst>
          </p:cNvPr>
          <p:cNvSpPr/>
          <p:nvPr/>
        </p:nvSpPr>
        <p:spPr>
          <a:xfrm>
            <a:off x="4969644" y="1249378"/>
            <a:ext cx="4174356" cy="3129497"/>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3" name="Google Shape;63;p2"/>
          <p:cNvPicPr preferRelativeResize="0"/>
          <p:nvPr/>
        </p:nvPicPr>
        <p:blipFill rotWithShape="1">
          <a:blip r:embed="rId3">
            <a:alphaModFix/>
          </a:blip>
          <a:srcRect/>
          <a:stretch/>
        </p:blipFill>
        <p:spPr>
          <a:xfrm>
            <a:off x="7787575" y="4378875"/>
            <a:ext cx="1232526" cy="611875"/>
          </a:xfrm>
          <a:prstGeom prst="rect">
            <a:avLst/>
          </a:prstGeom>
          <a:noFill/>
          <a:ln>
            <a:noFill/>
          </a:ln>
        </p:spPr>
      </p:pic>
      <p:sp>
        <p:nvSpPr>
          <p:cNvPr id="64" name="Google Shape;64;p2"/>
          <p:cNvSpPr txBox="1"/>
          <p:nvPr/>
        </p:nvSpPr>
        <p:spPr>
          <a:xfrm>
            <a:off x="178082" y="0"/>
            <a:ext cx="8688300" cy="78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IN" sz="2200" b="1" i="0" u="none" strike="noStrike" cap="none" dirty="0">
                <a:solidFill>
                  <a:srgbClr val="FF0000"/>
                </a:solidFill>
                <a:latin typeface="Calibri"/>
                <a:ea typeface="Calibri"/>
                <a:cs typeface="Calibri"/>
                <a:sym typeface="Calibri"/>
              </a:rPr>
              <a:t>THE DELHI SULTANATE</a:t>
            </a:r>
          </a:p>
          <a:p>
            <a:pPr marL="0" marR="0" lvl="0" indent="0" algn="l" rtl="0">
              <a:lnSpc>
                <a:spcPct val="100000"/>
              </a:lnSpc>
              <a:spcBef>
                <a:spcPts val="0"/>
              </a:spcBef>
              <a:spcAft>
                <a:spcPts val="0"/>
              </a:spcAft>
              <a:buNone/>
            </a:pPr>
            <a:r>
              <a:rPr lang="en-IN" sz="2000" b="1" dirty="0">
                <a:solidFill>
                  <a:schemeClr val="tx1"/>
                </a:solidFill>
                <a:latin typeface="Calibri"/>
                <a:sym typeface="Calibri"/>
              </a:rPr>
              <a:t>THE SLAVE DYNASTY</a:t>
            </a:r>
            <a:endParaRPr sz="2000" dirty="0">
              <a:solidFill>
                <a:schemeClr val="tx1"/>
              </a:solidFill>
            </a:endParaRPr>
          </a:p>
        </p:txBody>
      </p:sp>
      <p:sp>
        <p:nvSpPr>
          <p:cNvPr id="65" name="Google Shape;65;p2"/>
          <p:cNvSpPr txBox="1"/>
          <p:nvPr/>
        </p:nvSpPr>
        <p:spPr>
          <a:xfrm>
            <a:off x="272675" y="914398"/>
            <a:ext cx="8747426" cy="4076351"/>
          </a:xfrm>
          <a:prstGeom prst="rect">
            <a:avLst/>
          </a:prstGeom>
          <a:noFill/>
          <a:ln>
            <a:noFill/>
          </a:ln>
        </p:spPr>
        <p:txBody>
          <a:bodyPr spcFirstLastPara="1" wrap="square" lIns="91425" tIns="91425" rIns="91425" bIns="91425" anchor="t" anchorCtr="0">
            <a:noAutofit/>
          </a:bodyPr>
          <a:lstStyle/>
          <a:p>
            <a:pPr marL="265176" algn="l" fontAlgn="t">
              <a:lnSpc>
                <a:spcPct val="115000"/>
              </a:lnSpc>
              <a:spcBef>
                <a:spcPts val="0"/>
              </a:spcBef>
              <a:spcAft>
                <a:spcPts val="0"/>
              </a:spcAft>
            </a:pPr>
            <a:r>
              <a:rPr lang="en-IN" sz="2000" b="0" i="0" u="none" strike="noStrike" dirty="0">
                <a:solidFill>
                  <a:srgbClr val="000000"/>
                </a:solidFill>
                <a:effectLst/>
                <a:latin typeface="Calibri" panose="020F0502020204030204" pitchFamily="34" charset="0"/>
              </a:rPr>
              <a:t>The Learning Outcome of the  chapter</a:t>
            </a:r>
            <a:endParaRPr lang="en-IN" sz="2000" b="0" i="0" u="none" strike="noStrike" dirty="0">
              <a:effectLst/>
              <a:latin typeface="Arial" panose="020B0604020202020204" pitchFamily="34" charset="0"/>
            </a:endParaRPr>
          </a:p>
          <a:p>
            <a:pPr marL="310896" marR="274320" indent="-237744" algn="l" fontAlgn="t">
              <a:lnSpc>
                <a:spcPct val="203000"/>
              </a:lnSpc>
              <a:spcBef>
                <a:spcPts val="0"/>
              </a:spcBef>
              <a:spcAft>
                <a:spcPts val="0"/>
              </a:spcAft>
            </a:pPr>
            <a:r>
              <a:rPr lang="en-IN" sz="1600" b="0" i="0" u="none" strike="noStrike" dirty="0">
                <a:solidFill>
                  <a:srgbClr val="000000"/>
                </a:solidFill>
                <a:effectLst/>
                <a:latin typeface="Calibri" panose="020F0502020204030204" pitchFamily="34" charset="0"/>
              </a:rPr>
              <a:t>After studying the chapter, the students should understand</a:t>
            </a:r>
            <a:endParaRPr lang="en-IN" sz="1600" b="0" i="0" u="none" strike="noStrike" dirty="0">
              <a:effectLst/>
              <a:latin typeface="Arial" panose="020B0604020202020204" pitchFamily="34" charset="0"/>
            </a:endParaRPr>
          </a:p>
          <a:p>
            <a:pPr marL="310896" marR="274320" indent="-237744" algn="l" fontAlgn="t">
              <a:lnSpc>
                <a:spcPct val="203000"/>
              </a:lnSpc>
              <a:spcBef>
                <a:spcPts val="0"/>
              </a:spcBef>
              <a:spcAft>
                <a:spcPts val="0"/>
              </a:spcAft>
            </a:pPr>
            <a:r>
              <a:rPr lang="en-IN" sz="1600" b="0" i="0" u="none" strike="noStrike" dirty="0">
                <a:solidFill>
                  <a:srgbClr val="000000"/>
                </a:solidFill>
                <a:effectLst/>
                <a:latin typeface="Calibri" panose="020F0502020204030204" pitchFamily="34" charset="0"/>
              </a:rPr>
              <a:t> 1. The political situation of India when Delhi Sultanate reached India .</a:t>
            </a:r>
            <a:endParaRPr lang="en-IN" sz="1600" b="0" i="0" u="none" strike="noStrike" dirty="0">
              <a:effectLst/>
              <a:latin typeface="Arial" panose="020B0604020202020204" pitchFamily="34" charset="0"/>
            </a:endParaRPr>
          </a:p>
          <a:p>
            <a:pPr marL="310896" marR="274320" indent="-237744" algn="l" fontAlgn="t">
              <a:lnSpc>
                <a:spcPct val="203000"/>
              </a:lnSpc>
              <a:spcBef>
                <a:spcPts val="0"/>
              </a:spcBef>
              <a:spcAft>
                <a:spcPts val="0"/>
              </a:spcAft>
            </a:pPr>
            <a:r>
              <a:rPr lang="en-IN" sz="1600" b="0" i="0" u="none" strike="noStrike" dirty="0">
                <a:solidFill>
                  <a:srgbClr val="000000"/>
                </a:solidFill>
                <a:effectLst/>
                <a:latin typeface="Calibri" panose="020F0502020204030204" pitchFamily="34" charset="0"/>
              </a:rPr>
              <a:t>2.The administrative reforms of Delhi sultanate.</a:t>
            </a:r>
            <a:endParaRPr lang="en-IN" sz="1600" b="0" i="0" u="none" strike="noStrike" dirty="0">
              <a:effectLst/>
              <a:latin typeface="Arial" panose="020B0604020202020204" pitchFamily="34" charset="0"/>
            </a:endParaRPr>
          </a:p>
          <a:p>
            <a:pPr marL="310896" marR="274320" indent="-237744" algn="l" fontAlgn="t">
              <a:lnSpc>
                <a:spcPct val="203000"/>
              </a:lnSpc>
              <a:spcBef>
                <a:spcPts val="0"/>
              </a:spcBef>
              <a:spcAft>
                <a:spcPts val="0"/>
              </a:spcAft>
            </a:pPr>
            <a:r>
              <a:rPr lang="en-IN" sz="1600" dirty="0">
                <a:latin typeface="Calibri" panose="020F0502020204030204" pitchFamily="34" charset="0"/>
              </a:rPr>
              <a:t>3.</a:t>
            </a:r>
            <a:r>
              <a:rPr lang="en-IN" sz="1600" b="0" i="0" u="none" strike="noStrike" dirty="0">
                <a:solidFill>
                  <a:srgbClr val="000000"/>
                </a:solidFill>
                <a:effectLst/>
                <a:latin typeface="Calibri" panose="020F0502020204030204" pitchFamily="34" charset="0"/>
              </a:rPr>
              <a:t> Who was Mohammad Ghori? Why first dynasty came to known as Slave Dynasty.</a:t>
            </a:r>
          </a:p>
          <a:p>
            <a:pPr marL="310896" marR="274320" indent="-237744" algn="l" fontAlgn="t">
              <a:lnSpc>
                <a:spcPct val="203000"/>
              </a:lnSpc>
              <a:spcBef>
                <a:spcPts val="0"/>
              </a:spcBef>
              <a:spcAft>
                <a:spcPts val="0"/>
              </a:spcAft>
            </a:pPr>
            <a:r>
              <a:rPr lang="en-IN" sz="1600" b="0" i="0" u="none" strike="noStrike" dirty="0">
                <a:solidFill>
                  <a:srgbClr val="000000"/>
                </a:solidFill>
                <a:effectLst/>
                <a:latin typeface="Calibri" panose="020F0502020204030204" pitchFamily="34" charset="0"/>
              </a:rPr>
              <a:t> 4. Why did Mohammad bin Tughlaq come to be known as a Confused Genius</a:t>
            </a:r>
            <a:r>
              <a:rPr lang="en-IN" sz="1800" b="0" i="0" u="none" strike="noStrike" dirty="0">
                <a:solidFill>
                  <a:srgbClr val="000000"/>
                </a:solidFill>
                <a:effectLst/>
                <a:latin typeface="Calibri" panose="020F0502020204030204" pitchFamily="34" charset="0"/>
              </a:rPr>
              <a:t>.?</a:t>
            </a:r>
          </a:p>
          <a:p>
            <a:pPr marL="310896" marR="274320" indent="-237744" algn="l" fontAlgn="t">
              <a:lnSpc>
                <a:spcPct val="203000"/>
              </a:lnSpc>
              <a:spcBef>
                <a:spcPts val="0"/>
              </a:spcBef>
              <a:spcAft>
                <a:spcPts val="0"/>
              </a:spcAft>
            </a:pPr>
            <a:r>
              <a:rPr lang="en-IN" sz="1800" b="0" i="0" u="none" strike="noStrike" dirty="0">
                <a:solidFill>
                  <a:srgbClr val="000000"/>
                </a:solidFill>
                <a:effectLst/>
                <a:latin typeface="Calibri" panose="020F0502020204030204" pitchFamily="34" charset="0"/>
              </a:rPr>
              <a:t> </a:t>
            </a:r>
            <a:r>
              <a:rPr lang="en-IN" sz="1600" b="0" i="0" u="none" strike="noStrike" dirty="0">
                <a:solidFill>
                  <a:srgbClr val="000000"/>
                </a:solidFill>
                <a:effectLst/>
                <a:latin typeface="Calibri" panose="020F0502020204030204" pitchFamily="34" charset="0"/>
              </a:rPr>
              <a:t>5. How did Delhi sultanate come to an end? Who came to power after the Delhi Sultanate?</a:t>
            </a:r>
            <a:endParaRPr lang="en-IN" sz="1600" b="0" i="0" u="none" strike="noStrike" dirty="0">
              <a:effectLst/>
              <a:latin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pic>
        <p:nvPicPr>
          <p:cNvPr id="208" name="Google Shape;208;p19"/>
          <p:cNvPicPr preferRelativeResize="0"/>
          <p:nvPr/>
        </p:nvPicPr>
        <p:blipFill rotWithShape="1">
          <a:blip r:embed="rId3">
            <a:alphaModFix/>
          </a:blip>
          <a:srcRect/>
          <a:stretch/>
        </p:blipFill>
        <p:spPr>
          <a:xfrm>
            <a:off x="7787575" y="4512225"/>
            <a:ext cx="1232526" cy="611875"/>
          </a:xfrm>
          <a:prstGeom prst="rect">
            <a:avLst/>
          </a:prstGeom>
          <a:noFill/>
          <a:ln>
            <a:noFill/>
          </a:ln>
        </p:spPr>
      </p:pic>
      <p:sp>
        <p:nvSpPr>
          <p:cNvPr id="209" name="Google Shape;209;p19"/>
          <p:cNvSpPr txBox="1"/>
          <p:nvPr/>
        </p:nvSpPr>
        <p:spPr>
          <a:xfrm>
            <a:off x="272675" y="152750"/>
            <a:ext cx="8688300" cy="834078"/>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IN" sz="2000" b="1" i="0" u="none" strike="noStrike" cap="none" dirty="0">
                <a:solidFill>
                  <a:srgbClr val="FF0000"/>
                </a:solidFill>
                <a:latin typeface="Calibri"/>
                <a:ea typeface="Calibri"/>
                <a:cs typeface="Calibri"/>
                <a:sym typeface="Calibri"/>
              </a:rPr>
              <a:t>THE DELHI SULTANATE </a:t>
            </a:r>
          </a:p>
          <a:p>
            <a:pPr marL="0" marR="0" lvl="0" indent="0" algn="l" rtl="0">
              <a:lnSpc>
                <a:spcPct val="100000"/>
              </a:lnSpc>
              <a:spcBef>
                <a:spcPts val="0"/>
              </a:spcBef>
              <a:spcAft>
                <a:spcPts val="0"/>
              </a:spcAft>
              <a:buNone/>
            </a:pPr>
            <a:r>
              <a:rPr lang="en-IN" sz="2200" b="1" i="0" u="none" strike="noStrike" cap="none" dirty="0">
                <a:solidFill>
                  <a:srgbClr val="FF0000"/>
                </a:solidFill>
                <a:latin typeface="Calibri"/>
                <a:ea typeface="Calibri"/>
                <a:cs typeface="Calibri"/>
                <a:sym typeface="Calibri"/>
              </a:rPr>
              <a:t> </a:t>
            </a:r>
            <a:r>
              <a:rPr lang="en-IN" sz="1800" b="1" i="0" u="none" strike="noStrike" cap="none" dirty="0">
                <a:solidFill>
                  <a:schemeClr val="dk1"/>
                </a:solidFill>
                <a:latin typeface="Calibri"/>
                <a:ea typeface="Calibri"/>
                <a:cs typeface="Calibri"/>
                <a:sym typeface="Calibri"/>
              </a:rPr>
              <a:t>MOHAMMAD BIN TUGHLAQ( 1325-1351 CE)</a:t>
            </a:r>
            <a:endParaRPr sz="1800" b="1" i="0" u="none" strike="noStrike" cap="none" dirty="0">
              <a:solidFill>
                <a:schemeClr val="dk1"/>
              </a:solidFill>
              <a:latin typeface="Calibri"/>
              <a:ea typeface="Calibri"/>
              <a:cs typeface="Calibri"/>
              <a:sym typeface="Calibri"/>
            </a:endParaRPr>
          </a:p>
        </p:txBody>
      </p:sp>
      <p:sp>
        <p:nvSpPr>
          <p:cNvPr id="210" name="Google Shape;210;p19"/>
          <p:cNvSpPr txBox="1"/>
          <p:nvPr/>
        </p:nvSpPr>
        <p:spPr>
          <a:xfrm>
            <a:off x="213550" y="986826"/>
            <a:ext cx="6169144" cy="4003924"/>
          </a:xfrm>
          <a:prstGeom prst="rect">
            <a:avLst/>
          </a:prstGeom>
          <a:noFill/>
          <a:ln>
            <a:noFill/>
          </a:ln>
        </p:spPr>
        <p:txBody>
          <a:bodyPr spcFirstLastPara="1" wrap="square" lIns="91425" tIns="91425" rIns="91425" bIns="91425" anchor="t" anchorCtr="0">
            <a:noAutofit/>
          </a:bodyPr>
          <a:lstStyle/>
          <a:p>
            <a:pPr marL="12700" marR="5080">
              <a:lnSpc>
                <a:spcPct val="101299"/>
              </a:lnSpc>
              <a:spcBef>
                <a:spcPts val="70"/>
              </a:spcBef>
              <a:buSzPct val="93750"/>
              <a:buFont typeface="Arial"/>
              <a:buChar char="▪"/>
              <a:tabLst>
                <a:tab pos="85725" algn="l"/>
              </a:tabLst>
            </a:pPr>
            <a:r>
              <a:rPr lang="en-IN" sz="1400" spc="65" dirty="0">
                <a:latin typeface="Carlito"/>
                <a:cs typeface="Carlito"/>
              </a:rPr>
              <a:t>Mohammed-bin-Tughluq’s </a:t>
            </a:r>
            <a:r>
              <a:rPr lang="en-IN" sz="1400" spc="75" dirty="0">
                <a:latin typeface="Carlito"/>
                <a:cs typeface="Carlito"/>
              </a:rPr>
              <a:t>domestic </a:t>
            </a:r>
            <a:r>
              <a:rPr lang="en-IN" sz="1400" spc="70" dirty="0">
                <a:latin typeface="Carlito"/>
                <a:cs typeface="Carlito"/>
              </a:rPr>
              <a:t>policies </a:t>
            </a:r>
            <a:r>
              <a:rPr lang="en-IN" sz="1400" dirty="0">
                <a:latin typeface="Carlito"/>
                <a:cs typeface="Carlito"/>
              </a:rPr>
              <a:t>were </a:t>
            </a:r>
            <a:r>
              <a:rPr lang="en-IN" sz="1400" spc="60" dirty="0">
                <a:latin typeface="Carlito"/>
                <a:cs typeface="Carlito"/>
              </a:rPr>
              <a:t>good </a:t>
            </a:r>
            <a:r>
              <a:rPr lang="en-IN" sz="1400" spc="35" dirty="0">
                <a:latin typeface="Carlito"/>
                <a:cs typeface="Carlito"/>
              </a:rPr>
              <a:t>but </a:t>
            </a:r>
            <a:r>
              <a:rPr lang="en-IN" sz="1400" spc="50" dirty="0">
                <a:latin typeface="Carlito"/>
                <a:cs typeface="Carlito"/>
              </a:rPr>
              <a:t>due </a:t>
            </a:r>
            <a:r>
              <a:rPr lang="en-IN" sz="1400" dirty="0">
                <a:latin typeface="Carlito"/>
                <a:cs typeface="Carlito"/>
              </a:rPr>
              <a:t>to </a:t>
            </a:r>
            <a:r>
              <a:rPr lang="en-IN" sz="1400" spc="60" dirty="0">
                <a:latin typeface="Carlito"/>
                <a:cs typeface="Carlito"/>
              </a:rPr>
              <a:t>faulty </a:t>
            </a:r>
            <a:r>
              <a:rPr lang="en-IN" sz="1400" spc="65" dirty="0">
                <a:latin typeface="Carlito"/>
                <a:cs typeface="Carlito"/>
              </a:rPr>
              <a:t>implementation  </a:t>
            </a:r>
            <a:r>
              <a:rPr lang="en-IN" sz="1400" spc="85" dirty="0">
                <a:latin typeface="Carlito"/>
                <a:cs typeface="Carlito"/>
              </a:rPr>
              <a:t>measures, </a:t>
            </a:r>
            <a:r>
              <a:rPr lang="en-IN" sz="1400" spc="35" dirty="0">
                <a:latin typeface="Carlito"/>
                <a:cs typeface="Carlito"/>
              </a:rPr>
              <a:t>they</a:t>
            </a:r>
            <a:r>
              <a:rPr lang="en-IN" sz="1400" spc="-50" dirty="0">
                <a:latin typeface="Carlito"/>
                <a:cs typeface="Carlito"/>
              </a:rPr>
              <a:t> </a:t>
            </a:r>
            <a:r>
              <a:rPr lang="en-IN" sz="1400" spc="70" dirty="0">
                <a:latin typeface="Carlito"/>
                <a:cs typeface="Carlito"/>
              </a:rPr>
              <a:t>failed. </a:t>
            </a:r>
          </a:p>
          <a:p>
            <a:pPr marL="12700" marR="5080">
              <a:lnSpc>
                <a:spcPct val="101299"/>
              </a:lnSpc>
              <a:spcBef>
                <a:spcPts val="70"/>
              </a:spcBef>
              <a:buSzPct val="93750"/>
              <a:buFont typeface="Arial"/>
              <a:buChar char="▪"/>
              <a:tabLst>
                <a:tab pos="85725" algn="l"/>
              </a:tabLst>
            </a:pPr>
            <a:r>
              <a:rPr lang="en-IN" sz="1400" dirty="0">
                <a:latin typeface="Carlito"/>
                <a:cs typeface="Carlito"/>
              </a:rPr>
              <a:t>In 1327ce </a:t>
            </a:r>
            <a:r>
              <a:rPr lang="en-IN" sz="1400" spc="65" dirty="0">
                <a:latin typeface="Carlito"/>
                <a:cs typeface="Carlito"/>
              </a:rPr>
              <a:t>Mohammed-bin-Tughluq decided to  shift his capital from Delhi to Devagiri.</a:t>
            </a:r>
            <a:r>
              <a:rPr lang="en-IN" sz="1400" spc="70" dirty="0">
                <a:latin typeface="Carlito"/>
                <a:cs typeface="Carlito"/>
              </a:rPr>
              <a:t> But the project failed.</a:t>
            </a:r>
            <a:endParaRPr lang="en-IN" sz="1400" dirty="0">
              <a:latin typeface="Carlito"/>
              <a:cs typeface="Carlito"/>
            </a:endParaRPr>
          </a:p>
          <a:p>
            <a:pPr marL="12700" marR="1633220">
              <a:lnSpc>
                <a:spcPct val="102899"/>
              </a:lnSpc>
              <a:spcBef>
                <a:spcPts val="75"/>
              </a:spcBef>
              <a:buChar char="•"/>
              <a:tabLst>
                <a:tab pos="243840" algn="l"/>
                <a:tab pos="244475" algn="l"/>
              </a:tabLst>
            </a:pPr>
            <a:r>
              <a:rPr lang="en-IN" sz="1400" spc="30" dirty="0">
                <a:latin typeface="Carlito"/>
                <a:cs typeface="Carlito"/>
              </a:rPr>
              <a:t>In</a:t>
            </a:r>
            <a:r>
              <a:rPr lang="en-IN" sz="1400" spc="-25" dirty="0">
                <a:latin typeface="Carlito"/>
                <a:cs typeface="Carlito"/>
              </a:rPr>
              <a:t> </a:t>
            </a:r>
            <a:r>
              <a:rPr lang="en-IN" sz="1400" spc="75" dirty="0">
                <a:latin typeface="Carlito"/>
                <a:cs typeface="Carlito"/>
              </a:rPr>
              <a:t>1330 </a:t>
            </a:r>
            <a:r>
              <a:rPr lang="en-IN" sz="1400" spc="-5" dirty="0">
                <a:latin typeface="Carlito"/>
                <a:cs typeface="Carlito"/>
              </a:rPr>
              <a:t>,</a:t>
            </a:r>
            <a:r>
              <a:rPr lang="en-IN" sz="1400" spc="-80" dirty="0">
                <a:latin typeface="Carlito"/>
                <a:cs typeface="Carlito"/>
              </a:rPr>
              <a:t> </a:t>
            </a:r>
            <a:r>
              <a:rPr lang="en-IN" sz="1400" spc="35" dirty="0">
                <a:latin typeface="Carlito"/>
                <a:cs typeface="Carlito"/>
              </a:rPr>
              <a:t>the</a:t>
            </a:r>
            <a:r>
              <a:rPr lang="en-IN" sz="1400" spc="-10" dirty="0">
                <a:latin typeface="Carlito"/>
                <a:cs typeface="Carlito"/>
              </a:rPr>
              <a:t> </a:t>
            </a:r>
            <a:r>
              <a:rPr lang="en-IN" sz="1400" spc="80" dirty="0">
                <a:latin typeface="Carlito"/>
                <a:cs typeface="Carlito"/>
              </a:rPr>
              <a:t>sultan</a:t>
            </a:r>
            <a:r>
              <a:rPr lang="en-IN" sz="1400" spc="-15" dirty="0">
                <a:latin typeface="Carlito"/>
                <a:cs typeface="Carlito"/>
              </a:rPr>
              <a:t> </a:t>
            </a:r>
            <a:r>
              <a:rPr lang="en-IN" sz="1400" spc="105" dirty="0">
                <a:latin typeface="Carlito"/>
                <a:cs typeface="Carlito"/>
              </a:rPr>
              <a:t>issued</a:t>
            </a:r>
            <a:r>
              <a:rPr lang="en-IN" sz="1400" spc="55" dirty="0">
                <a:latin typeface="Carlito"/>
                <a:cs typeface="Carlito"/>
              </a:rPr>
              <a:t> </a:t>
            </a:r>
            <a:r>
              <a:rPr lang="en-IN" sz="1400" spc="20" dirty="0">
                <a:latin typeface="Carlito"/>
                <a:cs typeface="Carlito"/>
              </a:rPr>
              <a:t>token</a:t>
            </a:r>
            <a:r>
              <a:rPr lang="en-IN" sz="1400" spc="-5" dirty="0">
                <a:latin typeface="Carlito"/>
                <a:cs typeface="Carlito"/>
              </a:rPr>
              <a:t> </a:t>
            </a:r>
            <a:r>
              <a:rPr lang="en-IN" sz="1400" spc="120" dirty="0">
                <a:latin typeface="Carlito"/>
                <a:cs typeface="Carlito"/>
              </a:rPr>
              <a:t>coinage–</a:t>
            </a:r>
            <a:r>
              <a:rPr lang="en-IN" sz="1400" spc="70" dirty="0">
                <a:latin typeface="Carlito"/>
                <a:cs typeface="Carlito"/>
              </a:rPr>
              <a:t> </a:t>
            </a:r>
            <a:r>
              <a:rPr lang="en-IN" sz="1400" spc="45" dirty="0" err="1">
                <a:latin typeface="Carlito"/>
                <a:cs typeface="Carlito"/>
              </a:rPr>
              <a:t>i.e</a:t>
            </a:r>
            <a:r>
              <a:rPr lang="en-IN" sz="1400" spc="-5" dirty="0">
                <a:latin typeface="Carlito"/>
                <a:cs typeface="Carlito"/>
              </a:rPr>
              <a:t> </a:t>
            </a:r>
            <a:r>
              <a:rPr lang="en-IN" sz="1400" spc="75" dirty="0">
                <a:latin typeface="Carlito"/>
                <a:cs typeface="Carlito"/>
              </a:rPr>
              <a:t>coins</a:t>
            </a:r>
            <a:r>
              <a:rPr lang="en-IN" sz="1400" spc="55" dirty="0">
                <a:latin typeface="Carlito"/>
                <a:cs typeface="Carlito"/>
              </a:rPr>
              <a:t> </a:t>
            </a:r>
            <a:r>
              <a:rPr lang="en-IN" sz="1400" spc="40" dirty="0">
                <a:latin typeface="Carlito"/>
                <a:cs typeface="Carlito"/>
              </a:rPr>
              <a:t>of</a:t>
            </a:r>
            <a:r>
              <a:rPr lang="en-IN" sz="1400" spc="55" dirty="0">
                <a:latin typeface="Carlito"/>
                <a:cs typeface="Carlito"/>
              </a:rPr>
              <a:t> </a:t>
            </a:r>
            <a:r>
              <a:rPr lang="en-IN" sz="1400" spc="90" dirty="0">
                <a:latin typeface="Carlito"/>
                <a:cs typeface="Carlito"/>
              </a:rPr>
              <a:t>brass</a:t>
            </a:r>
            <a:r>
              <a:rPr lang="en-IN" sz="1400" spc="100" dirty="0">
                <a:latin typeface="Carlito"/>
                <a:cs typeface="Carlito"/>
              </a:rPr>
              <a:t> </a:t>
            </a:r>
            <a:r>
              <a:rPr lang="en-IN" sz="1400" spc="-25" dirty="0">
                <a:latin typeface="Carlito"/>
                <a:cs typeface="Carlito"/>
              </a:rPr>
              <a:t>or</a:t>
            </a:r>
            <a:r>
              <a:rPr lang="en-IN" sz="1400" spc="-80" dirty="0">
                <a:latin typeface="Carlito"/>
                <a:cs typeface="Carlito"/>
              </a:rPr>
              <a:t> </a:t>
            </a:r>
            <a:r>
              <a:rPr lang="en-IN" sz="1400" spc="40" dirty="0">
                <a:latin typeface="Carlito"/>
                <a:cs typeface="Carlito"/>
              </a:rPr>
              <a:t>copper  </a:t>
            </a:r>
            <a:r>
              <a:rPr lang="en-IN" sz="1400" dirty="0">
                <a:latin typeface="Carlito"/>
                <a:cs typeface="Carlito"/>
              </a:rPr>
              <a:t>were </a:t>
            </a:r>
            <a:r>
              <a:rPr lang="en-IN" sz="1400" spc="100" dirty="0">
                <a:latin typeface="Carlito"/>
                <a:cs typeface="Carlito"/>
              </a:rPr>
              <a:t>stamped </a:t>
            </a:r>
            <a:r>
              <a:rPr lang="en-IN" sz="1400" spc="20" dirty="0">
                <a:latin typeface="Carlito"/>
                <a:cs typeface="Carlito"/>
              </a:rPr>
              <a:t>with </a:t>
            </a:r>
            <a:r>
              <a:rPr lang="en-IN" sz="1400" spc="65" dirty="0">
                <a:latin typeface="Carlito"/>
                <a:cs typeface="Carlito"/>
              </a:rPr>
              <a:t>value </a:t>
            </a:r>
            <a:r>
              <a:rPr lang="en-IN" sz="1400" spc="80" dirty="0">
                <a:latin typeface="Carlito"/>
                <a:cs typeface="Carlito"/>
              </a:rPr>
              <a:t>equal </a:t>
            </a:r>
            <a:r>
              <a:rPr lang="en-IN" sz="1400" spc="-5" dirty="0">
                <a:latin typeface="Carlito"/>
                <a:cs typeface="Carlito"/>
              </a:rPr>
              <a:t>to </a:t>
            </a:r>
            <a:r>
              <a:rPr lang="en-IN" sz="1400" spc="35" dirty="0">
                <a:latin typeface="Carlito"/>
                <a:cs typeface="Carlito"/>
              </a:rPr>
              <a:t>that </a:t>
            </a:r>
            <a:r>
              <a:rPr lang="en-IN" sz="1400" spc="-5" dirty="0">
                <a:latin typeface="Carlito"/>
                <a:cs typeface="Carlito"/>
              </a:rPr>
              <a:t>of </a:t>
            </a:r>
            <a:r>
              <a:rPr lang="en-IN" sz="1400" spc="40" dirty="0">
                <a:latin typeface="Carlito"/>
                <a:cs typeface="Carlito"/>
              </a:rPr>
              <a:t>silver </a:t>
            </a:r>
            <a:r>
              <a:rPr lang="en-IN" sz="1400" spc="85" dirty="0">
                <a:latin typeface="Carlito"/>
                <a:cs typeface="Carlito"/>
              </a:rPr>
              <a:t>and </a:t>
            </a:r>
            <a:r>
              <a:rPr lang="en-IN" sz="1400" spc="55" dirty="0">
                <a:latin typeface="Carlito"/>
                <a:cs typeface="Carlito"/>
              </a:rPr>
              <a:t>circulated </a:t>
            </a:r>
            <a:r>
              <a:rPr lang="en-IN" sz="1400" spc="-5" dirty="0">
                <a:latin typeface="Carlito"/>
                <a:cs typeface="Carlito"/>
              </a:rPr>
              <a:t>. </a:t>
            </a:r>
            <a:r>
              <a:rPr lang="en-IN" sz="1400" spc="60" dirty="0">
                <a:latin typeface="Carlito"/>
                <a:cs typeface="Carlito"/>
              </a:rPr>
              <a:t>This  </a:t>
            </a:r>
            <a:r>
              <a:rPr lang="en-IN" sz="1400" spc="45" dirty="0">
                <a:latin typeface="Carlito"/>
                <a:cs typeface="Carlito"/>
              </a:rPr>
              <a:t>experiment </a:t>
            </a:r>
            <a:r>
              <a:rPr lang="en-IN" sz="1400" spc="95" dirty="0">
                <a:latin typeface="Carlito"/>
                <a:cs typeface="Carlito"/>
              </a:rPr>
              <a:t>also </a:t>
            </a:r>
            <a:r>
              <a:rPr lang="en-IN" sz="1400" spc="60" dirty="0">
                <a:latin typeface="Carlito"/>
                <a:cs typeface="Carlito"/>
              </a:rPr>
              <a:t>ended </a:t>
            </a:r>
            <a:r>
              <a:rPr lang="en-IN" sz="1400" spc="30" dirty="0">
                <a:latin typeface="Carlito"/>
                <a:cs typeface="Carlito"/>
              </a:rPr>
              <a:t>in </a:t>
            </a:r>
            <a:r>
              <a:rPr lang="en-IN" sz="1400" spc="60" dirty="0">
                <a:latin typeface="Carlito"/>
                <a:cs typeface="Carlito"/>
              </a:rPr>
              <a:t>disaster. Since there was no proper control or check, </a:t>
            </a:r>
            <a:r>
              <a:rPr lang="en-IN" spc="60" dirty="0">
                <a:latin typeface="Carlito"/>
                <a:cs typeface="Carlito"/>
              </a:rPr>
              <a:t>so it resulted in widespread fraud.</a:t>
            </a:r>
          </a:p>
          <a:p>
            <a:pPr marL="12700" marR="1633220">
              <a:lnSpc>
                <a:spcPct val="102899"/>
              </a:lnSpc>
              <a:spcBef>
                <a:spcPts val="75"/>
              </a:spcBef>
              <a:buChar char="•"/>
              <a:tabLst>
                <a:tab pos="243840" algn="l"/>
                <a:tab pos="244475" algn="l"/>
              </a:tabLst>
            </a:pPr>
            <a:endParaRPr lang="en-IN" spc="60" dirty="0">
              <a:latin typeface="Carlito"/>
              <a:cs typeface="Carlito"/>
            </a:endParaRPr>
          </a:p>
          <a:p>
            <a:pPr marL="12700" marR="1633220">
              <a:lnSpc>
                <a:spcPct val="102899"/>
              </a:lnSpc>
              <a:spcBef>
                <a:spcPts val="75"/>
              </a:spcBef>
              <a:buChar char="•"/>
              <a:tabLst>
                <a:tab pos="243840" algn="l"/>
                <a:tab pos="244475" algn="l"/>
              </a:tabLst>
            </a:pPr>
            <a:r>
              <a:rPr lang="en-IN" sz="1400" spc="-5" dirty="0">
                <a:latin typeface="Carlito"/>
                <a:cs typeface="Carlito"/>
              </a:rPr>
              <a:t> </a:t>
            </a:r>
            <a:r>
              <a:rPr lang="en-IN" sz="1400" spc="30" dirty="0">
                <a:latin typeface="Carlito"/>
                <a:cs typeface="Carlito"/>
              </a:rPr>
              <a:t>In </a:t>
            </a:r>
            <a:r>
              <a:rPr lang="en-IN" sz="1400" spc="65" dirty="0">
                <a:latin typeface="Carlito"/>
                <a:cs typeface="Carlito"/>
              </a:rPr>
              <a:t>Indian </a:t>
            </a:r>
            <a:r>
              <a:rPr lang="en-IN" sz="1400" spc="30" dirty="0">
                <a:latin typeface="Carlito"/>
                <a:cs typeface="Carlito"/>
              </a:rPr>
              <a:t>history </a:t>
            </a:r>
            <a:r>
              <a:rPr lang="en-IN" sz="1400" spc="40" dirty="0">
                <a:latin typeface="Carlito"/>
                <a:cs typeface="Carlito"/>
              </a:rPr>
              <a:t>he </a:t>
            </a:r>
            <a:r>
              <a:rPr lang="en-IN" sz="1400" spc="65" dirty="0">
                <a:latin typeface="Carlito"/>
                <a:cs typeface="Carlito"/>
              </a:rPr>
              <a:t>is </a:t>
            </a:r>
            <a:r>
              <a:rPr lang="en-IN" sz="1400" spc="35" dirty="0">
                <a:latin typeface="Carlito"/>
                <a:cs typeface="Carlito"/>
              </a:rPr>
              <a:t>known </a:t>
            </a:r>
            <a:r>
              <a:rPr lang="en-IN" sz="1400" spc="105" dirty="0">
                <a:latin typeface="Carlito"/>
                <a:cs typeface="Carlito"/>
              </a:rPr>
              <a:t>as </a:t>
            </a:r>
            <a:r>
              <a:rPr lang="en-IN" sz="1400" spc="85" dirty="0">
                <a:latin typeface="Carlito"/>
                <a:cs typeface="Carlito"/>
              </a:rPr>
              <a:t>confused  </a:t>
            </a:r>
            <a:r>
              <a:rPr lang="en-IN" sz="1400" spc="95" dirty="0">
                <a:latin typeface="Carlito"/>
                <a:cs typeface="Carlito"/>
              </a:rPr>
              <a:t>genius.</a:t>
            </a:r>
            <a:endParaRPr lang="en-IN" sz="1400" dirty="0">
              <a:latin typeface="Carlito"/>
              <a:cs typeface="Carlito"/>
            </a:endParaRPr>
          </a:p>
          <a:p>
            <a:pPr marL="12700" marR="1656080">
              <a:lnSpc>
                <a:spcPct val="108100"/>
              </a:lnSpc>
              <a:spcBef>
                <a:spcPts val="1250"/>
              </a:spcBef>
              <a:buFont typeface="Arial"/>
              <a:buChar char="▪"/>
              <a:tabLst>
                <a:tab pos="128905" algn="l"/>
              </a:tabLst>
            </a:pPr>
            <a:r>
              <a:rPr lang="en-IN" sz="1400" spc="30" dirty="0">
                <a:latin typeface="Carlito"/>
                <a:cs typeface="Carlito"/>
              </a:rPr>
              <a:t>The</a:t>
            </a:r>
            <a:r>
              <a:rPr lang="en-IN" sz="1400" spc="-15" dirty="0">
                <a:latin typeface="Carlito"/>
                <a:cs typeface="Carlito"/>
              </a:rPr>
              <a:t> </a:t>
            </a:r>
            <a:r>
              <a:rPr lang="en-IN" sz="1400" spc="65" dirty="0">
                <a:latin typeface="Carlito"/>
                <a:cs typeface="Carlito"/>
              </a:rPr>
              <a:t>decline</a:t>
            </a:r>
            <a:r>
              <a:rPr lang="en-IN" sz="1400" spc="15" dirty="0">
                <a:latin typeface="Carlito"/>
                <a:cs typeface="Carlito"/>
              </a:rPr>
              <a:t> </a:t>
            </a:r>
            <a:r>
              <a:rPr lang="en-IN" sz="1400" spc="40" dirty="0">
                <a:latin typeface="Carlito"/>
                <a:cs typeface="Carlito"/>
              </a:rPr>
              <a:t>of</a:t>
            </a:r>
            <a:r>
              <a:rPr lang="en-IN" sz="1400" spc="60" dirty="0">
                <a:latin typeface="Carlito"/>
                <a:cs typeface="Carlito"/>
              </a:rPr>
              <a:t> </a:t>
            </a:r>
            <a:r>
              <a:rPr lang="en-IN" sz="1400" spc="35" dirty="0">
                <a:latin typeface="Carlito"/>
                <a:cs typeface="Carlito"/>
              </a:rPr>
              <a:t>the</a:t>
            </a:r>
            <a:r>
              <a:rPr lang="en-IN" sz="1400" spc="-15" dirty="0">
                <a:latin typeface="Carlito"/>
                <a:cs typeface="Carlito"/>
              </a:rPr>
              <a:t> </a:t>
            </a:r>
            <a:r>
              <a:rPr lang="en-IN" sz="1400" spc="5" dirty="0">
                <a:latin typeface="Carlito"/>
                <a:cs typeface="Carlito"/>
              </a:rPr>
              <a:t>Delhi</a:t>
            </a:r>
            <a:r>
              <a:rPr lang="en-IN" sz="1400" spc="-40" dirty="0">
                <a:latin typeface="Carlito"/>
                <a:cs typeface="Carlito"/>
              </a:rPr>
              <a:t> </a:t>
            </a:r>
            <a:r>
              <a:rPr lang="en-IN" sz="1400" spc="85" dirty="0">
                <a:latin typeface="Carlito"/>
                <a:cs typeface="Carlito"/>
              </a:rPr>
              <a:t>Sultanate</a:t>
            </a:r>
            <a:r>
              <a:rPr lang="en-IN" sz="1400" spc="10" dirty="0">
                <a:latin typeface="Carlito"/>
                <a:cs typeface="Carlito"/>
              </a:rPr>
              <a:t> </a:t>
            </a:r>
            <a:r>
              <a:rPr lang="en-IN" sz="1400" spc="65" dirty="0">
                <a:latin typeface="Carlito"/>
                <a:cs typeface="Carlito"/>
              </a:rPr>
              <a:t>is</a:t>
            </a:r>
            <a:r>
              <a:rPr lang="en-IN" sz="1400" spc="55" dirty="0">
                <a:latin typeface="Carlito"/>
                <a:cs typeface="Carlito"/>
              </a:rPr>
              <a:t> </a:t>
            </a:r>
            <a:r>
              <a:rPr lang="en-IN" sz="1400" spc="85" dirty="0">
                <a:latin typeface="Carlito"/>
                <a:cs typeface="Carlito"/>
              </a:rPr>
              <a:t>claimed</a:t>
            </a:r>
            <a:r>
              <a:rPr lang="en-IN" sz="1400" spc="105" dirty="0">
                <a:latin typeface="Carlito"/>
                <a:cs typeface="Carlito"/>
              </a:rPr>
              <a:t> </a:t>
            </a:r>
            <a:r>
              <a:rPr lang="en-IN" sz="1400" spc="50" dirty="0">
                <a:latin typeface="Carlito"/>
                <a:cs typeface="Carlito"/>
              </a:rPr>
              <a:t>due</a:t>
            </a:r>
            <a:r>
              <a:rPr lang="en-IN" sz="1400" spc="20" dirty="0">
                <a:latin typeface="Carlito"/>
                <a:cs typeface="Carlito"/>
              </a:rPr>
              <a:t> </a:t>
            </a:r>
            <a:r>
              <a:rPr lang="en-IN" sz="1400" dirty="0">
                <a:latin typeface="Carlito"/>
                <a:cs typeface="Carlito"/>
              </a:rPr>
              <a:t>to</a:t>
            </a:r>
            <a:r>
              <a:rPr lang="en-IN" sz="1400" spc="-65" dirty="0">
                <a:latin typeface="Carlito"/>
                <a:cs typeface="Carlito"/>
              </a:rPr>
              <a:t> </a:t>
            </a:r>
            <a:r>
              <a:rPr lang="en-IN" sz="1400" spc="70" dirty="0">
                <a:latin typeface="Carlito"/>
                <a:cs typeface="Carlito"/>
              </a:rPr>
              <a:t>his</a:t>
            </a:r>
            <a:r>
              <a:rPr lang="en-IN" sz="1400" spc="75" dirty="0">
                <a:latin typeface="Carlito"/>
                <a:cs typeface="Carlito"/>
              </a:rPr>
              <a:t> </a:t>
            </a:r>
            <a:r>
              <a:rPr lang="en-IN" sz="1400" spc="80" dirty="0">
                <a:latin typeface="Carlito"/>
                <a:cs typeface="Carlito"/>
              </a:rPr>
              <a:t>hasty</a:t>
            </a:r>
            <a:r>
              <a:rPr lang="en-IN" sz="1400" spc="60" dirty="0">
                <a:latin typeface="Carlito"/>
                <a:cs typeface="Carlito"/>
              </a:rPr>
              <a:t> </a:t>
            </a:r>
            <a:r>
              <a:rPr lang="en-IN" sz="1400" spc="90" dirty="0">
                <a:latin typeface="Carlito"/>
                <a:cs typeface="Carlito"/>
              </a:rPr>
              <a:t>decisions  </a:t>
            </a:r>
            <a:r>
              <a:rPr lang="en-IN" sz="1400" spc="80" dirty="0">
                <a:latin typeface="Carlito"/>
                <a:cs typeface="Carlito"/>
              </a:rPr>
              <a:t>and </a:t>
            </a:r>
            <a:r>
              <a:rPr lang="en-IN" sz="1400" spc="60" dirty="0">
                <a:latin typeface="Carlito"/>
                <a:cs typeface="Carlito"/>
              </a:rPr>
              <a:t>defective </a:t>
            </a:r>
            <a:r>
              <a:rPr lang="en-IN" sz="1400" spc="45" dirty="0">
                <a:latin typeface="Carlito"/>
                <a:cs typeface="Carlito"/>
              </a:rPr>
              <a:t>policy</a:t>
            </a:r>
            <a:r>
              <a:rPr lang="en-IN" sz="1400" spc="10" dirty="0">
                <a:latin typeface="Carlito"/>
                <a:cs typeface="Carlito"/>
              </a:rPr>
              <a:t> </a:t>
            </a:r>
            <a:r>
              <a:rPr lang="en-IN" sz="1400" spc="65" dirty="0">
                <a:latin typeface="Carlito"/>
                <a:cs typeface="Carlito"/>
              </a:rPr>
              <a:t>implementation.</a:t>
            </a:r>
            <a:endParaRPr lang="en-IN" sz="1400" dirty="0">
              <a:latin typeface="Carlito"/>
              <a:cs typeface="Carlito"/>
            </a:endParaRPr>
          </a:p>
          <a:p>
            <a:pPr marL="12700" marR="2251075">
              <a:lnSpc>
                <a:spcPts val="2400"/>
              </a:lnSpc>
              <a:spcBef>
                <a:spcPts val="114"/>
              </a:spcBef>
              <a:buSzPct val="55555"/>
              <a:buFont typeface="Arial"/>
              <a:buChar char="▪"/>
              <a:tabLst>
                <a:tab pos="159385" algn="l"/>
              </a:tabLst>
            </a:pPr>
            <a:r>
              <a:rPr lang="en-IN" sz="1600" b="1" spc="-55" dirty="0">
                <a:latin typeface="Carlito"/>
                <a:cs typeface="Carlito"/>
              </a:rPr>
              <a:t>Mohhamad</a:t>
            </a:r>
            <a:r>
              <a:rPr lang="en-IN" sz="1600" b="1" spc="-80" dirty="0">
                <a:latin typeface="Carlito"/>
                <a:cs typeface="Carlito"/>
              </a:rPr>
              <a:t> </a:t>
            </a:r>
            <a:r>
              <a:rPr lang="en-IN" sz="1600" b="1" spc="-60" dirty="0">
                <a:latin typeface="Carlito"/>
                <a:cs typeface="Carlito"/>
              </a:rPr>
              <a:t>binTughlaq</a:t>
            </a:r>
            <a:r>
              <a:rPr lang="en-IN" sz="1600" b="1" spc="-65" dirty="0">
                <a:latin typeface="Carlito"/>
                <a:cs typeface="Carlito"/>
              </a:rPr>
              <a:t> </a:t>
            </a:r>
            <a:r>
              <a:rPr lang="en-IN" sz="1600" b="1" spc="5" dirty="0">
                <a:latin typeface="Carlito"/>
                <a:cs typeface="Carlito"/>
              </a:rPr>
              <a:t>was</a:t>
            </a:r>
            <a:r>
              <a:rPr lang="en-IN" sz="1600" b="1" spc="-10" dirty="0">
                <a:latin typeface="Carlito"/>
                <a:cs typeface="Carlito"/>
              </a:rPr>
              <a:t> </a:t>
            </a:r>
            <a:r>
              <a:rPr lang="en-IN" sz="1600" b="1" spc="-5" dirty="0">
                <a:latin typeface="Carlito"/>
                <a:cs typeface="Carlito"/>
              </a:rPr>
              <a:t>succeeded</a:t>
            </a:r>
            <a:r>
              <a:rPr lang="en-IN" sz="1600" b="1" spc="-75" dirty="0">
                <a:latin typeface="Carlito"/>
                <a:cs typeface="Carlito"/>
              </a:rPr>
              <a:t> </a:t>
            </a:r>
            <a:r>
              <a:rPr lang="en-IN" sz="1600" b="1" spc="-25" dirty="0">
                <a:latin typeface="Carlito"/>
                <a:cs typeface="Carlito"/>
              </a:rPr>
              <a:t>by</a:t>
            </a:r>
            <a:r>
              <a:rPr lang="en-IN" sz="1600" b="1" spc="-110" dirty="0">
                <a:latin typeface="Carlito"/>
                <a:cs typeface="Carlito"/>
              </a:rPr>
              <a:t> </a:t>
            </a:r>
            <a:r>
              <a:rPr lang="en-IN" sz="1600" b="1" spc="15" dirty="0">
                <a:latin typeface="Carlito"/>
                <a:cs typeface="Carlito"/>
              </a:rPr>
              <a:t>his</a:t>
            </a:r>
            <a:r>
              <a:rPr lang="en-IN" sz="1600" b="1" spc="-35" dirty="0">
                <a:latin typeface="Carlito"/>
                <a:cs typeface="Carlito"/>
              </a:rPr>
              <a:t> </a:t>
            </a:r>
            <a:r>
              <a:rPr lang="en-IN" sz="1600" b="1" spc="-5" dirty="0">
                <a:latin typeface="Carlito"/>
                <a:cs typeface="Carlito"/>
              </a:rPr>
              <a:t>cousin</a:t>
            </a:r>
            <a:r>
              <a:rPr lang="en-IN" sz="1600" b="1" spc="-25" dirty="0">
                <a:latin typeface="Carlito"/>
                <a:cs typeface="Carlito"/>
              </a:rPr>
              <a:t> </a:t>
            </a:r>
            <a:r>
              <a:rPr lang="en-IN" sz="1600" b="1" spc="-90" dirty="0">
                <a:latin typeface="Carlito"/>
                <a:cs typeface="Carlito"/>
              </a:rPr>
              <a:t>Firoz</a:t>
            </a:r>
            <a:r>
              <a:rPr lang="en-IN" sz="1600" b="1" spc="-165" dirty="0">
                <a:latin typeface="Carlito"/>
                <a:cs typeface="Carlito"/>
              </a:rPr>
              <a:t> </a:t>
            </a:r>
            <a:r>
              <a:rPr lang="en-IN" sz="1600" b="1" spc="-20" dirty="0">
                <a:latin typeface="Carlito"/>
                <a:cs typeface="Carlito"/>
              </a:rPr>
              <a:t>Shah  </a:t>
            </a:r>
            <a:r>
              <a:rPr lang="en-IN" sz="1600" b="1" spc="-55" dirty="0">
                <a:latin typeface="Carlito"/>
                <a:cs typeface="Carlito"/>
              </a:rPr>
              <a:t>Tughlaq.(1351-1358CE)</a:t>
            </a:r>
            <a:endParaRPr lang="en-IN" sz="1600" dirty="0">
              <a:latin typeface="Carlito"/>
              <a:cs typeface="Carlito"/>
            </a:endParaRPr>
          </a:p>
        </p:txBody>
      </p:sp>
      <p:sp>
        <p:nvSpPr>
          <p:cNvPr id="211" name="Google Shape;211;p19"/>
          <p:cNvSpPr txBox="1"/>
          <p:nvPr/>
        </p:nvSpPr>
        <p:spPr>
          <a:xfrm>
            <a:off x="404669" y="569789"/>
            <a:ext cx="3371161"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 name="object 5">
            <a:extLst>
              <a:ext uri="{FF2B5EF4-FFF2-40B4-BE49-F238E27FC236}">
                <a16:creationId xmlns:a16="http://schemas.microsoft.com/office/drawing/2014/main" id="{15F228AF-BF49-4775-BDCB-1C3C71DB647B}"/>
              </a:ext>
            </a:extLst>
          </p:cNvPr>
          <p:cNvSpPr/>
          <p:nvPr/>
        </p:nvSpPr>
        <p:spPr>
          <a:xfrm>
            <a:off x="6274051" y="986827"/>
            <a:ext cx="2746050" cy="1584923"/>
          </a:xfrm>
          <a:prstGeom prst="rect">
            <a:avLst/>
          </a:prstGeom>
          <a:blipFill>
            <a:blip r:embed="rId4" cstate="print"/>
            <a:stretch>
              <a:fillRect/>
            </a:stretch>
          </a:blipFill>
        </p:spPr>
        <p:txBody>
          <a:bodyPr wrap="square" lIns="0" tIns="0" rIns="0" bIns="0" rtlCol="0"/>
          <a:lstStyle/>
          <a:p>
            <a:endParaRPr/>
          </a:p>
        </p:txBody>
      </p:sp>
      <p:sp>
        <p:nvSpPr>
          <p:cNvPr id="11" name="object 3">
            <a:extLst>
              <a:ext uri="{FF2B5EF4-FFF2-40B4-BE49-F238E27FC236}">
                <a16:creationId xmlns:a16="http://schemas.microsoft.com/office/drawing/2014/main" id="{27AF950C-0755-449B-A998-F73FF76D6037}"/>
              </a:ext>
            </a:extLst>
          </p:cNvPr>
          <p:cNvSpPr/>
          <p:nvPr/>
        </p:nvSpPr>
        <p:spPr>
          <a:xfrm>
            <a:off x="6382693" y="2705100"/>
            <a:ext cx="2637408" cy="1807124"/>
          </a:xfrm>
          <a:prstGeom prst="rect">
            <a:avLst/>
          </a:prstGeom>
          <a:blipFill>
            <a:blip r:embed="rId5" cstate="print"/>
            <a:stretch>
              <a:fillRect/>
            </a:stretch>
          </a:blipFill>
        </p:spPr>
        <p:txBody>
          <a:bodyPr wrap="square" lIns="0" tIns="0" rIns="0" bIns="0" rtlCol="0"/>
          <a:lstStyle/>
          <a:p>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pic>
        <p:nvPicPr>
          <p:cNvPr id="217" name="Google Shape;217;p20"/>
          <p:cNvPicPr preferRelativeResize="0"/>
          <p:nvPr/>
        </p:nvPicPr>
        <p:blipFill rotWithShape="1">
          <a:blip r:embed="rId3">
            <a:alphaModFix/>
          </a:blip>
          <a:srcRect/>
          <a:stretch/>
        </p:blipFill>
        <p:spPr>
          <a:xfrm>
            <a:off x="7787575" y="4378875"/>
            <a:ext cx="1232526" cy="611875"/>
          </a:xfrm>
          <a:prstGeom prst="rect">
            <a:avLst/>
          </a:prstGeom>
          <a:noFill/>
          <a:ln>
            <a:noFill/>
          </a:ln>
        </p:spPr>
      </p:pic>
      <p:sp>
        <p:nvSpPr>
          <p:cNvPr id="218" name="Google Shape;218;p20"/>
          <p:cNvSpPr txBox="1"/>
          <p:nvPr/>
        </p:nvSpPr>
        <p:spPr>
          <a:xfrm>
            <a:off x="272675" y="285050"/>
            <a:ext cx="8688300" cy="78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IN" sz="2200" b="1" i="0" u="none" strike="noStrike" cap="none" dirty="0">
                <a:solidFill>
                  <a:srgbClr val="FF0000"/>
                </a:solidFill>
                <a:latin typeface="Calibri"/>
                <a:ea typeface="Calibri"/>
                <a:cs typeface="Calibri"/>
                <a:sym typeface="Calibri"/>
              </a:rPr>
              <a:t>THE DELHI SULTANATE</a:t>
            </a:r>
          </a:p>
          <a:p>
            <a:pPr marL="0" marR="0" lvl="0" indent="0" algn="l" rtl="0">
              <a:lnSpc>
                <a:spcPct val="100000"/>
              </a:lnSpc>
              <a:spcBef>
                <a:spcPts val="0"/>
              </a:spcBef>
              <a:spcAft>
                <a:spcPts val="0"/>
              </a:spcAft>
              <a:buNone/>
            </a:pPr>
            <a:r>
              <a:rPr lang="en-IN" sz="1800" b="1" dirty="0">
                <a:solidFill>
                  <a:schemeClr val="tx1"/>
                </a:solidFill>
                <a:latin typeface="Calibri"/>
                <a:ea typeface="Calibri"/>
                <a:cs typeface="Calibri"/>
                <a:sym typeface="Calibri"/>
              </a:rPr>
              <a:t>SUMMARY</a:t>
            </a:r>
            <a:endParaRPr lang="en-IN" sz="1800" b="1" i="0" u="none" strike="noStrike" cap="none" dirty="0">
              <a:solidFill>
                <a:schemeClr val="tx1"/>
              </a:solidFill>
              <a:latin typeface="Calibri"/>
              <a:ea typeface="Calibri"/>
              <a:cs typeface="Calibri"/>
              <a:sym typeface="Calibri"/>
            </a:endParaRPr>
          </a:p>
        </p:txBody>
      </p:sp>
      <p:sp>
        <p:nvSpPr>
          <p:cNvPr id="219" name="Google Shape;219;p20"/>
          <p:cNvSpPr txBox="1"/>
          <p:nvPr/>
        </p:nvSpPr>
        <p:spPr>
          <a:xfrm>
            <a:off x="272674" y="1145753"/>
            <a:ext cx="7314129" cy="3616369"/>
          </a:xfrm>
          <a:prstGeom prst="rect">
            <a:avLst/>
          </a:prstGeom>
          <a:noFill/>
          <a:ln>
            <a:noFill/>
          </a:ln>
        </p:spPr>
        <p:txBody>
          <a:bodyPr spcFirstLastPara="1" wrap="square" lIns="91425" tIns="91425" rIns="91425" bIns="91425" anchor="t" anchorCtr="0">
            <a:noAutofit/>
          </a:bodyPr>
          <a:lstStyle/>
          <a:p>
            <a:pPr marL="12700" marR="447040">
              <a:lnSpc>
                <a:spcPct val="150000"/>
              </a:lnSpc>
              <a:spcBef>
                <a:spcPts val="100"/>
              </a:spcBef>
              <a:buSzPct val="87500"/>
              <a:buFont typeface="Arial"/>
              <a:buChar char="▪"/>
              <a:tabLst>
                <a:tab pos="159385" algn="l"/>
              </a:tabLst>
            </a:pPr>
            <a:r>
              <a:rPr lang="en-IN" spc="-5" dirty="0">
                <a:latin typeface="Carlito"/>
                <a:cs typeface="Carlito"/>
              </a:rPr>
              <a:t>Alauddin Khalji </a:t>
            </a:r>
            <a:r>
              <a:rPr lang="en-IN" spc="-15" dirty="0">
                <a:latin typeface="Carlito"/>
                <a:cs typeface="Carlito"/>
              </a:rPr>
              <a:t>was </a:t>
            </a:r>
            <a:r>
              <a:rPr lang="en-IN" spc="-5" dirty="0">
                <a:latin typeface="Carlito"/>
                <a:cs typeface="Carlito"/>
              </a:rPr>
              <a:t>an </a:t>
            </a:r>
            <a:r>
              <a:rPr lang="en-IN" spc="-20" dirty="0">
                <a:latin typeface="Carlito"/>
                <a:cs typeface="Carlito"/>
              </a:rPr>
              <a:t>excellent  </a:t>
            </a:r>
            <a:r>
              <a:rPr lang="en-IN" spc="-15" dirty="0">
                <a:latin typeface="Carlito"/>
                <a:cs typeface="Carlito"/>
              </a:rPr>
              <a:t>administrator </a:t>
            </a:r>
            <a:r>
              <a:rPr lang="en-IN" spc="-5" dirty="0">
                <a:latin typeface="Carlito"/>
                <a:cs typeface="Carlito"/>
              </a:rPr>
              <a:t>and</a:t>
            </a:r>
            <a:r>
              <a:rPr lang="en-IN" spc="-105" dirty="0">
                <a:latin typeface="Carlito"/>
                <a:cs typeface="Carlito"/>
              </a:rPr>
              <a:t> </a:t>
            </a:r>
            <a:r>
              <a:rPr lang="en-IN" spc="-30" dirty="0">
                <a:latin typeface="Carlito"/>
                <a:cs typeface="Carlito"/>
              </a:rPr>
              <a:t>commander.</a:t>
            </a:r>
          </a:p>
          <a:p>
            <a:pPr marL="12700" marR="447040">
              <a:lnSpc>
                <a:spcPct val="150000"/>
              </a:lnSpc>
              <a:spcBef>
                <a:spcPts val="100"/>
              </a:spcBef>
              <a:buSzPct val="87500"/>
              <a:buFont typeface="Arial"/>
              <a:buChar char="▪"/>
              <a:tabLst>
                <a:tab pos="159385" algn="l"/>
              </a:tabLst>
            </a:pPr>
            <a:r>
              <a:rPr lang="en-IN" spc="-5" dirty="0">
                <a:latin typeface="Carlito"/>
                <a:cs typeface="Carlito"/>
              </a:rPr>
              <a:t>He extended his kingdom up to South.</a:t>
            </a:r>
          </a:p>
          <a:p>
            <a:pPr marL="12700" marR="447040">
              <a:lnSpc>
                <a:spcPct val="150000"/>
              </a:lnSpc>
              <a:spcBef>
                <a:spcPts val="100"/>
              </a:spcBef>
              <a:buSzPct val="87500"/>
              <a:buFont typeface="Arial"/>
              <a:buChar char="▪"/>
              <a:tabLst>
                <a:tab pos="159385" algn="l"/>
              </a:tabLst>
            </a:pPr>
            <a:r>
              <a:rPr lang="en-IN" sz="1400" spc="-30" dirty="0">
                <a:latin typeface="Arial"/>
                <a:cs typeface="Arial"/>
              </a:rPr>
              <a:t>Ghiyas-</a:t>
            </a:r>
            <a:r>
              <a:rPr lang="en-IN" sz="1400" spc="-30" dirty="0" err="1">
                <a:latin typeface="Arial"/>
                <a:cs typeface="Arial"/>
              </a:rPr>
              <a:t>ud</a:t>
            </a:r>
            <a:r>
              <a:rPr lang="en-IN" sz="1400" spc="-30" dirty="0">
                <a:latin typeface="Arial"/>
                <a:cs typeface="Arial"/>
              </a:rPr>
              <a:t>-din </a:t>
            </a:r>
            <a:r>
              <a:rPr lang="en-IN" sz="1400" spc="-50" dirty="0">
                <a:latin typeface="Arial"/>
                <a:cs typeface="Arial"/>
              </a:rPr>
              <a:t>Tughluq </a:t>
            </a:r>
            <a:r>
              <a:rPr lang="en-IN" sz="1400" spc="20" dirty="0">
                <a:latin typeface="Arial"/>
                <a:cs typeface="Arial"/>
              </a:rPr>
              <a:t>or </a:t>
            </a:r>
            <a:r>
              <a:rPr lang="en-IN" sz="1400" spc="-60" dirty="0">
                <a:latin typeface="Arial"/>
                <a:cs typeface="Arial"/>
              </a:rPr>
              <a:t>Ghazi </a:t>
            </a:r>
            <a:r>
              <a:rPr lang="en-IN" sz="1400" spc="-5" dirty="0">
                <a:latin typeface="Arial"/>
                <a:cs typeface="Arial"/>
              </a:rPr>
              <a:t>Malik  </a:t>
            </a:r>
            <a:r>
              <a:rPr lang="en-IN" sz="1400" spc="-40" dirty="0">
                <a:latin typeface="Arial"/>
                <a:cs typeface="Arial"/>
              </a:rPr>
              <a:t>was </a:t>
            </a:r>
            <a:r>
              <a:rPr lang="en-IN" sz="1400" spc="-15" dirty="0">
                <a:latin typeface="Arial"/>
                <a:cs typeface="Arial"/>
              </a:rPr>
              <a:t>the </a:t>
            </a:r>
            <a:r>
              <a:rPr lang="en-IN" sz="1400" spc="-5" dirty="0">
                <a:latin typeface="Arial"/>
                <a:cs typeface="Arial"/>
              </a:rPr>
              <a:t>founder </a:t>
            </a:r>
            <a:r>
              <a:rPr lang="en-IN" sz="1400" spc="10" dirty="0">
                <a:latin typeface="Arial"/>
                <a:cs typeface="Arial"/>
              </a:rPr>
              <a:t>of </a:t>
            </a:r>
            <a:r>
              <a:rPr lang="en-IN" sz="1400" spc="-15" dirty="0">
                <a:latin typeface="Arial"/>
                <a:cs typeface="Arial"/>
              </a:rPr>
              <a:t>the</a:t>
            </a:r>
            <a:r>
              <a:rPr lang="en-IN" sz="1400" spc="-365" dirty="0">
                <a:latin typeface="Arial"/>
                <a:cs typeface="Arial"/>
              </a:rPr>
              <a:t> </a:t>
            </a:r>
            <a:r>
              <a:rPr lang="en-IN" sz="1400" spc="-50" dirty="0">
                <a:latin typeface="Arial"/>
                <a:cs typeface="Arial"/>
              </a:rPr>
              <a:t>Tughluq </a:t>
            </a:r>
            <a:r>
              <a:rPr lang="en-IN" sz="1400" spc="-35" dirty="0">
                <a:latin typeface="Arial"/>
                <a:cs typeface="Arial"/>
              </a:rPr>
              <a:t>dynasty</a:t>
            </a:r>
            <a:endParaRPr lang="en-IN" spc="-30" dirty="0">
              <a:latin typeface="Carlito"/>
              <a:cs typeface="Carlito"/>
            </a:endParaRPr>
          </a:p>
          <a:p>
            <a:pPr marL="12700" marR="447040">
              <a:lnSpc>
                <a:spcPct val="150000"/>
              </a:lnSpc>
              <a:spcBef>
                <a:spcPts val="100"/>
              </a:spcBef>
              <a:buSzPct val="87500"/>
              <a:buFont typeface="Arial"/>
              <a:buChar char="▪"/>
              <a:tabLst>
                <a:tab pos="159385" algn="l"/>
              </a:tabLst>
            </a:pPr>
            <a:r>
              <a:rPr lang="en-IN" spc="-30" dirty="0">
                <a:latin typeface="Carlito"/>
                <a:cs typeface="Carlito"/>
              </a:rPr>
              <a:t> </a:t>
            </a:r>
            <a:r>
              <a:rPr lang="en-IN" sz="1400" b="1" spc="-10" dirty="0">
                <a:latin typeface="Carlito"/>
                <a:cs typeface="Carlito"/>
              </a:rPr>
              <a:t>Muhammad-bin-Tughlaq </a:t>
            </a:r>
            <a:r>
              <a:rPr lang="en-IN" sz="1400" b="1" spc="-5" dirty="0">
                <a:latin typeface="Carlito"/>
                <a:cs typeface="Carlito"/>
              </a:rPr>
              <a:t>(1325-1361 CE.) </a:t>
            </a:r>
            <a:r>
              <a:rPr lang="en-IN" sz="1400" spc="25" dirty="0">
                <a:latin typeface="Carlito"/>
                <a:cs typeface="Carlito"/>
              </a:rPr>
              <a:t>In </a:t>
            </a:r>
            <a:r>
              <a:rPr lang="en-IN" sz="1400" spc="65" dirty="0">
                <a:latin typeface="Carlito"/>
                <a:cs typeface="Carlito"/>
              </a:rPr>
              <a:t>Indian </a:t>
            </a:r>
            <a:r>
              <a:rPr lang="en-IN" sz="1400" spc="30" dirty="0">
                <a:latin typeface="Carlito"/>
                <a:cs typeface="Carlito"/>
              </a:rPr>
              <a:t>history </a:t>
            </a:r>
            <a:r>
              <a:rPr lang="en-IN" sz="1400" spc="40" dirty="0">
                <a:latin typeface="Carlito"/>
                <a:cs typeface="Carlito"/>
              </a:rPr>
              <a:t>he </a:t>
            </a:r>
            <a:r>
              <a:rPr lang="en-IN" sz="1400" spc="60" dirty="0">
                <a:latin typeface="Carlito"/>
                <a:cs typeface="Carlito"/>
              </a:rPr>
              <a:t>is </a:t>
            </a:r>
            <a:r>
              <a:rPr lang="en-IN" sz="1400" spc="40" dirty="0">
                <a:latin typeface="Carlito"/>
                <a:cs typeface="Carlito"/>
              </a:rPr>
              <a:t>known </a:t>
            </a:r>
            <a:r>
              <a:rPr lang="en-IN" sz="1400" spc="105" dirty="0">
                <a:latin typeface="Carlito"/>
                <a:cs typeface="Carlito"/>
              </a:rPr>
              <a:t>as  </a:t>
            </a:r>
            <a:r>
              <a:rPr lang="en-IN" sz="1400" spc="95" dirty="0">
                <a:latin typeface="Carlito"/>
                <a:cs typeface="Carlito"/>
              </a:rPr>
              <a:t>confused</a:t>
            </a:r>
            <a:r>
              <a:rPr lang="en-IN" sz="1400" spc="-30" dirty="0">
                <a:latin typeface="Carlito"/>
                <a:cs typeface="Carlito"/>
              </a:rPr>
              <a:t> </a:t>
            </a:r>
            <a:r>
              <a:rPr lang="en-IN" sz="1400" spc="95" dirty="0">
                <a:latin typeface="Carlito"/>
                <a:cs typeface="Carlito"/>
              </a:rPr>
              <a:t>genius.</a:t>
            </a:r>
            <a:endParaRPr lang="en-IN" sz="1400" dirty="0">
              <a:latin typeface="Carlito"/>
              <a:cs typeface="Carlito"/>
            </a:endParaRPr>
          </a:p>
          <a:p>
            <a:pPr marL="128270" indent="-116205">
              <a:lnSpc>
                <a:spcPct val="100000"/>
              </a:lnSpc>
              <a:spcBef>
                <a:spcPts val="1200"/>
              </a:spcBef>
              <a:buFont typeface="Arial"/>
              <a:buChar char="▪"/>
              <a:tabLst>
                <a:tab pos="128905" algn="l"/>
              </a:tabLst>
            </a:pPr>
            <a:r>
              <a:rPr lang="en-IN" sz="1400" spc="70" dirty="0">
                <a:latin typeface="Carlito"/>
                <a:cs typeface="Carlito"/>
              </a:rPr>
              <a:t>Policies </a:t>
            </a:r>
            <a:r>
              <a:rPr lang="en-IN" sz="1400" spc="45" dirty="0">
                <a:latin typeface="Carlito"/>
                <a:cs typeface="Carlito"/>
              </a:rPr>
              <a:t>of </a:t>
            </a:r>
            <a:r>
              <a:rPr lang="en-IN" sz="1400" spc="80" dirty="0">
                <a:latin typeface="Carlito"/>
                <a:cs typeface="Carlito"/>
              </a:rPr>
              <a:t>Muhammad-bin-Tughluq </a:t>
            </a:r>
            <a:r>
              <a:rPr lang="en-IN" sz="1400" dirty="0">
                <a:latin typeface="Carlito"/>
                <a:cs typeface="Carlito"/>
              </a:rPr>
              <a:t>: </a:t>
            </a:r>
            <a:r>
              <a:rPr lang="en-IN" sz="1400" spc="90" dirty="0">
                <a:latin typeface="Carlito"/>
                <a:cs typeface="Carlito"/>
              </a:rPr>
              <a:t>Shifting </a:t>
            </a:r>
            <a:r>
              <a:rPr lang="en-IN" sz="1400" spc="45" dirty="0">
                <a:latin typeface="Carlito"/>
                <a:cs typeface="Carlito"/>
              </a:rPr>
              <a:t>of </a:t>
            </a:r>
            <a:r>
              <a:rPr lang="en-IN" sz="1400" spc="85" dirty="0">
                <a:latin typeface="Carlito"/>
                <a:cs typeface="Carlito"/>
              </a:rPr>
              <a:t>capital </a:t>
            </a:r>
            <a:r>
              <a:rPr lang="en-IN" sz="1400" dirty="0">
                <a:latin typeface="Carlito"/>
                <a:cs typeface="Carlito"/>
              </a:rPr>
              <a:t>, </a:t>
            </a:r>
            <a:r>
              <a:rPr lang="en-IN" sz="1400" spc="20" dirty="0">
                <a:latin typeface="Carlito"/>
                <a:cs typeface="Carlito"/>
              </a:rPr>
              <a:t>token </a:t>
            </a:r>
            <a:r>
              <a:rPr lang="en-IN" sz="1400" spc="45" dirty="0">
                <a:latin typeface="Carlito"/>
                <a:cs typeface="Carlito"/>
              </a:rPr>
              <a:t>of</a:t>
            </a:r>
            <a:r>
              <a:rPr lang="en-IN" sz="1400" spc="-125" dirty="0">
                <a:latin typeface="Carlito"/>
                <a:cs typeface="Carlito"/>
              </a:rPr>
              <a:t> </a:t>
            </a:r>
            <a:r>
              <a:rPr lang="en-IN" sz="1400" spc="10" dirty="0">
                <a:latin typeface="Carlito"/>
                <a:cs typeface="Carlito"/>
              </a:rPr>
              <a:t>currency,</a:t>
            </a:r>
            <a:endParaRPr lang="en-IN" sz="1400" dirty="0">
              <a:latin typeface="Carlito"/>
              <a:cs typeface="Carlito"/>
            </a:endParaRPr>
          </a:p>
          <a:p>
            <a:pPr marL="12700">
              <a:lnSpc>
                <a:spcPct val="100000"/>
              </a:lnSpc>
              <a:spcBef>
                <a:spcPts val="1200"/>
              </a:spcBef>
            </a:pPr>
            <a:r>
              <a:rPr lang="en-IN" sz="1400" spc="45" dirty="0">
                <a:latin typeface="Carlito"/>
                <a:cs typeface="Carlito"/>
              </a:rPr>
              <a:t>expedition </a:t>
            </a:r>
            <a:r>
              <a:rPr lang="en-IN" sz="1400" spc="-10" dirty="0">
                <a:latin typeface="Carlito"/>
                <a:cs typeface="Carlito"/>
              </a:rPr>
              <a:t>to </a:t>
            </a:r>
            <a:r>
              <a:rPr lang="en-IN" sz="1400" spc="-30" dirty="0">
                <a:latin typeface="Carlito"/>
                <a:cs typeface="Carlito"/>
              </a:rPr>
              <a:t>North</a:t>
            </a:r>
            <a:r>
              <a:rPr lang="en-IN" sz="1400" spc="-245" dirty="0">
                <a:latin typeface="Carlito"/>
                <a:cs typeface="Carlito"/>
              </a:rPr>
              <a:t> </a:t>
            </a:r>
            <a:r>
              <a:rPr lang="en-IN" sz="1400" spc="65" dirty="0">
                <a:latin typeface="Carlito"/>
                <a:cs typeface="Carlito"/>
              </a:rPr>
              <a:t>west.</a:t>
            </a:r>
          </a:p>
          <a:p>
            <a:pPr marL="12700">
              <a:spcBef>
                <a:spcPts val="1200"/>
              </a:spcBef>
            </a:pPr>
            <a:r>
              <a:rPr lang="en-IN" sz="1400" spc="30" dirty="0">
                <a:latin typeface="Carlito"/>
                <a:cs typeface="Carlito"/>
              </a:rPr>
              <a:t>The</a:t>
            </a:r>
            <a:r>
              <a:rPr lang="en-IN" sz="1400" spc="-15" dirty="0">
                <a:latin typeface="Carlito"/>
                <a:cs typeface="Carlito"/>
              </a:rPr>
              <a:t> </a:t>
            </a:r>
            <a:r>
              <a:rPr lang="en-IN" sz="1400" spc="65" dirty="0">
                <a:latin typeface="Carlito"/>
                <a:cs typeface="Carlito"/>
              </a:rPr>
              <a:t>decline</a:t>
            </a:r>
            <a:r>
              <a:rPr lang="en-IN" sz="1400" spc="15" dirty="0">
                <a:latin typeface="Carlito"/>
                <a:cs typeface="Carlito"/>
              </a:rPr>
              <a:t> </a:t>
            </a:r>
            <a:r>
              <a:rPr lang="en-IN" sz="1400" spc="40" dirty="0">
                <a:latin typeface="Carlito"/>
                <a:cs typeface="Carlito"/>
              </a:rPr>
              <a:t>of</a:t>
            </a:r>
            <a:r>
              <a:rPr lang="en-IN" sz="1400" spc="60" dirty="0">
                <a:latin typeface="Carlito"/>
                <a:cs typeface="Carlito"/>
              </a:rPr>
              <a:t> </a:t>
            </a:r>
            <a:r>
              <a:rPr lang="en-IN" sz="1400" spc="35" dirty="0">
                <a:latin typeface="Carlito"/>
                <a:cs typeface="Carlito"/>
              </a:rPr>
              <a:t>the</a:t>
            </a:r>
            <a:r>
              <a:rPr lang="en-IN" sz="1400" spc="-15" dirty="0">
                <a:latin typeface="Carlito"/>
                <a:cs typeface="Carlito"/>
              </a:rPr>
              <a:t> </a:t>
            </a:r>
            <a:r>
              <a:rPr lang="en-IN" sz="1400" spc="5" dirty="0">
                <a:latin typeface="Carlito"/>
                <a:cs typeface="Carlito"/>
              </a:rPr>
              <a:t>Delhi</a:t>
            </a:r>
            <a:r>
              <a:rPr lang="en-IN" sz="1400" spc="-40" dirty="0">
                <a:latin typeface="Carlito"/>
                <a:cs typeface="Carlito"/>
              </a:rPr>
              <a:t> </a:t>
            </a:r>
            <a:r>
              <a:rPr lang="en-IN" sz="1400" spc="85" dirty="0">
                <a:latin typeface="Carlito"/>
                <a:cs typeface="Carlito"/>
              </a:rPr>
              <a:t>Sultanate</a:t>
            </a:r>
            <a:r>
              <a:rPr lang="en-IN" sz="1400" spc="10" dirty="0">
                <a:latin typeface="Carlito"/>
                <a:cs typeface="Carlito"/>
              </a:rPr>
              <a:t> </a:t>
            </a:r>
            <a:r>
              <a:rPr lang="en-IN" sz="1400" spc="65" dirty="0">
                <a:latin typeface="Carlito"/>
                <a:cs typeface="Carlito"/>
              </a:rPr>
              <a:t>is</a:t>
            </a:r>
            <a:r>
              <a:rPr lang="en-IN" sz="1400" spc="55" dirty="0">
                <a:latin typeface="Carlito"/>
                <a:cs typeface="Carlito"/>
              </a:rPr>
              <a:t> </a:t>
            </a:r>
            <a:r>
              <a:rPr lang="en-IN" sz="1400" spc="85" dirty="0">
                <a:latin typeface="Carlito"/>
                <a:cs typeface="Carlito"/>
              </a:rPr>
              <a:t>claimed</a:t>
            </a:r>
            <a:r>
              <a:rPr lang="en-IN" sz="1400" spc="105" dirty="0">
                <a:latin typeface="Carlito"/>
                <a:cs typeface="Carlito"/>
              </a:rPr>
              <a:t> </a:t>
            </a:r>
            <a:r>
              <a:rPr lang="en-IN" sz="1400" spc="50" dirty="0">
                <a:latin typeface="Carlito"/>
                <a:cs typeface="Carlito"/>
              </a:rPr>
              <a:t>due</a:t>
            </a:r>
            <a:r>
              <a:rPr lang="en-IN" sz="1400" spc="20" dirty="0">
                <a:latin typeface="Carlito"/>
                <a:cs typeface="Carlito"/>
              </a:rPr>
              <a:t> </a:t>
            </a:r>
            <a:r>
              <a:rPr lang="en-IN" sz="1400" dirty="0">
                <a:latin typeface="Carlito"/>
                <a:cs typeface="Carlito"/>
              </a:rPr>
              <a:t>to</a:t>
            </a:r>
            <a:r>
              <a:rPr lang="en-IN" sz="1400" spc="-65" dirty="0">
                <a:latin typeface="Carlito"/>
                <a:cs typeface="Carlito"/>
              </a:rPr>
              <a:t> </a:t>
            </a:r>
            <a:r>
              <a:rPr lang="en-IN" sz="1400" spc="70" dirty="0">
                <a:latin typeface="Carlito"/>
                <a:cs typeface="Carlito"/>
              </a:rPr>
              <a:t>his</a:t>
            </a:r>
            <a:r>
              <a:rPr lang="en-IN" sz="1400" spc="75" dirty="0">
                <a:latin typeface="Carlito"/>
                <a:cs typeface="Carlito"/>
              </a:rPr>
              <a:t> </a:t>
            </a:r>
            <a:r>
              <a:rPr lang="en-IN" sz="1400" spc="80" dirty="0">
                <a:latin typeface="Carlito"/>
                <a:cs typeface="Carlito"/>
              </a:rPr>
              <a:t>hasty</a:t>
            </a:r>
            <a:r>
              <a:rPr lang="en-IN" sz="1400" spc="60" dirty="0">
                <a:latin typeface="Carlito"/>
                <a:cs typeface="Carlito"/>
              </a:rPr>
              <a:t> </a:t>
            </a:r>
            <a:r>
              <a:rPr lang="en-IN" sz="1400" spc="90" dirty="0">
                <a:latin typeface="Carlito"/>
                <a:cs typeface="Carlito"/>
              </a:rPr>
              <a:t>decisions  </a:t>
            </a:r>
            <a:r>
              <a:rPr lang="en-IN" sz="1400" spc="80" dirty="0">
                <a:latin typeface="Carlito"/>
                <a:cs typeface="Carlito"/>
              </a:rPr>
              <a:t>and </a:t>
            </a:r>
            <a:r>
              <a:rPr lang="en-IN" sz="1400" spc="60" dirty="0">
                <a:latin typeface="Carlito"/>
                <a:cs typeface="Carlito"/>
              </a:rPr>
              <a:t>defective </a:t>
            </a:r>
            <a:r>
              <a:rPr lang="en-IN" sz="1400" spc="45" dirty="0">
                <a:latin typeface="Carlito"/>
                <a:cs typeface="Carlito"/>
              </a:rPr>
              <a:t>policy</a:t>
            </a:r>
            <a:r>
              <a:rPr lang="en-IN" sz="1400" spc="10" dirty="0">
                <a:latin typeface="Carlito"/>
                <a:cs typeface="Carlito"/>
              </a:rPr>
              <a:t> </a:t>
            </a:r>
            <a:r>
              <a:rPr lang="en-IN" sz="1400" spc="65" dirty="0">
                <a:latin typeface="Carlito"/>
                <a:cs typeface="Carlito"/>
              </a:rPr>
              <a:t>implementation.</a:t>
            </a:r>
          </a:p>
          <a:p>
            <a:pPr marL="12700">
              <a:spcBef>
                <a:spcPts val="1200"/>
              </a:spcBef>
            </a:pPr>
            <a:r>
              <a:rPr lang="en-IN" sz="1400" b="1" spc="-55" dirty="0">
                <a:latin typeface="Carlito"/>
                <a:cs typeface="Carlito"/>
              </a:rPr>
              <a:t>Mohhamad</a:t>
            </a:r>
            <a:r>
              <a:rPr lang="en-IN" sz="1400" b="1" spc="-80" dirty="0">
                <a:latin typeface="Carlito"/>
                <a:cs typeface="Carlito"/>
              </a:rPr>
              <a:t> </a:t>
            </a:r>
            <a:r>
              <a:rPr lang="en-IN" sz="1400" b="1" spc="-60" dirty="0">
                <a:latin typeface="Carlito"/>
                <a:cs typeface="Carlito"/>
              </a:rPr>
              <a:t>binTughlaq</a:t>
            </a:r>
            <a:r>
              <a:rPr lang="en-IN" sz="1400" b="1" spc="-65" dirty="0">
                <a:latin typeface="Carlito"/>
                <a:cs typeface="Carlito"/>
              </a:rPr>
              <a:t> </a:t>
            </a:r>
            <a:r>
              <a:rPr lang="en-IN" sz="1400" b="1" spc="5" dirty="0">
                <a:latin typeface="Carlito"/>
                <a:cs typeface="Carlito"/>
              </a:rPr>
              <a:t>was</a:t>
            </a:r>
            <a:r>
              <a:rPr lang="en-IN" sz="1400" b="1" spc="-10" dirty="0">
                <a:latin typeface="Carlito"/>
                <a:cs typeface="Carlito"/>
              </a:rPr>
              <a:t> </a:t>
            </a:r>
            <a:r>
              <a:rPr lang="en-IN" sz="1400" b="1" spc="-5" dirty="0">
                <a:latin typeface="Carlito"/>
                <a:cs typeface="Carlito"/>
              </a:rPr>
              <a:t>succeeded</a:t>
            </a:r>
            <a:r>
              <a:rPr lang="en-IN" sz="1400" b="1" spc="-75" dirty="0">
                <a:latin typeface="Carlito"/>
                <a:cs typeface="Carlito"/>
              </a:rPr>
              <a:t> </a:t>
            </a:r>
            <a:r>
              <a:rPr lang="en-IN" sz="1400" b="1" spc="-25" dirty="0">
                <a:latin typeface="Carlito"/>
                <a:cs typeface="Carlito"/>
              </a:rPr>
              <a:t>by</a:t>
            </a:r>
            <a:r>
              <a:rPr lang="en-IN" sz="1400" b="1" spc="-110" dirty="0">
                <a:latin typeface="Carlito"/>
                <a:cs typeface="Carlito"/>
              </a:rPr>
              <a:t> </a:t>
            </a:r>
            <a:r>
              <a:rPr lang="en-IN" sz="1400" b="1" spc="15" dirty="0">
                <a:latin typeface="Carlito"/>
                <a:cs typeface="Carlito"/>
              </a:rPr>
              <a:t>his</a:t>
            </a:r>
            <a:r>
              <a:rPr lang="en-IN" sz="1400" b="1" spc="-35" dirty="0">
                <a:latin typeface="Carlito"/>
                <a:cs typeface="Carlito"/>
              </a:rPr>
              <a:t> </a:t>
            </a:r>
            <a:r>
              <a:rPr lang="en-IN" sz="1400" b="1" spc="-5" dirty="0">
                <a:latin typeface="Carlito"/>
                <a:cs typeface="Carlito"/>
              </a:rPr>
              <a:t>cousin</a:t>
            </a:r>
            <a:r>
              <a:rPr lang="en-IN" sz="1400" b="1" spc="-25" dirty="0">
                <a:latin typeface="Carlito"/>
                <a:cs typeface="Carlito"/>
              </a:rPr>
              <a:t> </a:t>
            </a:r>
            <a:r>
              <a:rPr lang="en-IN" sz="1400" b="1" spc="-90" dirty="0">
                <a:latin typeface="Carlito"/>
                <a:cs typeface="Carlito"/>
              </a:rPr>
              <a:t>Firoz</a:t>
            </a:r>
            <a:r>
              <a:rPr lang="en-IN" sz="1400" b="1" spc="-165" dirty="0">
                <a:latin typeface="Carlito"/>
                <a:cs typeface="Carlito"/>
              </a:rPr>
              <a:t> </a:t>
            </a:r>
            <a:r>
              <a:rPr lang="en-IN" sz="1400" b="1" spc="-20" dirty="0">
                <a:latin typeface="Carlito"/>
                <a:cs typeface="Carlito"/>
              </a:rPr>
              <a:t>Shah  </a:t>
            </a:r>
            <a:r>
              <a:rPr lang="en-IN" sz="1400" b="1" spc="-55" dirty="0">
                <a:latin typeface="Carlito"/>
                <a:cs typeface="Carlito"/>
              </a:rPr>
              <a:t>Tughlaq.(1351-1358CE)</a:t>
            </a:r>
            <a:endParaRPr lang="en-IN" sz="1400" dirty="0">
              <a:latin typeface="Carlito"/>
              <a:cs typeface="Carlito"/>
            </a:endParaRPr>
          </a:p>
          <a:p>
            <a:pPr marL="12700">
              <a:spcBef>
                <a:spcPts val="1200"/>
              </a:spcBef>
            </a:pPr>
            <a:endParaRPr lang="en-IN" sz="1400" spc="65" dirty="0">
              <a:latin typeface="Carlito"/>
              <a:cs typeface="Carlito"/>
            </a:endParaRPr>
          </a:p>
          <a:p>
            <a:pPr marL="12700">
              <a:spcBef>
                <a:spcPts val="1200"/>
              </a:spcBef>
            </a:pPr>
            <a:endParaRPr lang="en-IN" sz="1400" spc="65" dirty="0">
              <a:latin typeface="Carlito"/>
              <a:cs typeface="Carlito"/>
            </a:endParaRPr>
          </a:p>
          <a:p>
            <a:pPr marL="12700">
              <a:spcBef>
                <a:spcPts val="1200"/>
              </a:spcBef>
            </a:pPr>
            <a:endParaRPr lang="en-IN" sz="1400" dirty="0">
              <a:latin typeface="Carlito"/>
              <a:cs typeface="Carlito"/>
            </a:endParaRPr>
          </a:p>
          <a:p>
            <a:pPr marL="12700">
              <a:lnSpc>
                <a:spcPct val="100000"/>
              </a:lnSpc>
              <a:spcBef>
                <a:spcPts val="1200"/>
              </a:spcBef>
            </a:pPr>
            <a:endParaRPr lang="en-IN" sz="1400" dirty="0">
              <a:latin typeface="Carlito"/>
              <a:cs typeface="Carlito"/>
            </a:endParaRPr>
          </a:p>
        </p:txBody>
      </p:sp>
      <p:sp>
        <p:nvSpPr>
          <p:cNvPr id="220" name="Google Shape;220;p20"/>
          <p:cNvSpPr txBox="1"/>
          <p:nvPr/>
        </p:nvSpPr>
        <p:spPr>
          <a:xfrm>
            <a:off x="275422" y="1123720"/>
            <a:ext cx="3371161"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pic>
        <p:nvPicPr>
          <p:cNvPr id="227" name="Google Shape;227;p21"/>
          <p:cNvPicPr preferRelativeResize="0"/>
          <p:nvPr/>
        </p:nvPicPr>
        <p:blipFill rotWithShape="1">
          <a:blip r:embed="rId3">
            <a:alphaModFix/>
          </a:blip>
          <a:srcRect/>
          <a:stretch/>
        </p:blipFill>
        <p:spPr>
          <a:xfrm>
            <a:off x="7787575" y="4378875"/>
            <a:ext cx="1232526" cy="611875"/>
          </a:xfrm>
          <a:prstGeom prst="rect">
            <a:avLst/>
          </a:prstGeom>
          <a:noFill/>
          <a:ln>
            <a:noFill/>
          </a:ln>
        </p:spPr>
      </p:pic>
      <p:sp>
        <p:nvSpPr>
          <p:cNvPr id="228" name="Google Shape;228;p21"/>
          <p:cNvSpPr txBox="1"/>
          <p:nvPr/>
        </p:nvSpPr>
        <p:spPr>
          <a:xfrm>
            <a:off x="389299" y="48899"/>
            <a:ext cx="7822194" cy="758788"/>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IN" sz="2000" b="1" i="0" u="none" strike="noStrike" cap="none" dirty="0">
                <a:solidFill>
                  <a:srgbClr val="FF0000"/>
                </a:solidFill>
                <a:latin typeface="Calibri"/>
                <a:ea typeface="Calibri"/>
                <a:cs typeface="Calibri"/>
                <a:sym typeface="Calibri"/>
              </a:rPr>
              <a:t>THE DELHI SULTANATE</a:t>
            </a:r>
          </a:p>
          <a:p>
            <a:pPr marL="0" marR="0" lvl="0" indent="0" algn="l" rtl="0">
              <a:lnSpc>
                <a:spcPct val="100000"/>
              </a:lnSpc>
              <a:spcBef>
                <a:spcPts val="0"/>
              </a:spcBef>
              <a:spcAft>
                <a:spcPts val="0"/>
              </a:spcAft>
              <a:buNone/>
            </a:pPr>
            <a:r>
              <a:rPr lang="en-IN" sz="1800" b="1" i="0" u="none" strike="noStrike" cap="none" dirty="0">
                <a:solidFill>
                  <a:schemeClr val="dk1"/>
                </a:solidFill>
                <a:latin typeface="Calibri"/>
                <a:ea typeface="Calibri"/>
                <a:cs typeface="Calibri"/>
                <a:sym typeface="Calibri"/>
              </a:rPr>
              <a:t>HOME ASSIGNMENT</a:t>
            </a:r>
            <a:endParaRPr sz="1800" b="1" i="0" u="none" strike="noStrike" cap="none" dirty="0">
              <a:solidFill>
                <a:schemeClr val="dk1"/>
              </a:solidFill>
              <a:latin typeface="Calibri"/>
              <a:ea typeface="Calibri"/>
              <a:cs typeface="Calibri"/>
              <a:sym typeface="Calibri"/>
            </a:endParaRPr>
          </a:p>
        </p:txBody>
      </p:sp>
      <p:sp>
        <p:nvSpPr>
          <p:cNvPr id="229" name="Google Shape;229;p21"/>
          <p:cNvSpPr txBox="1"/>
          <p:nvPr/>
        </p:nvSpPr>
        <p:spPr>
          <a:xfrm>
            <a:off x="272673" y="807687"/>
            <a:ext cx="8210423" cy="3555827"/>
          </a:xfrm>
          <a:prstGeom prst="rect">
            <a:avLst/>
          </a:prstGeom>
          <a:noFill/>
          <a:ln>
            <a:noFill/>
          </a:ln>
        </p:spPr>
        <p:txBody>
          <a:bodyPr spcFirstLastPara="1" wrap="square" lIns="91425" tIns="91425" rIns="91425" bIns="91425" anchor="t" anchorCtr="0">
            <a:noAutofit/>
          </a:bodyPr>
          <a:lstStyle/>
          <a:p>
            <a:pPr marL="12700" marR="5080">
              <a:lnSpc>
                <a:spcPct val="150100"/>
              </a:lnSpc>
              <a:spcBef>
                <a:spcPts val="100"/>
              </a:spcBef>
              <a:tabLst>
                <a:tab pos="238760" algn="l"/>
                <a:tab pos="1429385" algn="l"/>
              </a:tabLst>
            </a:pPr>
            <a:r>
              <a:rPr lang="en-US" sz="1800" dirty="0">
                <a:effectLst/>
                <a:latin typeface="Calibri" panose="020F0502020204030204" pitchFamily="34" charset="0"/>
                <a:ea typeface="Calibri" panose="020F0502020204030204" pitchFamily="34" charset="0"/>
                <a:cs typeface="Calibri" panose="020F0502020204030204" pitchFamily="34" charset="0"/>
              </a:rPr>
              <a:t>1.Name the poet whom Alauddin Khalji had patronized?</a:t>
            </a:r>
          </a:p>
          <a:p>
            <a:pPr marL="12700" marR="5080">
              <a:lnSpc>
                <a:spcPct val="150100"/>
              </a:lnSpc>
              <a:spcBef>
                <a:spcPts val="100"/>
              </a:spcBef>
              <a:tabLst>
                <a:tab pos="238760" algn="l"/>
                <a:tab pos="1429385" algn="l"/>
              </a:tabLst>
            </a:pPr>
            <a:r>
              <a:rPr lang="en-IN" sz="1600" spc="-10" dirty="0">
                <a:solidFill>
                  <a:srgbClr val="212121"/>
                </a:solidFill>
                <a:uFill>
                  <a:solidFill>
                    <a:srgbClr val="202020"/>
                  </a:solidFill>
                </a:uFill>
                <a:latin typeface="Carlito"/>
                <a:cs typeface="Carlito"/>
              </a:rPr>
              <a:t>1.Who </a:t>
            </a:r>
            <a:r>
              <a:rPr lang="en-IN" sz="1600" spc="-10" dirty="0">
                <a:solidFill>
                  <a:srgbClr val="212121"/>
                </a:solidFill>
                <a:latin typeface="Carlito"/>
                <a:cs typeface="Carlito"/>
              </a:rPr>
              <a:t>was </a:t>
            </a:r>
            <a:r>
              <a:rPr lang="en-IN" sz="1600" dirty="0">
                <a:solidFill>
                  <a:srgbClr val="212121"/>
                </a:solidFill>
                <a:latin typeface="Carlito"/>
                <a:cs typeface="Carlito"/>
              </a:rPr>
              <a:t>an </a:t>
            </a:r>
            <a:r>
              <a:rPr lang="en-IN" sz="1600" spc="-5" dirty="0">
                <a:solidFill>
                  <a:srgbClr val="212121"/>
                </a:solidFill>
                <a:latin typeface="Carlito"/>
                <a:cs typeface="Carlito"/>
              </a:rPr>
              <a:t>Indian </a:t>
            </a:r>
            <a:r>
              <a:rPr lang="en-IN" sz="1600" spc="-10" dirty="0">
                <a:solidFill>
                  <a:srgbClr val="212121"/>
                </a:solidFill>
                <a:latin typeface="Carlito"/>
                <a:cs typeface="Carlito"/>
              </a:rPr>
              <a:t>historian </a:t>
            </a:r>
            <a:r>
              <a:rPr lang="en-IN" sz="1600" dirty="0">
                <a:solidFill>
                  <a:srgbClr val="212121"/>
                </a:solidFill>
                <a:latin typeface="Carlito"/>
                <a:cs typeface="Carlito"/>
              </a:rPr>
              <a:t>who </a:t>
            </a:r>
            <a:r>
              <a:rPr lang="en-IN" sz="1600" spc="-5" dirty="0">
                <a:solidFill>
                  <a:srgbClr val="212121"/>
                </a:solidFill>
                <a:latin typeface="Carlito"/>
                <a:cs typeface="Carlito"/>
              </a:rPr>
              <a:t>spent </a:t>
            </a:r>
            <a:r>
              <a:rPr lang="en-IN" sz="1600" dirty="0">
                <a:solidFill>
                  <a:srgbClr val="212121"/>
                </a:solidFill>
                <a:latin typeface="Carlito"/>
                <a:cs typeface="Carlito"/>
              </a:rPr>
              <a:t>17 </a:t>
            </a:r>
            <a:r>
              <a:rPr lang="en-IN" sz="1600" spc="-15" dirty="0">
                <a:solidFill>
                  <a:srgbClr val="212121"/>
                </a:solidFill>
                <a:latin typeface="Carlito"/>
                <a:cs typeface="Carlito"/>
              </a:rPr>
              <a:t>years </a:t>
            </a:r>
            <a:r>
              <a:rPr lang="en-IN" sz="1600" spc="-5" dirty="0">
                <a:solidFill>
                  <a:srgbClr val="212121"/>
                </a:solidFill>
                <a:latin typeface="Carlito"/>
                <a:cs typeface="Carlito"/>
              </a:rPr>
              <a:t>in </a:t>
            </a:r>
            <a:r>
              <a:rPr lang="en-IN" sz="1600" dirty="0">
                <a:solidFill>
                  <a:srgbClr val="212121"/>
                </a:solidFill>
                <a:latin typeface="Carlito"/>
                <a:cs typeface="Carlito"/>
              </a:rPr>
              <a:t>the </a:t>
            </a:r>
            <a:r>
              <a:rPr lang="en-IN" sz="1600" spc="-10" dirty="0">
                <a:solidFill>
                  <a:srgbClr val="212121"/>
                </a:solidFill>
                <a:latin typeface="Carlito"/>
                <a:cs typeface="Carlito"/>
              </a:rPr>
              <a:t>court </a:t>
            </a:r>
            <a:r>
              <a:rPr lang="en-IN" sz="1600" spc="-5" dirty="0">
                <a:solidFill>
                  <a:srgbClr val="212121"/>
                </a:solidFill>
                <a:latin typeface="Carlito"/>
                <a:cs typeface="Carlito"/>
              </a:rPr>
              <a:t>of </a:t>
            </a:r>
            <a:r>
              <a:rPr lang="en-IN" sz="1600" dirty="0">
                <a:solidFill>
                  <a:srgbClr val="212121"/>
                </a:solidFill>
                <a:latin typeface="Carlito"/>
                <a:cs typeface="Carlito"/>
              </a:rPr>
              <a:t>Mohammad </a:t>
            </a:r>
            <a:r>
              <a:rPr lang="en-IN" sz="1600" spc="-5" dirty="0">
                <a:solidFill>
                  <a:srgbClr val="212121"/>
                </a:solidFill>
                <a:latin typeface="Carlito"/>
                <a:cs typeface="Carlito"/>
              </a:rPr>
              <a:t>bin  </a:t>
            </a:r>
            <a:r>
              <a:rPr lang="en-IN" sz="1600" spc="-20" dirty="0">
                <a:solidFill>
                  <a:srgbClr val="212121"/>
                </a:solidFill>
                <a:latin typeface="Carlito"/>
                <a:cs typeface="Carlito"/>
              </a:rPr>
              <a:t>Tughlaq.</a:t>
            </a:r>
            <a:endParaRPr lang="en-IN" sz="1600" dirty="0">
              <a:latin typeface="Carlito"/>
              <a:cs typeface="Carlito"/>
            </a:endParaRPr>
          </a:p>
          <a:p>
            <a:pPr marL="12700" marR="1745614">
              <a:lnSpc>
                <a:spcPts val="3440"/>
              </a:lnSpc>
              <a:spcBef>
                <a:spcPts val="320"/>
              </a:spcBef>
              <a:tabLst>
                <a:tab pos="238125" algn="l"/>
                <a:tab pos="6541770" algn="l"/>
              </a:tabLst>
            </a:pPr>
            <a:r>
              <a:rPr lang="en-IN" sz="1600" dirty="0">
                <a:solidFill>
                  <a:srgbClr val="212121"/>
                </a:solidFill>
                <a:latin typeface="Carlito"/>
                <a:cs typeface="Carlito"/>
              </a:rPr>
              <a:t>2.Mohammad</a:t>
            </a:r>
            <a:r>
              <a:rPr lang="en-IN" sz="1600" spc="5" dirty="0">
                <a:solidFill>
                  <a:srgbClr val="212121"/>
                </a:solidFill>
                <a:latin typeface="Carlito"/>
                <a:cs typeface="Carlito"/>
              </a:rPr>
              <a:t> </a:t>
            </a:r>
            <a:r>
              <a:rPr lang="en-IN" sz="1600" spc="-5" dirty="0">
                <a:solidFill>
                  <a:srgbClr val="212121"/>
                </a:solidFill>
                <a:latin typeface="Carlito"/>
                <a:cs typeface="Carlito"/>
              </a:rPr>
              <a:t>bi</a:t>
            </a:r>
            <a:r>
              <a:rPr lang="en-IN" sz="1600" dirty="0">
                <a:solidFill>
                  <a:srgbClr val="212121"/>
                </a:solidFill>
                <a:latin typeface="Carlito"/>
                <a:cs typeface="Carlito"/>
              </a:rPr>
              <a:t>n</a:t>
            </a:r>
            <a:r>
              <a:rPr lang="en-IN" sz="1600" spc="10" dirty="0">
                <a:solidFill>
                  <a:srgbClr val="212121"/>
                </a:solidFill>
                <a:latin typeface="Carlito"/>
                <a:cs typeface="Carlito"/>
              </a:rPr>
              <a:t> </a:t>
            </a:r>
            <a:r>
              <a:rPr lang="en-IN" sz="1600" spc="-110" dirty="0">
                <a:solidFill>
                  <a:srgbClr val="212121"/>
                </a:solidFill>
                <a:latin typeface="Carlito"/>
                <a:cs typeface="Carlito"/>
              </a:rPr>
              <a:t>T</a:t>
            </a:r>
            <a:r>
              <a:rPr lang="en-IN" sz="1600" spc="-5" dirty="0">
                <a:solidFill>
                  <a:srgbClr val="212121"/>
                </a:solidFill>
                <a:latin typeface="Carlito"/>
                <a:cs typeface="Carlito"/>
              </a:rPr>
              <a:t>u</a:t>
            </a:r>
            <a:r>
              <a:rPr lang="en-IN" sz="1600" dirty="0">
                <a:solidFill>
                  <a:srgbClr val="212121"/>
                </a:solidFill>
                <a:latin typeface="Carlito"/>
                <a:cs typeface="Carlito"/>
              </a:rPr>
              <a:t>g</a:t>
            </a:r>
            <a:r>
              <a:rPr lang="en-IN" sz="1600" spc="-5" dirty="0">
                <a:solidFill>
                  <a:srgbClr val="212121"/>
                </a:solidFill>
                <a:latin typeface="Carlito"/>
                <a:cs typeface="Carlito"/>
              </a:rPr>
              <a:t>hla</a:t>
            </a:r>
            <a:r>
              <a:rPr lang="en-IN" sz="1600" dirty="0">
                <a:solidFill>
                  <a:srgbClr val="212121"/>
                </a:solidFill>
                <a:latin typeface="Carlito"/>
                <a:cs typeface="Carlito"/>
              </a:rPr>
              <a:t>q</a:t>
            </a:r>
            <a:r>
              <a:rPr lang="en-IN" sz="1600" spc="10" dirty="0">
                <a:solidFill>
                  <a:srgbClr val="212121"/>
                </a:solidFill>
                <a:latin typeface="Carlito"/>
                <a:cs typeface="Carlito"/>
              </a:rPr>
              <a:t> </a:t>
            </a:r>
            <a:r>
              <a:rPr lang="en-IN" sz="1600" spc="-5" dirty="0">
                <a:solidFill>
                  <a:srgbClr val="212121"/>
                </a:solidFill>
                <a:latin typeface="Carlito"/>
                <a:cs typeface="Carlito"/>
              </a:rPr>
              <a:t>s</a:t>
            </a:r>
            <a:r>
              <a:rPr lang="en-IN" sz="1600" spc="5" dirty="0">
                <a:solidFill>
                  <a:srgbClr val="212121"/>
                </a:solidFill>
                <a:latin typeface="Carlito"/>
                <a:cs typeface="Carlito"/>
              </a:rPr>
              <a:t>h</a:t>
            </a:r>
            <a:r>
              <a:rPr lang="en-IN" sz="1600" spc="-5" dirty="0">
                <a:solidFill>
                  <a:srgbClr val="212121"/>
                </a:solidFill>
                <a:latin typeface="Carlito"/>
                <a:cs typeface="Carlito"/>
              </a:rPr>
              <a:t>if</a:t>
            </a:r>
            <a:r>
              <a:rPr lang="en-IN" sz="1600" spc="-25" dirty="0">
                <a:solidFill>
                  <a:srgbClr val="212121"/>
                </a:solidFill>
                <a:latin typeface="Carlito"/>
                <a:cs typeface="Carlito"/>
              </a:rPr>
              <a:t>t</a:t>
            </a:r>
            <a:r>
              <a:rPr lang="en-IN" sz="1600" dirty="0">
                <a:solidFill>
                  <a:srgbClr val="212121"/>
                </a:solidFill>
                <a:latin typeface="Carlito"/>
                <a:cs typeface="Carlito"/>
              </a:rPr>
              <a:t>ed</a:t>
            </a:r>
            <a:r>
              <a:rPr lang="en-IN" sz="1600" spc="15" dirty="0">
                <a:solidFill>
                  <a:srgbClr val="212121"/>
                </a:solidFill>
                <a:latin typeface="Carlito"/>
                <a:cs typeface="Carlito"/>
              </a:rPr>
              <a:t> </a:t>
            </a:r>
            <a:r>
              <a:rPr lang="en-IN" sz="1600" spc="-5" dirty="0">
                <a:solidFill>
                  <a:srgbClr val="212121"/>
                </a:solidFill>
                <a:latin typeface="Carlito"/>
                <a:cs typeface="Carlito"/>
              </a:rPr>
              <a:t>hi</a:t>
            </a:r>
            <a:r>
              <a:rPr lang="en-IN" sz="1600" dirty="0">
                <a:solidFill>
                  <a:srgbClr val="212121"/>
                </a:solidFill>
                <a:latin typeface="Carlito"/>
                <a:cs typeface="Carlito"/>
              </a:rPr>
              <a:t>s</a:t>
            </a:r>
            <a:r>
              <a:rPr lang="en-IN" sz="1600" spc="-5" dirty="0">
                <a:solidFill>
                  <a:srgbClr val="212121"/>
                </a:solidFill>
                <a:latin typeface="Carlito"/>
                <a:cs typeface="Carlito"/>
              </a:rPr>
              <a:t> </a:t>
            </a:r>
            <a:r>
              <a:rPr lang="en-IN" sz="1600" spc="-15" dirty="0">
                <a:solidFill>
                  <a:srgbClr val="212121"/>
                </a:solidFill>
                <a:latin typeface="Carlito"/>
                <a:cs typeface="Carlito"/>
              </a:rPr>
              <a:t>c</a:t>
            </a:r>
            <a:r>
              <a:rPr lang="en-IN" sz="1600" dirty="0">
                <a:solidFill>
                  <a:srgbClr val="212121"/>
                </a:solidFill>
                <a:latin typeface="Carlito"/>
                <a:cs typeface="Carlito"/>
              </a:rPr>
              <a:t>api</a:t>
            </a:r>
            <a:r>
              <a:rPr lang="en-IN" sz="1600" spc="-30" dirty="0">
                <a:solidFill>
                  <a:srgbClr val="212121"/>
                </a:solidFill>
                <a:latin typeface="Carlito"/>
                <a:cs typeface="Carlito"/>
              </a:rPr>
              <a:t>t</a:t>
            </a:r>
            <a:r>
              <a:rPr lang="en-IN" sz="1600" dirty="0">
                <a:solidFill>
                  <a:srgbClr val="212121"/>
                </a:solidFill>
                <a:latin typeface="Carlito"/>
                <a:cs typeface="Carlito"/>
              </a:rPr>
              <a:t>al</a:t>
            </a:r>
            <a:r>
              <a:rPr lang="en-IN" sz="1600" spc="5" dirty="0">
                <a:solidFill>
                  <a:srgbClr val="212121"/>
                </a:solidFill>
                <a:latin typeface="Carlito"/>
                <a:cs typeface="Carlito"/>
              </a:rPr>
              <a:t> </a:t>
            </a:r>
            <a:r>
              <a:rPr lang="en-IN" sz="1600" spc="-5" dirty="0">
                <a:solidFill>
                  <a:srgbClr val="212121"/>
                </a:solidFill>
                <a:latin typeface="Carlito"/>
                <a:cs typeface="Carlito"/>
              </a:rPr>
              <a:t>f</a:t>
            </a:r>
            <a:r>
              <a:rPr lang="en-IN" sz="1600" spc="-30" dirty="0">
                <a:solidFill>
                  <a:srgbClr val="212121"/>
                </a:solidFill>
                <a:latin typeface="Carlito"/>
                <a:cs typeface="Carlito"/>
              </a:rPr>
              <a:t>r</a:t>
            </a:r>
            <a:r>
              <a:rPr lang="en-IN" sz="1600" spc="-5" dirty="0">
                <a:solidFill>
                  <a:srgbClr val="212121"/>
                </a:solidFill>
                <a:latin typeface="Carlito"/>
                <a:cs typeface="Carlito"/>
              </a:rPr>
              <a:t>o</a:t>
            </a:r>
            <a:r>
              <a:rPr lang="en-IN" sz="1600" dirty="0">
                <a:solidFill>
                  <a:srgbClr val="212121"/>
                </a:solidFill>
                <a:latin typeface="Carlito"/>
                <a:cs typeface="Carlito"/>
              </a:rPr>
              <a:t>m</a:t>
            </a:r>
            <a:r>
              <a:rPr lang="en-IN" sz="1600" spc="-5" dirty="0">
                <a:solidFill>
                  <a:srgbClr val="212121"/>
                </a:solidFill>
                <a:latin typeface="Carlito"/>
                <a:cs typeface="Carlito"/>
              </a:rPr>
              <a:t> Delh</a:t>
            </a:r>
            <a:r>
              <a:rPr lang="en-IN" sz="1600" dirty="0">
                <a:solidFill>
                  <a:srgbClr val="212121"/>
                </a:solidFill>
                <a:latin typeface="Carlito"/>
                <a:cs typeface="Carlito"/>
              </a:rPr>
              <a:t>i</a:t>
            </a:r>
            <a:r>
              <a:rPr lang="en-IN" sz="1600" spc="15" dirty="0">
                <a:solidFill>
                  <a:srgbClr val="212121"/>
                </a:solidFill>
                <a:latin typeface="Carlito"/>
                <a:cs typeface="Carlito"/>
              </a:rPr>
              <a:t> </a:t>
            </a:r>
            <a:r>
              <a:rPr lang="en-IN" sz="1600" spc="-15" dirty="0">
                <a:solidFill>
                  <a:srgbClr val="212121"/>
                </a:solidFill>
                <a:latin typeface="Carlito"/>
                <a:cs typeface="Carlito"/>
              </a:rPr>
              <a:t>t</a:t>
            </a:r>
            <a:r>
              <a:rPr lang="en-IN" sz="1600" dirty="0">
                <a:solidFill>
                  <a:srgbClr val="212121"/>
                </a:solidFill>
                <a:latin typeface="Carlito"/>
                <a:cs typeface="Carlito"/>
              </a:rPr>
              <a:t>o</a:t>
            </a:r>
            <a:r>
              <a:rPr lang="en-IN" sz="1600" spc="35" dirty="0">
                <a:solidFill>
                  <a:srgbClr val="212121"/>
                </a:solidFill>
                <a:latin typeface="Carlito"/>
                <a:cs typeface="Carlito"/>
              </a:rPr>
              <a:t> _________</a:t>
            </a:r>
            <a:r>
              <a:rPr lang="en-IN" sz="1600" u="heavy" dirty="0">
                <a:solidFill>
                  <a:srgbClr val="212121"/>
                </a:solidFill>
                <a:uFill>
                  <a:solidFill>
                    <a:srgbClr val="202020"/>
                  </a:solidFill>
                </a:uFill>
                <a:latin typeface="Carlito"/>
                <a:cs typeface="Carlito"/>
              </a:rPr>
              <a:t> </a:t>
            </a:r>
          </a:p>
          <a:p>
            <a:pPr marL="12700" marR="1745614">
              <a:lnSpc>
                <a:spcPts val="3440"/>
              </a:lnSpc>
              <a:spcBef>
                <a:spcPts val="320"/>
              </a:spcBef>
              <a:tabLst>
                <a:tab pos="238125" algn="l"/>
                <a:tab pos="6541770" algn="l"/>
              </a:tabLst>
            </a:pPr>
            <a:r>
              <a:rPr lang="en-IN" sz="1600" spc="-5" dirty="0">
                <a:solidFill>
                  <a:srgbClr val="212121"/>
                </a:solidFill>
                <a:latin typeface="Carlito"/>
                <a:cs typeface="Carlito"/>
              </a:rPr>
              <a:t>3.Who </a:t>
            </a:r>
            <a:r>
              <a:rPr lang="en-IN" sz="1600" spc="-10" dirty="0">
                <a:solidFill>
                  <a:srgbClr val="212121"/>
                </a:solidFill>
                <a:latin typeface="Carlito"/>
                <a:cs typeface="Carlito"/>
              </a:rPr>
              <a:t>founded </a:t>
            </a:r>
            <a:r>
              <a:rPr lang="en-IN" sz="1600" dirty="0">
                <a:solidFill>
                  <a:srgbClr val="212121"/>
                </a:solidFill>
                <a:latin typeface="Carlito"/>
                <a:cs typeface="Carlito"/>
              </a:rPr>
              <a:t>the </a:t>
            </a:r>
            <a:r>
              <a:rPr lang="en-IN" sz="1600" spc="-20" dirty="0">
                <a:solidFill>
                  <a:srgbClr val="212121"/>
                </a:solidFill>
                <a:latin typeface="Carlito"/>
                <a:cs typeface="Carlito"/>
              </a:rPr>
              <a:t>Tughlaq</a:t>
            </a:r>
            <a:r>
              <a:rPr lang="en-IN" sz="1600" spc="30" dirty="0">
                <a:solidFill>
                  <a:srgbClr val="212121"/>
                </a:solidFill>
                <a:latin typeface="Carlito"/>
                <a:cs typeface="Carlito"/>
              </a:rPr>
              <a:t> </a:t>
            </a:r>
            <a:r>
              <a:rPr lang="en-IN" sz="1600" spc="-5" dirty="0">
                <a:solidFill>
                  <a:srgbClr val="212121"/>
                </a:solidFill>
                <a:latin typeface="Carlito"/>
                <a:cs typeface="Carlito"/>
              </a:rPr>
              <a:t>dynasty?</a:t>
            </a:r>
            <a:endParaRPr lang="en-IN" sz="1600" dirty="0">
              <a:latin typeface="Carlito"/>
              <a:cs typeface="Carlito"/>
            </a:endParaRPr>
          </a:p>
          <a:p>
            <a:pPr marL="64135">
              <a:lnSpc>
                <a:spcPct val="100000"/>
              </a:lnSpc>
              <a:spcBef>
                <a:spcPts val="1275"/>
              </a:spcBef>
            </a:pPr>
            <a:r>
              <a:rPr lang="en-IN" sz="1600" dirty="0">
                <a:solidFill>
                  <a:srgbClr val="212121"/>
                </a:solidFill>
                <a:latin typeface="Carlito"/>
                <a:cs typeface="Carlito"/>
              </a:rPr>
              <a:t>4.Who </a:t>
            </a:r>
            <a:r>
              <a:rPr lang="en-IN" sz="1600" spc="-5" dirty="0">
                <a:solidFill>
                  <a:srgbClr val="212121"/>
                </a:solidFill>
                <a:latin typeface="Carlito"/>
                <a:cs typeface="Carlito"/>
              </a:rPr>
              <a:t>decided </a:t>
            </a:r>
            <a:r>
              <a:rPr lang="en-IN" sz="1600" spc="-10" dirty="0">
                <a:solidFill>
                  <a:srgbClr val="212121"/>
                </a:solidFill>
                <a:latin typeface="Carlito"/>
                <a:cs typeface="Carlito"/>
              </a:rPr>
              <a:t>to </a:t>
            </a:r>
            <a:r>
              <a:rPr lang="en-IN" sz="1600" spc="-5" dirty="0">
                <a:solidFill>
                  <a:srgbClr val="212121"/>
                </a:solidFill>
                <a:latin typeface="Carlito"/>
                <a:cs typeface="Carlito"/>
              </a:rPr>
              <a:t>shift </a:t>
            </a:r>
            <a:r>
              <a:rPr lang="en-IN" sz="1600" dirty="0">
                <a:solidFill>
                  <a:srgbClr val="212121"/>
                </a:solidFill>
                <a:latin typeface="Carlito"/>
                <a:cs typeface="Carlito"/>
              </a:rPr>
              <a:t>the </a:t>
            </a:r>
            <a:r>
              <a:rPr lang="en-IN" sz="1600" spc="-10" dirty="0">
                <a:solidFill>
                  <a:srgbClr val="212121"/>
                </a:solidFill>
                <a:latin typeface="Carlito"/>
                <a:cs typeface="Carlito"/>
              </a:rPr>
              <a:t>capital from </a:t>
            </a:r>
            <a:r>
              <a:rPr lang="en-IN" sz="1600" spc="-5" dirty="0">
                <a:solidFill>
                  <a:srgbClr val="212121"/>
                </a:solidFill>
                <a:latin typeface="Carlito"/>
                <a:cs typeface="Carlito"/>
              </a:rPr>
              <a:t>Delhi </a:t>
            </a:r>
            <a:r>
              <a:rPr lang="en-IN" sz="1600" spc="-10" dirty="0">
                <a:solidFill>
                  <a:srgbClr val="212121"/>
                </a:solidFill>
                <a:latin typeface="Carlito"/>
                <a:cs typeface="Carlito"/>
              </a:rPr>
              <a:t>to Devagiri </a:t>
            </a:r>
            <a:r>
              <a:rPr lang="en-IN" sz="1600" dirty="0">
                <a:solidFill>
                  <a:srgbClr val="212121"/>
                </a:solidFill>
                <a:latin typeface="Carlito"/>
                <a:cs typeface="Carlito"/>
              </a:rPr>
              <a:t>? and</a:t>
            </a:r>
            <a:r>
              <a:rPr lang="en-IN" sz="1600" spc="114" dirty="0">
                <a:solidFill>
                  <a:srgbClr val="212121"/>
                </a:solidFill>
                <a:latin typeface="Carlito"/>
                <a:cs typeface="Carlito"/>
              </a:rPr>
              <a:t> </a:t>
            </a:r>
            <a:r>
              <a:rPr lang="en-IN" sz="1600" spc="-10" dirty="0">
                <a:solidFill>
                  <a:srgbClr val="212121"/>
                </a:solidFill>
                <a:latin typeface="Carlito"/>
                <a:cs typeface="Carlito"/>
              </a:rPr>
              <a:t>why?</a:t>
            </a:r>
            <a:endParaRPr lang="en-IN" sz="1600" dirty="0">
              <a:latin typeface="Carlito"/>
              <a:cs typeface="Carlito"/>
            </a:endParaRPr>
          </a:p>
          <a:p>
            <a:pPr marL="12700">
              <a:lnSpc>
                <a:spcPct val="100000"/>
              </a:lnSpc>
              <a:spcBef>
                <a:spcPts val="1280"/>
              </a:spcBef>
            </a:pPr>
            <a:r>
              <a:rPr lang="en-IN" sz="1600" spc="-5" dirty="0">
                <a:solidFill>
                  <a:srgbClr val="212121"/>
                </a:solidFill>
                <a:latin typeface="Carlito"/>
                <a:cs typeface="Carlito"/>
              </a:rPr>
              <a:t>5.The </a:t>
            </a:r>
            <a:r>
              <a:rPr lang="en-IN" sz="1600" spc="-50" dirty="0">
                <a:solidFill>
                  <a:srgbClr val="212121"/>
                </a:solidFill>
                <a:latin typeface="Carlito"/>
                <a:cs typeface="Carlito"/>
              </a:rPr>
              <a:t>Token </a:t>
            </a:r>
            <a:r>
              <a:rPr lang="en-IN" sz="1600" spc="-10" dirty="0">
                <a:solidFill>
                  <a:srgbClr val="212121"/>
                </a:solidFill>
                <a:latin typeface="Carlito"/>
                <a:cs typeface="Carlito"/>
              </a:rPr>
              <a:t>Currency introduced </a:t>
            </a:r>
            <a:r>
              <a:rPr lang="en-IN" sz="1600" spc="-5" dirty="0">
                <a:solidFill>
                  <a:srgbClr val="212121"/>
                </a:solidFill>
                <a:latin typeface="Carlito"/>
                <a:cs typeface="Carlito"/>
              </a:rPr>
              <a:t>by </a:t>
            </a:r>
            <a:r>
              <a:rPr lang="en-IN" sz="1600" dirty="0">
                <a:solidFill>
                  <a:srgbClr val="212121"/>
                </a:solidFill>
                <a:latin typeface="Carlito"/>
                <a:cs typeface="Carlito"/>
              </a:rPr>
              <a:t>Mohammad </a:t>
            </a:r>
            <a:r>
              <a:rPr lang="en-IN" sz="1600" spc="-5" dirty="0">
                <a:solidFill>
                  <a:srgbClr val="212121"/>
                </a:solidFill>
                <a:latin typeface="Carlito"/>
                <a:cs typeface="Carlito"/>
              </a:rPr>
              <a:t>bin </a:t>
            </a:r>
            <a:r>
              <a:rPr lang="en-IN" sz="1600" spc="-20" dirty="0">
                <a:solidFill>
                  <a:srgbClr val="212121"/>
                </a:solidFill>
                <a:latin typeface="Carlito"/>
                <a:cs typeface="Carlito"/>
              </a:rPr>
              <a:t>Tughlaq </a:t>
            </a:r>
            <a:r>
              <a:rPr lang="en-IN" sz="1600" dirty="0">
                <a:solidFill>
                  <a:srgbClr val="212121"/>
                </a:solidFill>
                <a:latin typeface="Carlito"/>
                <a:cs typeface="Carlito"/>
              </a:rPr>
              <a:t>ended </a:t>
            </a:r>
            <a:r>
              <a:rPr lang="en-IN" sz="1600" spc="-5" dirty="0">
                <a:solidFill>
                  <a:srgbClr val="212121"/>
                </a:solidFill>
                <a:latin typeface="Carlito"/>
                <a:cs typeface="Carlito"/>
              </a:rPr>
              <a:t>in </a:t>
            </a:r>
            <a:r>
              <a:rPr lang="en-IN" sz="1600" spc="-10" dirty="0">
                <a:solidFill>
                  <a:srgbClr val="212121"/>
                </a:solidFill>
                <a:latin typeface="Carlito"/>
                <a:cs typeface="Carlito"/>
              </a:rPr>
              <a:t>disaster!</a:t>
            </a:r>
            <a:r>
              <a:rPr lang="en-IN" sz="1600" spc="215" dirty="0">
                <a:solidFill>
                  <a:srgbClr val="212121"/>
                </a:solidFill>
                <a:latin typeface="Carlito"/>
                <a:cs typeface="Carlito"/>
              </a:rPr>
              <a:t> </a:t>
            </a:r>
            <a:r>
              <a:rPr lang="en-IN" sz="1600" spc="-10" dirty="0">
                <a:solidFill>
                  <a:srgbClr val="212121"/>
                </a:solidFill>
                <a:latin typeface="Carlito"/>
                <a:cs typeface="Carlito"/>
              </a:rPr>
              <a:t>Why?</a:t>
            </a:r>
            <a:endParaRPr lang="en-IN" sz="1600" dirty="0">
              <a:latin typeface="Carlito"/>
              <a:cs typeface="Carlito"/>
            </a:endParaRPr>
          </a:p>
          <a:p>
            <a:pPr marL="237490" indent="-225425">
              <a:lnSpc>
                <a:spcPct val="100000"/>
              </a:lnSpc>
              <a:spcBef>
                <a:spcPts val="1290"/>
              </a:spcBef>
              <a:buAutoNum type="arabicPeriod" startAt="6"/>
              <a:tabLst>
                <a:tab pos="238125" algn="l"/>
              </a:tabLst>
            </a:pPr>
            <a:r>
              <a:rPr lang="en-IN" sz="1600" dirty="0">
                <a:solidFill>
                  <a:srgbClr val="212121"/>
                </a:solidFill>
                <a:latin typeface="Carlito"/>
                <a:cs typeface="Carlito"/>
              </a:rPr>
              <a:t>Who </a:t>
            </a:r>
            <a:r>
              <a:rPr lang="en-IN" sz="1600" spc="-10" dirty="0">
                <a:solidFill>
                  <a:srgbClr val="212121"/>
                </a:solidFill>
                <a:latin typeface="Carlito"/>
                <a:cs typeface="Carlito"/>
              </a:rPr>
              <a:t>was </a:t>
            </a:r>
            <a:r>
              <a:rPr lang="en-IN" sz="1600" spc="-5" dirty="0">
                <a:solidFill>
                  <a:srgbClr val="212121"/>
                </a:solidFill>
                <a:latin typeface="Carlito"/>
                <a:cs typeface="Carlito"/>
              </a:rPr>
              <a:t>known </a:t>
            </a:r>
            <a:r>
              <a:rPr lang="en-IN" sz="1600" dirty="0">
                <a:solidFill>
                  <a:srgbClr val="212121"/>
                </a:solidFill>
                <a:latin typeface="Carlito"/>
                <a:cs typeface="Carlito"/>
              </a:rPr>
              <a:t>as a </a:t>
            </a:r>
            <a:r>
              <a:rPr lang="en-IN" sz="1600" spc="-5" dirty="0">
                <a:solidFill>
                  <a:srgbClr val="212121"/>
                </a:solidFill>
                <a:latin typeface="Carlito"/>
                <a:cs typeface="Carlito"/>
              </a:rPr>
              <a:t>confused genius </a:t>
            </a:r>
            <a:r>
              <a:rPr lang="en-IN" sz="1600" dirty="0">
                <a:solidFill>
                  <a:srgbClr val="212121"/>
                </a:solidFill>
                <a:latin typeface="Carlito"/>
                <a:cs typeface="Carlito"/>
              </a:rPr>
              <a:t>and</a:t>
            </a:r>
            <a:r>
              <a:rPr lang="en-IN" sz="1600" spc="50" dirty="0">
                <a:solidFill>
                  <a:srgbClr val="212121"/>
                </a:solidFill>
                <a:latin typeface="Carlito"/>
                <a:cs typeface="Carlito"/>
              </a:rPr>
              <a:t> </a:t>
            </a:r>
            <a:r>
              <a:rPr lang="en-IN" sz="1600" spc="-10" dirty="0">
                <a:solidFill>
                  <a:srgbClr val="212121"/>
                </a:solidFill>
                <a:latin typeface="Carlito"/>
                <a:cs typeface="Carlito"/>
              </a:rPr>
              <a:t>why?</a:t>
            </a:r>
          </a:p>
          <a:p>
            <a:pPr marL="237490" indent="-225425">
              <a:lnSpc>
                <a:spcPct val="100000"/>
              </a:lnSpc>
              <a:spcBef>
                <a:spcPts val="1290"/>
              </a:spcBef>
              <a:buAutoNum type="arabicPeriod" startAt="6"/>
              <a:tabLst>
                <a:tab pos="238125" algn="l"/>
              </a:tabLst>
            </a:pPr>
            <a:r>
              <a:rPr lang="en-US" sz="1800" dirty="0">
                <a:effectLst/>
                <a:latin typeface="Calibri" panose="020F0502020204030204" pitchFamily="34" charset="0"/>
                <a:ea typeface="Calibri" panose="020F0502020204030204" pitchFamily="34" charset="0"/>
                <a:cs typeface="Calibri" panose="020F0502020204030204" pitchFamily="34" charset="0"/>
              </a:rPr>
              <a:t>Describe the administrative reforms Alauddin Khalji?</a:t>
            </a:r>
            <a:endParaRPr lang="en-IN" sz="1600" dirty="0">
              <a:latin typeface="Carlito"/>
              <a:cs typeface="Carlito"/>
            </a:endParaRPr>
          </a:p>
        </p:txBody>
      </p:sp>
      <p:sp>
        <p:nvSpPr>
          <p:cNvPr id="230" name="Google Shape;230;p21"/>
          <p:cNvSpPr txBox="1"/>
          <p:nvPr/>
        </p:nvSpPr>
        <p:spPr>
          <a:xfrm>
            <a:off x="272674" y="274404"/>
            <a:ext cx="3371161"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pic>
        <p:nvPicPr>
          <p:cNvPr id="245" name="Google Shape;245;p23"/>
          <p:cNvPicPr preferRelativeResize="0"/>
          <p:nvPr/>
        </p:nvPicPr>
        <p:blipFill rotWithShape="1">
          <a:blip r:embed="rId3">
            <a:alphaModFix/>
          </a:blip>
          <a:srcRect/>
          <a:stretch/>
        </p:blipFill>
        <p:spPr>
          <a:xfrm>
            <a:off x="7787575" y="4378875"/>
            <a:ext cx="1232526" cy="611875"/>
          </a:xfrm>
          <a:prstGeom prst="rect">
            <a:avLst/>
          </a:prstGeom>
          <a:noFill/>
          <a:ln>
            <a:noFill/>
          </a:ln>
        </p:spPr>
      </p:pic>
      <p:sp>
        <p:nvSpPr>
          <p:cNvPr id="246" name="Google Shape;246;p23"/>
          <p:cNvSpPr txBox="1"/>
          <p:nvPr/>
        </p:nvSpPr>
        <p:spPr>
          <a:xfrm>
            <a:off x="621425" y="743500"/>
            <a:ext cx="7801200" cy="3562200"/>
          </a:xfrm>
          <a:prstGeom prst="rect">
            <a:avLst/>
          </a:prstGeom>
          <a:noFill/>
          <a:ln>
            <a:noFill/>
          </a:ln>
        </p:spPr>
        <p:txBody>
          <a:bodyPr spcFirstLastPara="1" wrap="square" lIns="91425" tIns="91425" rIns="91425" bIns="91425" anchor="ctr" anchorCtr="0">
            <a:noAutofit/>
          </a:bodyPr>
          <a:lstStyle/>
          <a:p>
            <a:pPr marL="457200" marR="0" lvl="0" indent="0" algn="ctr" rtl="0">
              <a:lnSpc>
                <a:spcPct val="115000"/>
              </a:lnSpc>
              <a:spcBef>
                <a:spcPts val="0"/>
              </a:spcBef>
              <a:spcAft>
                <a:spcPts val="0"/>
              </a:spcAft>
              <a:buClr>
                <a:srgbClr val="000000"/>
              </a:buClr>
              <a:buSzPts val="4000"/>
              <a:buFont typeface="Arial"/>
              <a:buNone/>
            </a:pPr>
            <a:r>
              <a:rPr lang="en-IN" sz="4000" b="1" i="0" u="none" strike="noStrike" cap="none">
                <a:solidFill>
                  <a:srgbClr val="000000"/>
                </a:solidFill>
                <a:latin typeface="Arial"/>
                <a:ea typeface="Arial"/>
                <a:cs typeface="Arial"/>
                <a:sym typeface="Arial"/>
              </a:rPr>
              <a:t>THANKING YOU</a:t>
            </a:r>
            <a:endParaRPr sz="4000" b="1" i="0" u="none" strike="noStrike" cap="none">
              <a:solidFill>
                <a:srgbClr val="000000"/>
              </a:solidFill>
              <a:latin typeface="Arial"/>
              <a:ea typeface="Arial"/>
              <a:cs typeface="Arial"/>
              <a:sym typeface="Arial"/>
            </a:endParaRPr>
          </a:p>
          <a:p>
            <a:pPr marL="457200" marR="0" lvl="0" indent="0" algn="ctr" rtl="0">
              <a:lnSpc>
                <a:spcPct val="115000"/>
              </a:lnSpc>
              <a:spcBef>
                <a:spcPts val="0"/>
              </a:spcBef>
              <a:spcAft>
                <a:spcPts val="0"/>
              </a:spcAft>
              <a:buClr>
                <a:srgbClr val="000000"/>
              </a:buClr>
              <a:buSzPts val="4000"/>
              <a:buFont typeface="Arial"/>
              <a:buNone/>
            </a:pPr>
            <a:r>
              <a:rPr lang="en-IN" sz="4000" b="1" i="0" u="none" strike="noStrike" cap="none">
                <a:solidFill>
                  <a:srgbClr val="FF0000"/>
                </a:solidFill>
                <a:latin typeface="Arial"/>
                <a:ea typeface="Arial"/>
                <a:cs typeface="Arial"/>
                <a:sym typeface="Arial"/>
              </a:rPr>
              <a:t>ODM EDUCATIONAL GROUP</a:t>
            </a:r>
            <a:endParaRPr sz="4000" b="1"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pic>
        <p:nvPicPr>
          <p:cNvPr id="257" name="Google Shape;257;p25"/>
          <p:cNvPicPr preferRelativeResize="0"/>
          <p:nvPr/>
        </p:nvPicPr>
        <p:blipFill rotWithShape="1">
          <a:blip r:embed="rId3">
            <a:alphaModFix/>
          </a:blip>
          <a:srcRect/>
          <a:stretch/>
        </p:blipFill>
        <p:spPr>
          <a:xfrm>
            <a:off x="0" y="3777640"/>
            <a:ext cx="9144000" cy="1365860"/>
          </a:xfrm>
          <a:prstGeom prst="rect">
            <a:avLst/>
          </a:prstGeom>
          <a:noFill/>
          <a:ln>
            <a:noFill/>
          </a:ln>
        </p:spPr>
      </p:pic>
      <p:pic>
        <p:nvPicPr>
          <p:cNvPr id="258" name="Google Shape;258;p25"/>
          <p:cNvPicPr preferRelativeResize="0"/>
          <p:nvPr/>
        </p:nvPicPr>
        <p:blipFill rotWithShape="1">
          <a:blip r:embed="rId4">
            <a:alphaModFix/>
          </a:blip>
          <a:srcRect/>
          <a:stretch/>
        </p:blipFill>
        <p:spPr>
          <a:xfrm>
            <a:off x="222675" y="214225"/>
            <a:ext cx="1578401" cy="783575"/>
          </a:xfrm>
          <a:prstGeom prst="rect">
            <a:avLst/>
          </a:prstGeom>
          <a:noFill/>
          <a:ln>
            <a:noFill/>
          </a:ln>
        </p:spPr>
      </p:pic>
      <p:sp>
        <p:nvSpPr>
          <p:cNvPr id="259" name="Google Shape;259;p25"/>
          <p:cNvSpPr txBox="1"/>
          <p:nvPr/>
        </p:nvSpPr>
        <p:spPr>
          <a:xfrm>
            <a:off x="222675" y="1589812"/>
            <a:ext cx="8763000" cy="1930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None/>
            </a:pPr>
            <a:r>
              <a:rPr lang="en-IN" sz="2000" b="1" i="0" u="none" strike="noStrike" cap="none" dirty="0">
                <a:solidFill>
                  <a:srgbClr val="FF0000"/>
                </a:solidFill>
                <a:latin typeface="Calibri"/>
                <a:ea typeface="Calibri"/>
                <a:cs typeface="Calibri"/>
                <a:sym typeface="Calibri"/>
              </a:rPr>
              <a:t>THE DELHI SULTANATE</a:t>
            </a:r>
            <a:endParaRPr sz="2000" b="0" i="0" u="none" strike="noStrike" cap="none" dirty="0">
              <a:solidFill>
                <a:srgbClr val="000000"/>
              </a:solidFill>
              <a:latin typeface="Calibri"/>
              <a:ea typeface="Calibri"/>
              <a:cs typeface="Calibri"/>
              <a:sym typeface="Calibri"/>
            </a:endParaRPr>
          </a:p>
        </p:txBody>
      </p:sp>
      <p:sp>
        <p:nvSpPr>
          <p:cNvPr id="260" name="Google Shape;260;p25"/>
          <p:cNvSpPr txBox="1"/>
          <p:nvPr/>
        </p:nvSpPr>
        <p:spPr>
          <a:xfrm>
            <a:off x="5874275" y="98375"/>
            <a:ext cx="3176100" cy="1267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 name="Google Shape;261;p25"/>
          <p:cNvSpPr txBox="1"/>
          <p:nvPr/>
        </p:nvSpPr>
        <p:spPr>
          <a:xfrm>
            <a:off x="2222175" y="2571738"/>
            <a:ext cx="4764000" cy="966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IN" sz="1400" b="1" i="0" u="none" strike="noStrike" cap="none" dirty="0">
                <a:solidFill>
                  <a:srgbClr val="000000"/>
                </a:solidFill>
                <a:latin typeface="Arial"/>
                <a:ea typeface="Arial"/>
                <a:cs typeface="Arial"/>
                <a:sym typeface="Arial"/>
              </a:rPr>
              <a:t>SUBJECT </a:t>
            </a:r>
            <a:r>
              <a:rPr lang="en-IN" b="1" dirty="0"/>
              <a:t>-</a:t>
            </a:r>
            <a:r>
              <a:rPr lang="en-IN" sz="1400" b="1" i="0" u="none" strike="noStrike" cap="none" dirty="0">
                <a:solidFill>
                  <a:srgbClr val="000000"/>
                </a:solidFill>
                <a:latin typeface="Arial"/>
                <a:ea typeface="Arial"/>
                <a:cs typeface="Arial"/>
                <a:sym typeface="Arial"/>
              </a:rPr>
              <a:t>HISTORY</a:t>
            </a:r>
            <a:endParaRPr sz="14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IN" sz="1400" b="1" i="0" u="none" strike="noStrike" cap="none" dirty="0">
                <a:solidFill>
                  <a:srgbClr val="000000"/>
                </a:solidFill>
                <a:latin typeface="Arial"/>
                <a:ea typeface="Arial"/>
                <a:cs typeface="Arial"/>
                <a:sym typeface="Arial"/>
              </a:rPr>
              <a:t>CHAPTER NUMBER: </a:t>
            </a:r>
            <a:r>
              <a:rPr lang="en-IN" b="1" dirty="0"/>
              <a:t>3</a:t>
            </a:r>
            <a:endParaRPr sz="1400" b="1" i="0" u="none" strike="noStrike" cap="none" dirty="0">
              <a:solidFill>
                <a:srgbClr val="000000"/>
              </a:solidFill>
              <a:latin typeface="Arial"/>
              <a:ea typeface="Arial"/>
              <a:cs typeface="Arial"/>
              <a:sym typeface="Arial"/>
            </a:endParaRPr>
          </a:p>
          <a:p>
            <a:r>
              <a:rPr lang="en-IN" sz="1400" b="1" i="0" u="none" strike="noStrike" cap="none" dirty="0">
                <a:solidFill>
                  <a:srgbClr val="000000"/>
                </a:solidFill>
                <a:latin typeface="Arial"/>
                <a:ea typeface="Arial"/>
                <a:cs typeface="Arial"/>
                <a:sym typeface="Arial"/>
              </a:rPr>
              <a:t>CHAPTER NAME :</a:t>
            </a:r>
            <a:r>
              <a:rPr lang="en-IN" sz="1400" b="1" i="0" u="none" strike="noStrike" cap="none" dirty="0">
                <a:solidFill>
                  <a:schemeClr val="tx1"/>
                </a:solidFill>
                <a:latin typeface="Calibri"/>
                <a:ea typeface="Calibri"/>
                <a:cs typeface="Calibri"/>
                <a:sym typeface="Calibri"/>
              </a:rPr>
              <a:t>THE DELHI SULTANATE</a:t>
            </a:r>
            <a:endParaRPr lang="en-IN" sz="1400" b="0" i="0" u="none" strike="noStrike" cap="none" dirty="0">
              <a:solidFill>
                <a:schemeClr val="tx1"/>
              </a:solidFill>
              <a:latin typeface="Calibri"/>
              <a:ea typeface="Calibri"/>
              <a:cs typeface="Calibri"/>
              <a:sym typeface="Calibri"/>
            </a:endParaRPr>
          </a:p>
          <a:p>
            <a:pPr marL="0" marR="0" lvl="0" indent="0" algn="l" rtl="0">
              <a:lnSpc>
                <a:spcPct val="100000"/>
              </a:lnSpc>
              <a:spcBef>
                <a:spcPts val="0"/>
              </a:spcBef>
              <a:spcAft>
                <a:spcPts val="0"/>
              </a:spcAft>
              <a:buNone/>
            </a:pPr>
            <a:endParaRPr sz="1400" b="1" i="0" u="none" strike="noStrike" cap="none" dirty="0">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pic>
        <p:nvPicPr>
          <p:cNvPr id="266" name="Google Shape;266;p26"/>
          <p:cNvPicPr preferRelativeResize="0"/>
          <p:nvPr/>
        </p:nvPicPr>
        <p:blipFill rotWithShape="1">
          <a:blip r:embed="rId3">
            <a:alphaModFix/>
          </a:blip>
          <a:srcRect/>
          <a:stretch/>
        </p:blipFill>
        <p:spPr>
          <a:xfrm>
            <a:off x="7787575" y="4594454"/>
            <a:ext cx="1232526" cy="611875"/>
          </a:xfrm>
          <a:prstGeom prst="rect">
            <a:avLst/>
          </a:prstGeom>
          <a:noFill/>
          <a:ln>
            <a:noFill/>
          </a:ln>
        </p:spPr>
      </p:pic>
      <p:sp>
        <p:nvSpPr>
          <p:cNvPr id="267" name="Google Shape;267;p26"/>
          <p:cNvSpPr txBox="1"/>
          <p:nvPr/>
        </p:nvSpPr>
        <p:spPr>
          <a:xfrm>
            <a:off x="187286" y="152750"/>
            <a:ext cx="8042314" cy="770703"/>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IN" sz="2000" b="1" dirty="0">
                <a:solidFill>
                  <a:srgbClr val="FF0000"/>
                </a:solidFill>
                <a:latin typeface="Calibri"/>
                <a:ea typeface="Calibri"/>
                <a:cs typeface="Calibri"/>
                <a:sym typeface="Calibri"/>
              </a:rPr>
              <a:t>THE DELHL SULTANATE</a:t>
            </a:r>
          </a:p>
          <a:p>
            <a:pPr marL="0" marR="0" lvl="0" indent="0" algn="l" rtl="0">
              <a:lnSpc>
                <a:spcPct val="100000"/>
              </a:lnSpc>
              <a:spcBef>
                <a:spcPts val="0"/>
              </a:spcBef>
              <a:spcAft>
                <a:spcPts val="0"/>
              </a:spcAft>
              <a:buNone/>
            </a:pPr>
            <a:r>
              <a:rPr lang="en-IN" sz="1800" b="1" i="0" u="none" strike="noStrike" cap="none" dirty="0">
                <a:solidFill>
                  <a:srgbClr val="000000"/>
                </a:solidFill>
                <a:latin typeface="Calibri"/>
                <a:ea typeface="Calibri"/>
                <a:cs typeface="Calibri"/>
                <a:sym typeface="Calibri"/>
              </a:rPr>
              <a:t>THE ROLE OF NOBLES, THE INVASION OF TIMUR,THE SAYYIDS&amp; LODIS</a:t>
            </a:r>
            <a:endParaRPr sz="1800" b="1" i="0" u="none" strike="noStrike" cap="none" dirty="0">
              <a:solidFill>
                <a:srgbClr val="000000"/>
              </a:solidFill>
              <a:latin typeface="Calibri"/>
              <a:ea typeface="Calibri"/>
              <a:cs typeface="Calibri"/>
              <a:sym typeface="Calibri"/>
            </a:endParaRPr>
          </a:p>
        </p:txBody>
      </p:sp>
      <p:sp>
        <p:nvSpPr>
          <p:cNvPr id="268" name="Google Shape;268;p26"/>
          <p:cNvSpPr txBox="1"/>
          <p:nvPr/>
        </p:nvSpPr>
        <p:spPr>
          <a:xfrm>
            <a:off x="272675" y="923453"/>
            <a:ext cx="5793147" cy="4001087"/>
          </a:xfrm>
          <a:prstGeom prst="rect">
            <a:avLst/>
          </a:prstGeom>
          <a:noFill/>
          <a:ln>
            <a:noFill/>
          </a:ln>
        </p:spPr>
        <p:txBody>
          <a:bodyPr spcFirstLastPara="1" wrap="square" lIns="91425" tIns="91425" rIns="91425" bIns="91425" anchor="t" anchorCtr="0">
            <a:noAutofit/>
          </a:bodyPr>
          <a:lstStyle/>
          <a:p>
            <a:pPr marL="142240" indent="-117475">
              <a:lnSpc>
                <a:spcPts val="2150"/>
              </a:lnSpc>
              <a:spcBef>
                <a:spcPts val="100"/>
              </a:spcBef>
              <a:buFont typeface="Arial"/>
              <a:buChar char="•"/>
              <a:tabLst>
                <a:tab pos="142240" algn="l"/>
              </a:tabLst>
            </a:pPr>
            <a:r>
              <a:rPr lang="en-IN" sz="1200" spc="25" dirty="0">
                <a:latin typeface="Carlito"/>
                <a:cs typeface="Carlito"/>
              </a:rPr>
              <a:t>The nobles, many of them were of Turkish and Afghan origin, were very powerful.</a:t>
            </a:r>
          </a:p>
          <a:p>
            <a:pPr marL="142240" indent="-117475">
              <a:lnSpc>
                <a:spcPts val="2150"/>
              </a:lnSpc>
              <a:spcBef>
                <a:spcPts val="100"/>
              </a:spcBef>
              <a:buFont typeface="Arial"/>
              <a:buChar char="•"/>
              <a:tabLst>
                <a:tab pos="142240" algn="l"/>
              </a:tabLst>
            </a:pPr>
            <a:r>
              <a:rPr lang="en-IN" sz="1200" spc="25" dirty="0">
                <a:latin typeface="Carlito"/>
                <a:cs typeface="Carlito"/>
              </a:rPr>
              <a:t>The </a:t>
            </a:r>
            <a:r>
              <a:rPr lang="en-IN" sz="1200" spc="85" dirty="0">
                <a:latin typeface="Carlito"/>
                <a:cs typeface="Carlito"/>
              </a:rPr>
              <a:t>fabulous </a:t>
            </a:r>
            <a:r>
              <a:rPr lang="en-IN" sz="1200" spc="50" dirty="0">
                <a:latin typeface="Carlito"/>
                <a:cs typeface="Carlito"/>
              </a:rPr>
              <a:t>wealth </a:t>
            </a:r>
            <a:r>
              <a:rPr lang="en-IN" sz="1200" spc="45" dirty="0">
                <a:latin typeface="Carlito"/>
                <a:cs typeface="Carlito"/>
              </a:rPr>
              <a:t>of </a:t>
            </a:r>
            <a:r>
              <a:rPr lang="en-IN" sz="1200" spc="60" dirty="0">
                <a:latin typeface="Carlito"/>
                <a:cs typeface="Carlito"/>
              </a:rPr>
              <a:t>India </a:t>
            </a:r>
            <a:r>
              <a:rPr lang="en-IN" sz="1200" spc="45" dirty="0">
                <a:latin typeface="Carlito"/>
                <a:cs typeface="Carlito"/>
              </a:rPr>
              <a:t>attracted </a:t>
            </a:r>
            <a:r>
              <a:rPr lang="en-IN" sz="1200" spc="25" dirty="0">
                <a:latin typeface="Carlito"/>
                <a:cs typeface="Carlito"/>
              </a:rPr>
              <a:t>Timur </a:t>
            </a:r>
            <a:r>
              <a:rPr lang="en-IN" sz="1200" spc="35" dirty="0">
                <a:latin typeface="Carlito"/>
                <a:cs typeface="Carlito"/>
              </a:rPr>
              <a:t>the </a:t>
            </a:r>
            <a:r>
              <a:rPr lang="en-IN" sz="1200" spc="-5" dirty="0">
                <a:latin typeface="Carlito"/>
                <a:cs typeface="Carlito"/>
              </a:rPr>
              <a:t>ruler</a:t>
            </a:r>
            <a:r>
              <a:rPr lang="en-IN" sz="1200" spc="-150" dirty="0">
                <a:latin typeface="Carlito"/>
                <a:cs typeface="Carlito"/>
              </a:rPr>
              <a:t> </a:t>
            </a:r>
            <a:r>
              <a:rPr lang="en-IN" sz="1200" spc="90" dirty="0">
                <a:latin typeface="Carlito"/>
                <a:cs typeface="Carlito"/>
              </a:rPr>
              <a:t>of Samarkand</a:t>
            </a:r>
            <a:r>
              <a:rPr lang="en-IN" sz="1200" spc="110" dirty="0">
                <a:latin typeface="Carlito"/>
                <a:cs typeface="Carlito"/>
              </a:rPr>
              <a:t>.</a:t>
            </a:r>
            <a:endParaRPr lang="en-IN" sz="1200" dirty="0">
              <a:latin typeface="Carlito"/>
              <a:cs typeface="Carlito"/>
            </a:endParaRPr>
          </a:p>
          <a:p>
            <a:pPr marL="184785" indent="-172720">
              <a:lnSpc>
                <a:spcPct val="100000"/>
              </a:lnSpc>
              <a:spcBef>
                <a:spcPts val="35"/>
              </a:spcBef>
              <a:buFont typeface="Arial"/>
              <a:buChar char="•"/>
              <a:tabLst>
                <a:tab pos="185420" algn="l"/>
              </a:tabLst>
            </a:pPr>
            <a:r>
              <a:rPr lang="en-IN" sz="1200" spc="10" dirty="0">
                <a:latin typeface="Carlito"/>
                <a:cs typeface="Carlito"/>
              </a:rPr>
              <a:t>During </a:t>
            </a:r>
            <a:r>
              <a:rPr lang="en-IN" sz="1200" spc="35" dirty="0">
                <a:latin typeface="Carlito"/>
                <a:cs typeface="Carlito"/>
              </a:rPr>
              <a:t>the </a:t>
            </a:r>
            <a:r>
              <a:rPr lang="en-IN" sz="1200" spc="25" dirty="0">
                <a:latin typeface="Carlito"/>
                <a:cs typeface="Carlito"/>
              </a:rPr>
              <a:t>period </a:t>
            </a:r>
            <a:r>
              <a:rPr lang="en-IN" sz="1200" spc="45" dirty="0">
                <a:latin typeface="Carlito"/>
                <a:cs typeface="Carlito"/>
              </a:rPr>
              <a:t>of </a:t>
            </a:r>
            <a:r>
              <a:rPr lang="en-IN" sz="1200" spc="30" dirty="0">
                <a:latin typeface="Carlito"/>
                <a:cs typeface="Carlito"/>
              </a:rPr>
              <a:t>Nasir-</a:t>
            </a:r>
            <a:r>
              <a:rPr lang="en-IN" sz="1200" spc="30" dirty="0" err="1">
                <a:latin typeface="Carlito"/>
                <a:cs typeface="Carlito"/>
              </a:rPr>
              <a:t>ud</a:t>
            </a:r>
            <a:r>
              <a:rPr lang="en-IN" sz="1200" spc="30" dirty="0">
                <a:latin typeface="Carlito"/>
                <a:cs typeface="Carlito"/>
              </a:rPr>
              <a:t>-din </a:t>
            </a:r>
            <a:r>
              <a:rPr lang="en-IN" sz="1200" spc="110" dirty="0">
                <a:latin typeface="Carlito"/>
                <a:cs typeface="Carlito"/>
              </a:rPr>
              <a:t>Mohammed </a:t>
            </a:r>
            <a:r>
              <a:rPr lang="en-IN" sz="1200" spc="65" dirty="0">
                <a:latin typeface="Carlito"/>
                <a:cs typeface="Carlito"/>
              </a:rPr>
              <a:t>Tughlaq, </a:t>
            </a:r>
            <a:r>
              <a:rPr lang="en-IN" sz="1200" spc="40" dirty="0">
                <a:latin typeface="Carlito"/>
                <a:cs typeface="Carlito"/>
              </a:rPr>
              <a:t>he </a:t>
            </a:r>
            <a:r>
              <a:rPr lang="en-IN" sz="1200" spc="70" dirty="0">
                <a:latin typeface="Carlito"/>
                <a:cs typeface="Carlito"/>
              </a:rPr>
              <a:t>invaded</a:t>
            </a:r>
            <a:r>
              <a:rPr lang="en-IN" sz="1200" spc="90" dirty="0">
                <a:latin typeface="Carlito"/>
                <a:cs typeface="Carlito"/>
              </a:rPr>
              <a:t> </a:t>
            </a:r>
            <a:r>
              <a:rPr lang="en-IN" sz="1200" spc="65" dirty="0">
                <a:latin typeface="Carlito"/>
                <a:cs typeface="Carlito"/>
              </a:rPr>
              <a:t>India.</a:t>
            </a:r>
            <a:endParaRPr lang="en-IN" sz="1200" dirty="0">
              <a:latin typeface="Carlito"/>
              <a:cs typeface="Carlito"/>
            </a:endParaRPr>
          </a:p>
          <a:p>
            <a:pPr marL="184785" indent="-172720">
              <a:lnSpc>
                <a:spcPct val="100000"/>
              </a:lnSpc>
              <a:spcBef>
                <a:spcPts val="815"/>
              </a:spcBef>
              <a:buFont typeface="Arial"/>
              <a:buChar char="•"/>
              <a:tabLst>
                <a:tab pos="185420" algn="l"/>
              </a:tabLst>
            </a:pPr>
            <a:r>
              <a:rPr lang="en-IN" sz="1200" spc="30" dirty="0">
                <a:latin typeface="Carlito"/>
                <a:cs typeface="Carlito"/>
              </a:rPr>
              <a:t>In </a:t>
            </a:r>
            <a:r>
              <a:rPr lang="en-IN" sz="1200" spc="80" dirty="0">
                <a:latin typeface="Carlito"/>
                <a:cs typeface="Carlito"/>
              </a:rPr>
              <a:t>1398 </a:t>
            </a:r>
            <a:r>
              <a:rPr lang="en-IN" sz="1200" spc="-20" dirty="0">
                <a:latin typeface="Carlito"/>
                <a:cs typeface="Carlito"/>
              </a:rPr>
              <a:t>A.D. </a:t>
            </a:r>
            <a:r>
              <a:rPr lang="en-IN" sz="1200" spc="25" dirty="0">
                <a:latin typeface="Carlito"/>
                <a:cs typeface="Carlito"/>
              </a:rPr>
              <a:t>Timur </a:t>
            </a:r>
            <a:r>
              <a:rPr lang="en-IN" sz="1200" spc="50" dirty="0">
                <a:latin typeface="Carlito"/>
                <a:cs typeface="Carlito"/>
              </a:rPr>
              <a:t>captured </a:t>
            </a:r>
            <a:r>
              <a:rPr lang="en-IN" sz="1200" spc="5" dirty="0">
                <a:latin typeface="Carlito"/>
                <a:cs typeface="Carlito"/>
              </a:rPr>
              <a:t>Delhi. Timur was a Central Asian Turk.</a:t>
            </a:r>
            <a:endParaRPr lang="en-IN" b="0" i="0" u="none" strike="noStrike" cap="none" dirty="0">
              <a:solidFill>
                <a:srgbClr val="000000"/>
              </a:solidFill>
              <a:latin typeface="Calibri"/>
              <a:ea typeface="Calibri"/>
              <a:cs typeface="Calibri"/>
              <a:sym typeface="Calibri"/>
            </a:endParaRPr>
          </a:p>
          <a:p>
            <a:pPr marL="142240" indent="-117475">
              <a:lnSpc>
                <a:spcPts val="2150"/>
              </a:lnSpc>
              <a:spcBef>
                <a:spcPts val="100"/>
              </a:spcBef>
              <a:buFont typeface="Arial"/>
              <a:buChar char="•"/>
              <a:tabLst>
                <a:tab pos="142240" algn="l"/>
              </a:tabLst>
            </a:pPr>
            <a:r>
              <a:rPr lang="en-IN" sz="1200" spc="25" dirty="0">
                <a:latin typeface="Carlito"/>
                <a:cs typeface="Carlito"/>
              </a:rPr>
              <a:t>The nobles, many of whom were of Turkish and Afghan origin were very powerful.</a:t>
            </a:r>
            <a:endParaRPr lang="en-IN" sz="1200" dirty="0">
              <a:latin typeface="Carlito"/>
              <a:cs typeface="Carlito"/>
            </a:endParaRPr>
          </a:p>
          <a:p>
            <a:pPr marL="90805">
              <a:lnSpc>
                <a:spcPct val="100000"/>
              </a:lnSpc>
              <a:spcBef>
                <a:spcPts val="625"/>
              </a:spcBef>
            </a:pPr>
            <a:r>
              <a:rPr lang="en-IN" u="sng" spc="-40" dirty="0">
                <a:latin typeface="Carlito"/>
                <a:cs typeface="Carlito"/>
              </a:rPr>
              <a:t>Bahlul </a:t>
            </a:r>
            <a:r>
              <a:rPr lang="en-IN" u="sng" spc="-80" dirty="0">
                <a:latin typeface="Carlito"/>
                <a:cs typeface="Carlito"/>
              </a:rPr>
              <a:t>Lodi </a:t>
            </a:r>
            <a:r>
              <a:rPr lang="en-IN" u="sng" dirty="0">
                <a:latin typeface="Carlito"/>
                <a:cs typeface="Carlito"/>
              </a:rPr>
              <a:t>(1451 </a:t>
            </a:r>
            <a:r>
              <a:rPr lang="en-IN" u="sng" spc="45" dirty="0">
                <a:latin typeface="Carlito"/>
                <a:cs typeface="Carlito"/>
              </a:rPr>
              <a:t>-1489</a:t>
            </a:r>
            <a:r>
              <a:rPr lang="en-IN" u="sng" spc="55" dirty="0">
                <a:latin typeface="Carlito"/>
                <a:cs typeface="Carlito"/>
              </a:rPr>
              <a:t> </a:t>
            </a:r>
            <a:r>
              <a:rPr lang="en-IN" u="sng" spc="-40" dirty="0">
                <a:latin typeface="Carlito"/>
                <a:cs typeface="Carlito"/>
              </a:rPr>
              <a:t>CE)</a:t>
            </a:r>
            <a:endParaRPr lang="en-IN" u="sng" dirty="0">
              <a:latin typeface="Carlito"/>
              <a:cs typeface="Carlito"/>
            </a:endParaRPr>
          </a:p>
          <a:p>
            <a:pPr marL="140335" indent="-128270">
              <a:lnSpc>
                <a:spcPct val="100000"/>
              </a:lnSpc>
              <a:spcBef>
                <a:spcPts val="615"/>
              </a:spcBef>
              <a:buChar char="•"/>
              <a:tabLst>
                <a:tab pos="140970" algn="l"/>
              </a:tabLst>
            </a:pPr>
            <a:r>
              <a:rPr lang="en-IN" sz="1200" spc="85" dirty="0">
                <a:latin typeface="Carlito"/>
                <a:cs typeface="Carlito"/>
              </a:rPr>
              <a:t>Bahlul </a:t>
            </a:r>
            <a:r>
              <a:rPr lang="en-IN" sz="1200" spc="40" dirty="0">
                <a:latin typeface="Carlito"/>
                <a:cs typeface="Carlito"/>
              </a:rPr>
              <a:t>Lodi </a:t>
            </a:r>
            <a:r>
              <a:rPr lang="en-IN" sz="1200" spc="110" dirty="0">
                <a:latin typeface="Carlito"/>
                <a:cs typeface="Carlito"/>
              </a:rPr>
              <a:t>was </a:t>
            </a:r>
            <a:r>
              <a:rPr lang="en-IN" sz="1200" spc="35" dirty="0">
                <a:latin typeface="Carlito"/>
                <a:cs typeface="Carlito"/>
              </a:rPr>
              <a:t>the </a:t>
            </a:r>
            <a:r>
              <a:rPr lang="en-IN" sz="1200" spc="50" dirty="0">
                <a:latin typeface="Carlito"/>
                <a:cs typeface="Carlito"/>
              </a:rPr>
              <a:t>founder of </a:t>
            </a:r>
            <a:r>
              <a:rPr lang="en-IN" sz="1200" spc="40" dirty="0">
                <a:latin typeface="Carlito"/>
                <a:cs typeface="Carlito"/>
              </a:rPr>
              <a:t>Lodi</a:t>
            </a:r>
            <a:r>
              <a:rPr lang="en-IN" sz="1200" spc="10" dirty="0">
                <a:latin typeface="Carlito"/>
                <a:cs typeface="Carlito"/>
              </a:rPr>
              <a:t> </a:t>
            </a:r>
            <a:r>
              <a:rPr lang="en-IN" sz="1200" spc="40" dirty="0">
                <a:latin typeface="Carlito"/>
                <a:cs typeface="Carlito"/>
              </a:rPr>
              <a:t>Dynasty.</a:t>
            </a:r>
            <a:endParaRPr lang="en-IN" sz="1200" dirty="0">
              <a:latin typeface="Carlito"/>
              <a:cs typeface="Carlito"/>
            </a:endParaRPr>
          </a:p>
          <a:p>
            <a:pPr marL="127000" indent="-114935">
              <a:lnSpc>
                <a:spcPct val="100000"/>
              </a:lnSpc>
              <a:buChar char="•"/>
              <a:tabLst>
                <a:tab pos="127635" algn="l"/>
              </a:tabLst>
            </a:pPr>
            <a:r>
              <a:rPr lang="en-IN" sz="1200" spc="35" dirty="0">
                <a:latin typeface="Carlito"/>
                <a:cs typeface="Carlito"/>
              </a:rPr>
              <a:t>The </a:t>
            </a:r>
            <a:r>
              <a:rPr lang="en-IN" sz="1200" spc="40" dirty="0">
                <a:latin typeface="Carlito"/>
                <a:cs typeface="Carlito"/>
              </a:rPr>
              <a:t>Lodi </a:t>
            </a:r>
            <a:r>
              <a:rPr lang="en-IN" sz="1200" spc="55" dirty="0">
                <a:latin typeface="Carlito"/>
                <a:cs typeface="Carlito"/>
              </a:rPr>
              <a:t>Dynasty </a:t>
            </a:r>
            <a:r>
              <a:rPr lang="en-IN" sz="1200" spc="75" dirty="0">
                <a:latin typeface="Carlito"/>
                <a:cs typeface="Carlito"/>
              </a:rPr>
              <a:t>is </a:t>
            </a:r>
            <a:r>
              <a:rPr lang="en-IN" sz="1200" spc="35" dirty="0">
                <a:latin typeface="Carlito"/>
                <a:cs typeface="Carlito"/>
              </a:rPr>
              <a:t>the </a:t>
            </a:r>
            <a:r>
              <a:rPr lang="en-IN" sz="1200" spc="80" dirty="0">
                <a:latin typeface="Carlito"/>
                <a:cs typeface="Carlito"/>
              </a:rPr>
              <a:t>last </a:t>
            </a:r>
            <a:r>
              <a:rPr lang="en-IN" sz="1200" spc="45" dirty="0">
                <a:latin typeface="Carlito"/>
                <a:cs typeface="Carlito"/>
              </a:rPr>
              <a:t>ruling </a:t>
            </a:r>
            <a:r>
              <a:rPr lang="en-IN" sz="1200" spc="100" dirty="0">
                <a:latin typeface="Carlito"/>
                <a:cs typeface="Carlito"/>
              </a:rPr>
              <a:t>dynasties </a:t>
            </a:r>
            <a:r>
              <a:rPr lang="en-IN" sz="1200" spc="50" dirty="0">
                <a:latin typeface="Carlito"/>
                <a:cs typeface="Carlito"/>
              </a:rPr>
              <a:t>of </a:t>
            </a:r>
            <a:r>
              <a:rPr lang="en-IN" sz="1200" spc="35" dirty="0">
                <a:latin typeface="Carlito"/>
                <a:cs typeface="Carlito"/>
              </a:rPr>
              <a:t>the </a:t>
            </a:r>
            <a:r>
              <a:rPr lang="en-IN" sz="1200" spc="85" dirty="0">
                <a:latin typeface="Carlito"/>
                <a:cs typeface="Carlito"/>
              </a:rPr>
              <a:t>Sultanate</a:t>
            </a:r>
            <a:r>
              <a:rPr lang="en-IN" sz="1200" spc="320" dirty="0">
                <a:latin typeface="Carlito"/>
                <a:cs typeface="Carlito"/>
              </a:rPr>
              <a:t> </a:t>
            </a:r>
            <a:r>
              <a:rPr lang="en-IN" sz="1200" spc="35" dirty="0">
                <a:latin typeface="Carlito"/>
                <a:cs typeface="Carlito"/>
              </a:rPr>
              <a:t>period.</a:t>
            </a:r>
            <a:endParaRPr lang="en-IN" sz="1200" dirty="0">
              <a:latin typeface="Carlito"/>
              <a:cs typeface="Carlito"/>
            </a:endParaRPr>
          </a:p>
          <a:p>
            <a:pPr marL="140335" indent="-128270">
              <a:lnSpc>
                <a:spcPct val="100000"/>
              </a:lnSpc>
              <a:buChar char="•"/>
              <a:tabLst>
                <a:tab pos="140970" algn="l"/>
              </a:tabLst>
            </a:pPr>
            <a:r>
              <a:rPr lang="en-IN" sz="1200" spc="5" dirty="0">
                <a:latin typeface="Carlito"/>
                <a:cs typeface="Carlito"/>
              </a:rPr>
              <a:t>He </a:t>
            </a:r>
            <a:r>
              <a:rPr lang="en-IN" sz="1200" spc="105" dirty="0">
                <a:latin typeface="Carlito"/>
                <a:cs typeface="Carlito"/>
              </a:rPr>
              <a:t>was </a:t>
            </a:r>
            <a:r>
              <a:rPr lang="en-IN" sz="1200" dirty="0">
                <a:latin typeface="Carlito"/>
                <a:cs typeface="Carlito"/>
              </a:rPr>
              <a:t>a  </a:t>
            </a:r>
            <a:r>
              <a:rPr lang="en-IN" sz="1200" spc="75" dirty="0">
                <a:latin typeface="Carlito"/>
                <a:cs typeface="Carlito"/>
              </a:rPr>
              <a:t>wise </a:t>
            </a:r>
            <a:r>
              <a:rPr lang="en-IN" sz="1200" spc="114" dirty="0">
                <a:latin typeface="Carlito"/>
                <a:cs typeface="Carlito"/>
              </a:rPr>
              <a:t>statesman </a:t>
            </a:r>
            <a:r>
              <a:rPr lang="en-IN" sz="1200" spc="35" dirty="0">
                <a:latin typeface="Carlito"/>
                <a:cs typeface="Carlito"/>
              </a:rPr>
              <a:t>who </a:t>
            </a:r>
            <a:r>
              <a:rPr lang="en-IN" sz="1200" spc="50" dirty="0">
                <a:latin typeface="Carlito"/>
                <a:cs typeface="Carlito"/>
              </a:rPr>
              <a:t>knew </a:t>
            </a:r>
            <a:r>
              <a:rPr lang="en-IN" sz="1200" spc="85" dirty="0">
                <a:latin typeface="Carlito"/>
                <a:cs typeface="Carlito"/>
              </a:rPr>
              <a:t>his</a:t>
            </a:r>
            <a:r>
              <a:rPr lang="en-IN" sz="1200" spc="-140" dirty="0">
                <a:latin typeface="Carlito"/>
                <a:cs typeface="Carlito"/>
              </a:rPr>
              <a:t> </a:t>
            </a:r>
            <a:r>
              <a:rPr lang="en-IN" sz="1200" spc="75" dirty="0">
                <a:latin typeface="Carlito"/>
                <a:cs typeface="Carlito"/>
              </a:rPr>
              <a:t>limits.</a:t>
            </a:r>
            <a:endParaRPr lang="en-IN" sz="1200" dirty="0">
              <a:latin typeface="Carlito"/>
              <a:cs typeface="Carlito"/>
            </a:endParaRPr>
          </a:p>
          <a:p>
            <a:pPr marL="140335" indent="-128270">
              <a:lnSpc>
                <a:spcPct val="100000"/>
              </a:lnSpc>
              <a:buChar char="•"/>
              <a:tabLst>
                <a:tab pos="140970" algn="l"/>
              </a:tabLst>
            </a:pPr>
            <a:r>
              <a:rPr lang="en-IN" sz="1200" spc="5" dirty="0">
                <a:latin typeface="Carlito"/>
                <a:cs typeface="Carlito"/>
              </a:rPr>
              <a:t>He </a:t>
            </a:r>
            <a:r>
              <a:rPr lang="en-IN" sz="1200" spc="10" dirty="0">
                <a:latin typeface="Carlito"/>
                <a:cs typeface="Carlito"/>
              </a:rPr>
              <a:t>took </a:t>
            </a:r>
            <a:r>
              <a:rPr lang="en-IN" sz="1200" spc="60" dirty="0">
                <a:latin typeface="Carlito"/>
                <a:cs typeface="Carlito"/>
              </a:rPr>
              <a:t>various </a:t>
            </a:r>
            <a:r>
              <a:rPr lang="en-IN" sz="1200" spc="110" dirty="0">
                <a:latin typeface="Carlito"/>
                <a:cs typeface="Carlito"/>
              </a:rPr>
              <a:t>measures </a:t>
            </a:r>
            <a:r>
              <a:rPr lang="en-IN" sz="1200" spc="-10" dirty="0">
                <a:latin typeface="Carlito"/>
                <a:cs typeface="Carlito"/>
              </a:rPr>
              <a:t>to </a:t>
            </a:r>
            <a:r>
              <a:rPr lang="en-IN" sz="1200" spc="70" dirty="0">
                <a:latin typeface="Carlito"/>
                <a:cs typeface="Carlito"/>
              </a:rPr>
              <a:t>gratify </a:t>
            </a:r>
            <a:r>
              <a:rPr lang="en-IN" sz="1200" spc="85" dirty="0">
                <a:latin typeface="Carlito"/>
                <a:cs typeface="Carlito"/>
              </a:rPr>
              <a:t>his</a:t>
            </a:r>
            <a:r>
              <a:rPr lang="en-IN" sz="1200" spc="-60" dirty="0">
                <a:latin typeface="Carlito"/>
                <a:cs typeface="Carlito"/>
              </a:rPr>
              <a:t> </a:t>
            </a:r>
            <a:r>
              <a:rPr lang="en-IN" sz="1200" spc="90" dirty="0">
                <a:latin typeface="Carlito"/>
                <a:cs typeface="Carlito"/>
              </a:rPr>
              <a:t>nobles.</a:t>
            </a:r>
          </a:p>
          <a:p>
            <a:pPr marL="140335" indent="-128270">
              <a:buFont typeface="Arial"/>
              <a:buChar char="•"/>
              <a:tabLst>
                <a:tab pos="140970" algn="l"/>
              </a:tabLst>
            </a:pPr>
            <a:r>
              <a:rPr lang="en-IN" sz="1200" spc="85" dirty="0">
                <a:latin typeface="Carlito"/>
                <a:cs typeface="Carlito"/>
              </a:rPr>
              <a:t>Bahlul </a:t>
            </a:r>
            <a:r>
              <a:rPr lang="en-IN" sz="1200" spc="45" dirty="0">
                <a:latin typeface="Carlito"/>
                <a:cs typeface="Carlito"/>
              </a:rPr>
              <a:t>Lodi </a:t>
            </a:r>
            <a:r>
              <a:rPr lang="en-IN" sz="1200" spc="110" dirty="0">
                <a:latin typeface="Carlito"/>
                <a:cs typeface="Carlito"/>
              </a:rPr>
              <a:t>was </a:t>
            </a:r>
            <a:r>
              <a:rPr lang="en-IN" sz="1200" dirty="0">
                <a:latin typeface="Carlito"/>
                <a:cs typeface="Carlito"/>
              </a:rPr>
              <a:t>a </a:t>
            </a:r>
            <a:r>
              <a:rPr lang="en-IN" sz="1200" spc="75" dirty="0">
                <a:latin typeface="Carlito"/>
                <a:cs typeface="Carlito"/>
              </a:rPr>
              <a:t>wise </a:t>
            </a:r>
            <a:r>
              <a:rPr lang="en-IN" sz="1200" spc="-40" dirty="0">
                <a:latin typeface="Carlito"/>
                <a:cs typeface="Carlito"/>
              </a:rPr>
              <a:t>ruler, </a:t>
            </a:r>
            <a:r>
              <a:rPr lang="en-IN" sz="1200" spc="50" dirty="0">
                <a:latin typeface="Carlito"/>
                <a:cs typeface="Carlito"/>
              </a:rPr>
              <a:t>he </a:t>
            </a:r>
            <a:r>
              <a:rPr lang="en-IN" sz="1200" spc="30" dirty="0">
                <a:latin typeface="Carlito"/>
                <a:cs typeface="Carlito"/>
              </a:rPr>
              <a:t>never </a:t>
            </a:r>
            <a:r>
              <a:rPr lang="en-IN" sz="1200" spc="95" dirty="0">
                <a:latin typeface="Carlito"/>
                <a:cs typeface="Carlito"/>
              </a:rPr>
              <a:t>sat </a:t>
            </a:r>
            <a:r>
              <a:rPr lang="en-IN" sz="1200" spc="25" dirty="0">
                <a:latin typeface="Carlito"/>
                <a:cs typeface="Carlito"/>
              </a:rPr>
              <a:t>on </a:t>
            </a:r>
            <a:r>
              <a:rPr lang="en-IN" sz="1200" spc="35" dirty="0">
                <a:latin typeface="Carlito"/>
                <a:cs typeface="Carlito"/>
              </a:rPr>
              <a:t>the </a:t>
            </a:r>
            <a:r>
              <a:rPr lang="en-IN" sz="1200" spc="15" dirty="0">
                <a:latin typeface="Carlito"/>
                <a:cs typeface="Carlito"/>
              </a:rPr>
              <a:t>throne </a:t>
            </a:r>
            <a:r>
              <a:rPr lang="en-IN" sz="1200" spc="90" dirty="0">
                <a:latin typeface="Carlito"/>
                <a:cs typeface="Carlito"/>
              </a:rPr>
              <a:t>and </a:t>
            </a:r>
            <a:r>
              <a:rPr lang="en-IN" sz="1200" spc="45" dirty="0">
                <a:latin typeface="Carlito"/>
                <a:cs typeface="Carlito"/>
              </a:rPr>
              <a:t>he </a:t>
            </a:r>
            <a:r>
              <a:rPr lang="en-IN" sz="1200" spc="105" dirty="0">
                <a:latin typeface="Carlito"/>
                <a:cs typeface="Carlito"/>
              </a:rPr>
              <a:t>used </a:t>
            </a:r>
            <a:r>
              <a:rPr lang="en-IN" sz="1200" spc="-10" dirty="0">
                <a:latin typeface="Carlito"/>
                <a:cs typeface="Carlito"/>
              </a:rPr>
              <a:t>to </a:t>
            </a:r>
            <a:r>
              <a:rPr lang="en-IN" sz="1200" spc="50" dirty="0">
                <a:latin typeface="Carlito"/>
                <a:cs typeface="Carlito"/>
              </a:rPr>
              <a:t>sit </a:t>
            </a:r>
            <a:r>
              <a:rPr lang="en-IN" sz="1200" spc="45" dirty="0">
                <a:latin typeface="Carlito"/>
                <a:cs typeface="Carlito"/>
              </a:rPr>
              <a:t>on  </a:t>
            </a:r>
            <a:r>
              <a:rPr lang="en-IN" sz="1200" spc="35" dirty="0">
                <a:latin typeface="Carlito"/>
                <a:cs typeface="Carlito"/>
              </a:rPr>
              <a:t>the </a:t>
            </a:r>
            <a:r>
              <a:rPr lang="en-IN" sz="1200" spc="55" dirty="0">
                <a:latin typeface="Carlito"/>
                <a:cs typeface="Carlito"/>
              </a:rPr>
              <a:t>carpet </a:t>
            </a:r>
            <a:r>
              <a:rPr lang="en-IN" sz="1200" spc="30" dirty="0">
                <a:latin typeface="Carlito"/>
                <a:cs typeface="Carlito"/>
              </a:rPr>
              <a:t>in </a:t>
            </a:r>
            <a:r>
              <a:rPr lang="en-IN" sz="1200" spc="15" dirty="0">
                <a:latin typeface="Carlito"/>
                <a:cs typeface="Carlito"/>
              </a:rPr>
              <a:t>front </a:t>
            </a:r>
            <a:r>
              <a:rPr lang="en-IN" sz="1200" spc="50" dirty="0">
                <a:latin typeface="Carlito"/>
                <a:cs typeface="Carlito"/>
              </a:rPr>
              <a:t>of </a:t>
            </a:r>
            <a:r>
              <a:rPr lang="en-IN" sz="1200" spc="35" dirty="0">
                <a:latin typeface="Carlito"/>
                <a:cs typeface="Carlito"/>
              </a:rPr>
              <a:t>the </a:t>
            </a:r>
            <a:r>
              <a:rPr lang="en-IN" sz="1200" spc="20" dirty="0">
                <a:latin typeface="Carlito"/>
                <a:cs typeface="Carlito"/>
              </a:rPr>
              <a:t>throne with </a:t>
            </a:r>
            <a:r>
              <a:rPr lang="en-IN" sz="1200" spc="85" dirty="0">
                <a:latin typeface="Carlito"/>
                <a:cs typeface="Carlito"/>
              </a:rPr>
              <a:t>his nobles </a:t>
            </a:r>
            <a:r>
              <a:rPr lang="en-IN" sz="1200" spc="-10" dirty="0">
                <a:latin typeface="Carlito"/>
                <a:cs typeface="Carlito"/>
              </a:rPr>
              <a:t>to </a:t>
            </a:r>
            <a:r>
              <a:rPr lang="en-IN" sz="1200" spc="105" dirty="0">
                <a:latin typeface="Carlito"/>
                <a:cs typeface="Carlito"/>
              </a:rPr>
              <a:t>gain </a:t>
            </a:r>
            <a:r>
              <a:rPr lang="en-IN" sz="1200" spc="15" dirty="0">
                <a:latin typeface="Carlito"/>
                <a:cs typeface="Carlito"/>
              </a:rPr>
              <a:t>their </a:t>
            </a:r>
            <a:r>
              <a:rPr lang="en-IN" sz="1200" spc="45" dirty="0">
                <a:latin typeface="Carlito"/>
                <a:cs typeface="Carlito"/>
              </a:rPr>
              <a:t>recognition </a:t>
            </a:r>
            <a:r>
              <a:rPr lang="en-IN" sz="1200" spc="95" dirty="0">
                <a:latin typeface="Carlito"/>
                <a:cs typeface="Carlito"/>
              </a:rPr>
              <a:t>and  </a:t>
            </a:r>
            <a:r>
              <a:rPr lang="en-IN" sz="1200" spc="60" dirty="0">
                <a:latin typeface="Carlito"/>
                <a:cs typeface="Carlito"/>
              </a:rPr>
              <a:t>support.</a:t>
            </a:r>
            <a:endParaRPr lang="en-IN" sz="1200" dirty="0">
              <a:latin typeface="Carlito"/>
              <a:cs typeface="Carlito"/>
            </a:endParaRPr>
          </a:p>
          <a:p>
            <a:pPr marL="140335" indent="-128270">
              <a:lnSpc>
                <a:spcPct val="100000"/>
              </a:lnSpc>
              <a:buChar char="•"/>
              <a:tabLst>
                <a:tab pos="140970" algn="l"/>
              </a:tabLst>
            </a:pPr>
            <a:endParaRPr lang="en-IN" sz="1200" dirty="0">
              <a:latin typeface="Carlito"/>
              <a:cs typeface="Carlito"/>
            </a:endParaRPr>
          </a:p>
          <a:p>
            <a:pPr marL="142240" indent="-117475">
              <a:lnSpc>
                <a:spcPts val="2150"/>
              </a:lnSpc>
              <a:spcBef>
                <a:spcPts val="100"/>
              </a:spcBef>
              <a:buFont typeface="Arial"/>
              <a:buChar char="•"/>
              <a:tabLst>
                <a:tab pos="142240" algn="l"/>
              </a:tabLst>
            </a:pPr>
            <a:endParaRPr lang="en-IN" sz="1200" spc="25" dirty="0">
              <a:latin typeface="Carlito"/>
              <a:cs typeface="Carlito"/>
            </a:endParaRPr>
          </a:p>
        </p:txBody>
      </p:sp>
      <p:sp>
        <p:nvSpPr>
          <p:cNvPr id="7" name="object 5">
            <a:extLst>
              <a:ext uri="{FF2B5EF4-FFF2-40B4-BE49-F238E27FC236}">
                <a16:creationId xmlns:a16="http://schemas.microsoft.com/office/drawing/2014/main" id="{8638E5B3-1910-4DEE-A93D-E29B16B7CD20}"/>
              </a:ext>
            </a:extLst>
          </p:cNvPr>
          <p:cNvSpPr/>
          <p:nvPr/>
        </p:nvSpPr>
        <p:spPr>
          <a:xfrm>
            <a:off x="6246891" y="923453"/>
            <a:ext cx="2897109" cy="1991763"/>
          </a:xfrm>
          <a:prstGeom prst="rect">
            <a:avLst/>
          </a:prstGeom>
          <a:blipFill>
            <a:blip r:embed="rId4" cstate="print"/>
            <a:stretch>
              <a:fillRect/>
            </a:stretch>
          </a:blipFill>
        </p:spPr>
        <p:txBody>
          <a:bodyPr wrap="square" lIns="0" tIns="0" rIns="0" bIns="0" rtlCol="0"/>
          <a:lstStyle/>
          <a:p>
            <a:endParaRPr/>
          </a:p>
        </p:txBody>
      </p:sp>
      <p:sp>
        <p:nvSpPr>
          <p:cNvPr id="8" name="object 4">
            <a:extLst>
              <a:ext uri="{FF2B5EF4-FFF2-40B4-BE49-F238E27FC236}">
                <a16:creationId xmlns:a16="http://schemas.microsoft.com/office/drawing/2014/main" id="{3FD5B55A-61D0-48AC-8DE8-6860529E700E}"/>
              </a:ext>
            </a:extLst>
          </p:cNvPr>
          <p:cNvSpPr/>
          <p:nvPr/>
        </p:nvSpPr>
        <p:spPr>
          <a:xfrm>
            <a:off x="6246890" y="2923996"/>
            <a:ext cx="2897109" cy="1670458"/>
          </a:xfrm>
          <a:prstGeom prst="rect">
            <a:avLst/>
          </a:prstGeom>
          <a:blipFill>
            <a:blip r:embed="rId5" cstate="print"/>
            <a:stretch>
              <a:fillRect/>
            </a:stretch>
          </a:blipFill>
        </p:spPr>
        <p:txBody>
          <a:bodyPr wrap="square" lIns="0" tIns="0" rIns="0" bIns="0" rtlCol="0"/>
          <a:lstStyle/>
          <a:p>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pic>
        <p:nvPicPr>
          <p:cNvPr id="275" name="Google Shape;275;p27"/>
          <p:cNvPicPr preferRelativeResize="0"/>
          <p:nvPr/>
        </p:nvPicPr>
        <p:blipFill rotWithShape="1">
          <a:blip r:embed="rId3">
            <a:alphaModFix/>
          </a:blip>
          <a:srcRect/>
          <a:stretch/>
        </p:blipFill>
        <p:spPr>
          <a:xfrm>
            <a:off x="7728449" y="4531625"/>
            <a:ext cx="1232526" cy="611875"/>
          </a:xfrm>
          <a:prstGeom prst="rect">
            <a:avLst/>
          </a:prstGeom>
          <a:noFill/>
          <a:ln>
            <a:noFill/>
          </a:ln>
        </p:spPr>
      </p:pic>
      <p:sp>
        <p:nvSpPr>
          <p:cNvPr id="276" name="Google Shape;276;p27"/>
          <p:cNvSpPr txBox="1"/>
          <p:nvPr/>
        </p:nvSpPr>
        <p:spPr>
          <a:xfrm>
            <a:off x="272675" y="152750"/>
            <a:ext cx="8688300" cy="680169"/>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IN" sz="2200" b="1" i="0" u="none" strike="noStrike" cap="none" dirty="0">
                <a:solidFill>
                  <a:srgbClr val="FF0000"/>
                </a:solidFill>
                <a:latin typeface="Calibri"/>
                <a:ea typeface="Calibri"/>
                <a:cs typeface="Calibri"/>
                <a:sym typeface="Calibri"/>
              </a:rPr>
              <a:t>THE DELHI SULTANATE</a:t>
            </a:r>
          </a:p>
          <a:p>
            <a:pPr marL="0" marR="0" lvl="0" indent="0" algn="l" rtl="0">
              <a:lnSpc>
                <a:spcPct val="100000"/>
              </a:lnSpc>
              <a:spcBef>
                <a:spcPts val="0"/>
              </a:spcBef>
              <a:spcAft>
                <a:spcPts val="0"/>
              </a:spcAft>
              <a:buNone/>
            </a:pPr>
            <a:r>
              <a:rPr lang="en-IN" sz="1800" b="1" i="0" u="none" strike="noStrike" cap="none" dirty="0">
                <a:solidFill>
                  <a:srgbClr val="000000"/>
                </a:solidFill>
                <a:latin typeface="Calibri"/>
                <a:ea typeface="Calibri"/>
                <a:cs typeface="Calibri"/>
                <a:sym typeface="Calibri"/>
              </a:rPr>
              <a:t>THE LODIS( Sikandar Lodi &amp; Ibrahim Lodi)</a:t>
            </a:r>
            <a:endParaRPr sz="1800" b="1" i="0" u="none" strike="noStrike" cap="none" dirty="0">
              <a:solidFill>
                <a:srgbClr val="000000"/>
              </a:solidFill>
              <a:latin typeface="Calibri"/>
              <a:ea typeface="Calibri"/>
              <a:cs typeface="Calibri"/>
              <a:sym typeface="Calibri"/>
            </a:endParaRPr>
          </a:p>
        </p:txBody>
      </p:sp>
      <p:sp>
        <p:nvSpPr>
          <p:cNvPr id="277" name="Google Shape;277;p27"/>
          <p:cNvSpPr txBox="1"/>
          <p:nvPr/>
        </p:nvSpPr>
        <p:spPr>
          <a:xfrm>
            <a:off x="272676" y="914400"/>
            <a:ext cx="5485328" cy="4164593"/>
          </a:xfrm>
          <a:prstGeom prst="rect">
            <a:avLst/>
          </a:prstGeom>
          <a:noFill/>
          <a:ln>
            <a:noFill/>
          </a:ln>
        </p:spPr>
        <p:txBody>
          <a:bodyPr spcFirstLastPara="1" wrap="square" lIns="91425" tIns="91425" rIns="91425" bIns="91425" anchor="t" anchorCtr="0">
            <a:noAutofit/>
          </a:bodyPr>
          <a:lstStyle/>
          <a:p>
            <a:pPr marL="12700" marR="2736850">
              <a:lnSpc>
                <a:spcPct val="122900"/>
              </a:lnSpc>
              <a:spcBef>
                <a:spcPts val="100"/>
              </a:spcBef>
            </a:pPr>
            <a:r>
              <a:rPr lang="en-IN" sz="1400" b="1" spc="-5" dirty="0">
                <a:latin typeface="Carlito"/>
                <a:cs typeface="Carlito"/>
              </a:rPr>
              <a:t>Sikandar Lodi</a:t>
            </a:r>
            <a:r>
              <a:rPr lang="en-IN" sz="1400" b="1" dirty="0">
                <a:latin typeface="Carlito"/>
                <a:cs typeface="Carlito"/>
              </a:rPr>
              <a:t> </a:t>
            </a:r>
            <a:r>
              <a:rPr lang="en-IN" sz="1400" b="1" spc="-5" dirty="0">
                <a:latin typeface="Carlito"/>
                <a:cs typeface="Carlito"/>
              </a:rPr>
              <a:t>(1489-1517</a:t>
            </a:r>
            <a:r>
              <a:rPr lang="en-IN" sz="1400" b="1" spc="-135" dirty="0">
                <a:latin typeface="Carlito"/>
                <a:cs typeface="Carlito"/>
              </a:rPr>
              <a:t> </a:t>
            </a:r>
            <a:r>
              <a:rPr lang="en-IN" sz="1400" b="1" spc="-20" dirty="0">
                <a:latin typeface="Carlito"/>
                <a:cs typeface="Carlito"/>
              </a:rPr>
              <a:t>A.D.)</a:t>
            </a:r>
            <a:endParaRPr lang="en-IN" sz="1400" dirty="0">
              <a:latin typeface="Carlito"/>
              <a:cs typeface="Carlito"/>
            </a:endParaRPr>
          </a:p>
          <a:p>
            <a:pPr marL="140335" indent="-128270">
              <a:lnSpc>
                <a:spcPct val="100000"/>
              </a:lnSpc>
              <a:buFont typeface="Arial"/>
              <a:buChar char="•"/>
              <a:tabLst>
                <a:tab pos="140970" algn="l"/>
              </a:tabLst>
            </a:pPr>
            <a:r>
              <a:rPr lang="en-IN" sz="1400" spc="-5" dirty="0">
                <a:latin typeface="Carlito"/>
                <a:cs typeface="Carlito"/>
              </a:rPr>
              <a:t>Sikandar </a:t>
            </a:r>
            <a:r>
              <a:rPr lang="en-IN" sz="1400" dirty="0">
                <a:latin typeface="Carlito"/>
                <a:cs typeface="Carlito"/>
              </a:rPr>
              <a:t>Shahi </a:t>
            </a:r>
            <a:r>
              <a:rPr lang="en-IN" sz="1400" spc="-20" dirty="0">
                <a:latin typeface="Carlito"/>
                <a:cs typeface="Carlito"/>
              </a:rPr>
              <a:t>was </a:t>
            </a:r>
            <a:r>
              <a:rPr lang="en-IN" sz="1400" dirty="0">
                <a:latin typeface="Carlito"/>
                <a:cs typeface="Carlito"/>
              </a:rPr>
              <a:t>the </a:t>
            </a:r>
            <a:r>
              <a:rPr lang="en-IN" sz="1400" spc="-10" dirty="0">
                <a:latin typeface="Carlito"/>
                <a:cs typeface="Carlito"/>
              </a:rPr>
              <a:t>son </a:t>
            </a:r>
            <a:r>
              <a:rPr lang="en-IN" sz="1400" spc="-5" dirty="0">
                <a:latin typeface="Carlito"/>
                <a:cs typeface="Carlito"/>
              </a:rPr>
              <a:t>of </a:t>
            </a:r>
            <a:r>
              <a:rPr lang="en-IN" sz="1400" dirty="0">
                <a:latin typeface="Carlito"/>
                <a:cs typeface="Carlito"/>
              </a:rPr>
              <a:t>Bahlul</a:t>
            </a:r>
            <a:r>
              <a:rPr lang="en-IN" sz="1400" spc="-95" dirty="0">
                <a:latin typeface="Carlito"/>
                <a:cs typeface="Carlito"/>
              </a:rPr>
              <a:t> </a:t>
            </a:r>
            <a:r>
              <a:rPr lang="en-IN" sz="1400" spc="-5" dirty="0">
                <a:latin typeface="Carlito"/>
                <a:cs typeface="Carlito"/>
              </a:rPr>
              <a:t>Lodi.</a:t>
            </a:r>
            <a:endParaRPr lang="en-IN" sz="1400" dirty="0">
              <a:latin typeface="Carlito"/>
              <a:cs typeface="Carlito"/>
            </a:endParaRPr>
          </a:p>
          <a:p>
            <a:pPr marL="140335" indent="-128270">
              <a:lnSpc>
                <a:spcPct val="100000"/>
              </a:lnSpc>
              <a:buFont typeface="Arial"/>
              <a:buChar char="•"/>
              <a:tabLst>
                <a:tab pos="140970" algn="l"/>
              </a:tabLst>
            </a:pPr>
            <a:r>
              <a:rPr lang="en-IN" sz="1400" dirty="0">
                <a:latin typeface="Carlito"/>
                <a:cs typeface="Carlito"/>
              </a:rPr>
              <a:t>He </a:t>
            </a:r>
            <a:r>
              <a:rPr lang="en-IN" sz="1400" spc="-15" dirty="0">
                <a:latin typeface="Carlito"/>
                <a:cs typeface="Carlito"/>
              </a:rPr>
              <a:t>set </a:t>
            </a:r>
            <a:r>
              <a:rPr lang="en-IN" sz="1400" dirty="0">
                <a:latin typeface="Carlito"/>
                <a:cs typeface="Carlito"/>
              </a:rPr>
              <a:t>up a </a:t>
            </a:r>
            <a:r>
              <a:rPr lang="en-IN" sz="1400" spc="-15" dirty="0">
                <a:latin typeface="Carlito"/>
                <a:cs typeface="Carlito"/>
              </a:rPr>
              <a:t>well-organized spy</a:t>
            </a:r>
            <a:r>
              <a:rPr lang="en-IN" sz="1400" spc="-35" dirty="0">
                <a:latin typeface="Carlito"/>
                <a:cs typeface="Carlito"/>
              </a:rPr>
              <a:t> </a:t>
            </a:r>
            <a:r>
              <a:rPr lang="en-IN" sz="1400" spc="-30" dirty="0">
                <a:latin typeface="Carlito"/>
                <a:cs typeface="Carlito"/>
              </a:rPr>
              <a:t>system.</a:t>
            </a:r>
            <a:endParaRPr lang="en-IN" sz="1400" dirty="0">
              <a:latin typeface="Carlito"/>
              <a:cs typeface="Carlito"/>
            </a:endParaRPr>
          </a:p>
          <a:p>
            <a:pPr marL="140335" indent="-128270">
              <a:lnSpc>
                <a:spcPct val="100000"/>
              </a:lnSpc>
              <a:buFont typeface="Arial"/>
              <a:buChar char="•"/>
              <a:tabLst>
                <a:tab pos="140970" algn="l"/>
              </a:tabLst>
            </a:pPr>
            <a:r>
              <a:rPr lang="en-IN" sz="1400" spc="-10" dirty="0">
                <a:latin typeface="Carlito"/>
                <a:cs typeface="Carlito"/>
              </a:rPr>
              <a:t>He </a:t>
            </a:r>
            <a:r>
              <a:rPr lang="en-IN" sz="1400" spc="-20" dirty="0">
                <a:latin typeface="Carlito"/>
                <a:cs typeface="Carlito"/>
              </a:rPr>
              <a:t>developed </a:t>
            </a:r>
            <a:r>
              <a:rPr lang="en-IN" sz="1400" spc="-5" dirty="0">
                <a:latin typeface="Carlito"/>
                <a:cs typeface="Carlito"/>
              </a:rPr>
              <a:t>agriculture </a:t>
            </a:r>
            <a:r>
              <a:rPr lang="en-IN" sz="1400" dirty="0">
                <a:latin typeface="Carlito"/>
                <a:cs typeface="Carlito"/>
              </a:rPr>
              <a:t>and</a:t>
            </a:r>
            <a:r>
              <a:rPr lang="en-IN" sz="1400" spc="70" dirty="0">
                <a:latin typeface="Carlito"/>
                <a:cs typeface="Carlito"/>
              </a:rPr>
              <a:t> </a:t>
            </a:r>
            <a:r>
              <a:rPr lang="en-IN" sz="1400" spc="-20" dirty="0">
                <a:latin typeface="Carlito"/>
                <a:cs typeface="Carlito"/>
              </a:rPr>
              <a:t>industry.</a:t>
            </a:r>
            <a:endParaRPr lang="en-IN" sz="1400" dirty="0">
              <a:latin typeface="Carlito"/>
              <a:cs typeface="Carlito"/>
            </a:endParaRPr>
          </a:p>
          <a:p>
            <a:pPr marL="140335" indent="-128270">
              <a:lnSpc>
                <a:spcPct val="100000"/>
              </a:lnSpc>
              <a:buFont typeface="Arial"/>
              <a:buChar char="•"/>
              <a:tabLst>
                <a:tab pos="140970" algn="l"/>
              </a:tabLst>
            </a:pPr>
            <a:r>
              <a:rPr lang="en-IN" sz="1400" spc="-5" dirty="0">
                <a:latin typeface="Carlito"/>
                <a:cs typeface="Carlito"/>
              </a:rPr>
              <a:t>He </a:t>
            </a:r>
            <a:r>
              <a:rPr lang="en-IN" sz="1400" spc="-15" dirty="0">
                <a:latin typeface="Carlito"/>
                <a:cs typeface="Carlito"/>
              </a:rPr>
              <a:t>was </a:t>
            </a:r>
            <a:r>
              <a:rPr lang="en-IN" sz="1400" dirty="0">
                <a:latin typeface="Carlito"/>
                <a:cs typeface="Carlito"/>
              </a:rPr>
              <a:t>an </a:t>
            </a:r>
            <a:r>
              <a:rPr lang="en-IN" sz="1400" spc="-10" dirty="0">
                <a:latin typeface="Carlito"/>
                <a:cs typeface="Carlito"/>
              </a:rPr>
              <a:t>orthodox</a:t>
            </a:r>
            <a:r>
              <a:rPr lang="en-IN" sz="1400" spc="-90" dirty="0">
                <a:latin typeface="Carlito"/>
                <a:cs typeface="Carlito"/>
              </a:rPr>
              <a:t> </a:t>
            </a:r>
            <a:r>
              <a:rPr lang="en-IN" sz="1400" spc="-15" dirty="0">
                <a:latin typeface="Carlito"/>
                <a:cs typeface="Carlito"/>
              </a:rPr>
              <a:t>Muslim.</a:t>
            </a:r>
            <a:endParaRPr lang="en-IN" sz="1400" dirty="0">
              <a:latin typeface="Carlito"/>
              <a:cs typeface="Carlito"/>
            </a:endParaRPr>
          </a:p>
          <a:p>
            <a:pPr marL="140335" indent="-128270">
              <a:lnSpc>
                <a:spcPct val="100000"/>
              </a:lnSpc>
              <a:buFont typeface="Arial"/>
              <a:buChar char="•"/>
              <a:tabLst>
                <a:tab pos="140970" algn="l"/>
              </a:tabLst>
            </a:pPr>
            <a:r>
              <a:rPr lang="en-IN" sz="1400" spc="-5" dirty="0">
                <a:latin typeface="Carlito"/>
                <a:cs typeface="Carlito"/>
              </a:rPr>
              <a:t>He </a:t>
            </a:r>
            <a:r>
              <a:rPr lang="en-IN" sz="1400" spc="5" dirty="0">
                <a:latin typeface="Carlito"/>
                <a:cs typeface="Carlito"/>
              </a:rPr>
              <a:t>put </a:t>
            </a:r>
            <a:r>
              <a:rPr lang="en-IN" sz="1400" spc="-25" dirty="0">
                <a:latin typeface="Carlito"/>
                <a:cs typeface="Carlito"/>
              </a:rPr>
              <a:t>severe </a:t>
            </a:r>
            <a:r>
              <a:rPr lang="en-IN" sz="1400" spc="-5" dirty="0">
                <a:latin typeface="Carlito"/>
                <a:cs typeface="Carlito"/>
              </a:rPr>
              <a:t>restrictions on </a:t>
            </a:r>
            <a:r>
              <a:rPr lang="en-IN" sz="1400" dirty="0">
                <a:latin typeface="Carlito"/>
                <a:cs typeface="Carlito"/>
              </a:rPr>
              <a:t>the </a:t>
            </a:r>
            <a:r>
              <a:rPr lang="en-IN" sz="1400" spc="-5" dirty="0">
                <a:latin typeface="Carlito"/>
                <a:cs typeface="Carlito"/>
              </a:rPr>
              <a:t>Hindus</a:t>
            </a:r>
          </a:p>
          <a:p>
            <a:pPr marL="140335" indent="-128270">
              <a:lnSpc>
                <a:spcPct val="100000"/>
              </a:lnSpc>
              <a:buFont typeface="Arial"/>
              <a:buChar char="•"/>
              <a:tabLst>
                <a:tab pos="140970" algn="l"/>
              </a:tabLst>
            </a:pPr>
            <a:r>
              <a:rPr lang="en-IN" spc="-5" dirty="0">
                <a:latin typeface="Carlito"/>
              </a:rPr>
              <a:t>Sikandar Lodi was one of the better known rulers of the Lodi Dynasty.</a:t>
            </a:r>
          </a:p>
          <a:p>
            <a:pPr marL="140335" indent="-128270">
              <a:lnSpc>
                <a:spcPct val="100000"/>
              </a:lnSpc>
              <a:buFont typeface="Arial"/>
              <a:buChar char="•"/>
              <a:tabLst>
                <a:tab pos="140970" algn="l"/>
              </a:tabLst>
            </a:pPr>
            <a:endParaRPr lang="en-IN" spc="-5" dirty="0">
              <a:latin typeface="Carlito"/>
            </a:endParaRPr>
          </a:p>
          <a:p>
            <a:pPr marL="12700">
              <a:lnSpc>
                <a:spcPct val="100000"/>
              </a:lnSpc>
              <a:spcBef>
                <a:spcPts val="300"/>
              </a:spcBef>
            </a:pPr>
            <a:r>
              <a:rPr lang="en-IN" sz="1400" b="1" dirty="0">
                <a:latin typeface="Carlito"/>
                <a:cs typeface="Carlito"/>
              </a:rPr>
              <a:t>End of Lodi </a:t>
            </a:r>
            <a:r>
              <a:rPr lang="en-IN" sz="1400" b="1" spc="-5" dirty="0">
                <a:latin typeface="Carlito"/>
                <a:cs typeface="Carlito"/>
              </a:rPr>
              <a:t>Dynasty </a:t>
            </a:r>
            <a:r>
              <a:rPr lang="en-IN" sz="1400" b="1" dirty="0">
                <a:latin typeface="Carlito"/>
                <a:cs typeface="Carlito"/>
              </a:rPr>
              <a:t>(1517-1526</a:t>
            </a:r>
            <a:r>
              <a:rPr lang="en-IN" sz="1400" b="1" spc="-254" dirty="0">
                <a:latin typeface="Carlito"/>
                <a:cs typeface="Carlito"/>
              </a:rPr>
              <a:t> </a:t>
            </a:r>
            <a:r>
              <a:rPr lang="en-IN" sz="1400" b="1" spc="-10" dirty="0">
                <a:latin typeface="Carlito"/>
                <a:cs typeface="Carlito"/>
              </a:rPr>
              <a:t>A.D.)</a:t>
            </a:r>
            <a:endParaRPr lang="en-IN" sz="1400" dirty="0">
              <a:latin typeface="Carlito"/>
              <a:cs typeface="Carlito"/>
            </a:endParaRPr>
          </a:p>
          <a:p>
            <a:pPr marL="140335" indent="-128270">
              <a:lnSpc>
                <a:spcPct val="100000"/>
              </a:lnSpc>
              <a:spcBef>
                <a:spcPts val="204"/>
              </a:spcBef>
              <a:buFont typeface="Arial"/>
              <a:buChar char="•"/>
              <a:tabLst>
                <a:tab pos="140970" algn="l"/>
              </a:tabLst>
            </a:pPr>
            <a:r>
              <a:rPr lang="en-IN" sz="1400" spc="-5" dirty="0">
                <a:latin typeface="Carlito"/>
                <a:cs typeface="Carlito"/>
              </a:rPr>
              <a:t>Ibrahim Lodi </a:t>
            </a:r>
            <a:r>
              <a:rPr lang="en-IN" sz="1400" spc="-10" dirty="0">
                <a:latin typeface="Carlito"/>
                <a:cs typeface="Carlito"/>
              </a:rPr>
              <a:t>succeeded </a:t>
            </a:r>
            <a:r>
              <a:rPr lang="en-IN" sz="1400" spc="-5" dirty="0">
                <a:latin typeface="Carlito"/>
                <a:cs typeface="Carlito"/>
              </a:rPr>
              <a:t>Sikandar</a:t>
            </a:r>
            <a:r>
              <a:rPr lang="en-IN" sz="1400" spc="-30" dirty="0">
                <a:latin typeface="Carlito"/>
                <a:cs typeface="Carlito"/>
              </a:rPr>
              <a:t> </a:t>
            </a:r>
            <a:r>
              <a:rPr lang="en-IN" sz="1400" spc="-5" dirty="0">
                <a:latin typeface="Carlito"/>
                <a:cs typeface="Carlito"/>
              </a:rPr>
              <a:t>Lodi.</a:t>
            </a:r>
            <a:endParaRPr lang="en-IN" sz="1400" dirty="0">
              <a:latin typeface="Carlito"/>
              <a:cs typeface="Carlito"/>
            </a:endParaRPr>
          </a:p>
          <a:p>
            <a:pPr marL="140335" indent="-128270">
              <a:lnSpc>
                <a:spcPct val="100000"/>
              </a:lnSpc>
              <a:buFont typeface="Arial"/>
              <a:buChar char="•"/>
              <a:tabLst>
                <a:tab pos="140970" algn="l"/>
              </a:tabLst>
            </a:pPr>
            <a:r>
              <a:rPr lang="en-IN" sz="1400" spc="-5" dirty="0">
                <a:latin typeface="Carlito"/>
                <a:cs typeface="Carlito"/>
              </a:rPr>
              <a:t>He </a:t>
            </a:r>
            <a:r>
              <a:rPr lang="en-IN" sz="1400" spc="-15" dirty="0">
                <a:latin typeface="Carlito"/>
                <a:cs typeface="Carlito"/>
              </a:rPr>
              <a:t>was </a:t>
            </a:r>
            <a:r>
              <a:rPr lang="en-IN" sz="1400" dirty="0">
                <a:latin typeface="Carlito"/>
                <a:cs typeface="Carlito"/>
              </a:rPr>
              <a:t>an </a:t>
            </a:r>
            <a:r>
              <a:rPr lang="en-IN" sz="1400" spc="-15" dirty="0">
                <a:latin typeface="Carlito"/>
                <a:cs typeface="Carlito"/>
              </a:rPr>
              <a:t>intolerant </a:t>
            </a:r>
            <a:r>
              <a:rPr lang="en-IN" sz="1400" dirty="0">
                <a:latin typeface="Carlito"/>
                <a:cs typeface="Carlito"/>
              </a:rPr>
              <a:t>and </a:t>
            </a:r>
            <a:r>
              <a:rPr lang="en-IN" sz="1400" spc="-5" dirty="0">
                <a:latin typeface="Carlito"/>
                <a:cs typeface="Carlito"/>
              </a:rPr>
              <a:t>adamant</a:t>
            </a:r>
            <a:r>
              <a:rPr lang="en-IN" sz="1400" spc="-35" dirty="0">
                <a:latin typeface="Carlito"/>
                <a:cs typeface="Carlito"/>
              </a:rPr>
              <a:t> </a:t>
            </a:r>
            <a:r>
              <a:rPr lang="en-IN" sz="1400" spc="-5" dirty="0">
                <a:latin typeface="Carlito"/>
                <a:cs typeface="Carlito"/>
              </a:rPr>
              <a:t>ruler</a:t>
            </a:r>
            <a:endParaRPr lang="en-IN" sz="1400" dirty="0">
              <a:latin typeface="Carlito"/>
              <a:cs typeface="Carlito"/>
            </a:endParaRPr>
          </a:p>
          <a:p>
            <a:pPr marL="140335" indent="-128270">
              <a:lnSpc>
                <a:spcPct val="100000"/>
              </a:lnSpc>
              <a:buFont typeface="Arial"/>
              <a:buChar char="•"/>
              <a:tabLst>
                <a:tab pos="140970" algn="l"/>
              </a:tabLst>
            </a:pPr>
            <a:r>
              <a:rPr lang="en-IN" sz="1400" spc="-5" dirty="0">
                <a:latin typeface="Carlito"/>
                <a:cs typeface="Carlito"/>
              </a:rPr>
              <a:t>He </a:t>
            </a:r>
            <a:r>
              <a:rPr lang="en-IN" sz="1400" dirty="0">
                <a:latin typeface="Carlito"/>
                <a:cs typeface="Carlito"/>
              </a:rPr>
              <a:t>had </a:t>
            </a:r>
            <a:r>
              <a:rPr lang="en-IN" sz="1400" spc="-10" dirty="0">
                <a:latin typeface="Carlito"/>
                <a:cs typeface="Carlito"/>
              </a:rPr>
              <a:t>humiliated many </a:t>
            </a:r>
            <a:r>
              <a:rPr lang="en-IN" sz="1400" dirty="0">
                <a:latin typeface="Carlito"/>
                <a:cs typeface="Carlito"/>
              </a:rPr>
              <a:t>nobles and </a:t>
            </a:r>
            <a:r>
              <a:rPr lang="en-IN" sz="1400" spc="-5" dirty="0">
                <a:latin typeface="Carlito"/>
                <a:cs typeface="Carlito"/>
              </a:rPr>
              <a:t>killed </a:t>
            </a:r>
            <a:r>
              <a:rPr lang="en-IN" sz="1400" spc="-15" dirty="0">
                <a:latin typeface="Carlito"/>
                <a:cs typeface="Carlito"/>
              </a:rPr>
              <a:t>some</a:t>
            </a:r>
            <a:r>
              <a:rPr lang="en-IN" sz="1400" spc="-45" dirty="0">
                <a:latin typeface="Carlito"/>
                <a:cs typeface="Carlito"/>
              </a:rPr>
              <a:t> </a:t>
            </a:r>
            <a:r>
              <a:rPr lang="en-IN" sz="1400" dirty="0">
                <a:latin typeface="Carlito"/>
                <a:cs typeface="Carlito"/>
              </a:rPr>
              <a:t>nobles</a:t>
            </a:r>
          </a:p>
          <a:p>
            <a:pPr marL="12700" marR="5080" algn="just">
              <a:lnSpc>
                <a:spcPct val="100000"/>
              </a:lnSpc>
              <a:spcBef>
                <a:spcPts val="5"/>
              </a:spcBef>
              <a:buFont typeface="Arial"/>
              <a:buChar char="•"/>
              <a:tabLst>
                <a:tab pos="140970" algn="l"/>
              </a:tabLst>
            </a:pPr>
            <a:r>
              <a:rPr lang="en-IN" sz="1400" spc="-5" dirty="0">
                <a:latin typeface="Carlito"/>
                <a:cs typeface="Carlito"/>
              </a:rPr>
              <a:t>Daulat </a:t>
            </a:r>
            <a:r>
              <a:rPr lang="en-IN" sz="1400" dirty="0">
                <a:latin typeface="Carlito"/>
                <a:cs typeface="Carlito"/>
              </a:rPr>
              <a:t>Khan, the </a:t>
            </a:r>
            <a:r>
              <a:rPr lang="en-IN" sz="1400" spc="-20" dirty="0">
                <a:latin typeface="Carlito"/>
                <a:cs typeface="Carlito"/>
              </a:rPr>
              <a:t>most </a:t>
            </a:r>
            <a:r>
              <a:rPr lang="en-IN" sz="1400" spc="-15" dirty="0">
                <a:latin typeface="Carlito"/>
                <a:cs typeface="Carlito"/>
              </a:rPr>
              <a:t>powerful </a:t>
            </a:r>
            <a:r>
              <a:rPr lang="en-IN" sz="1400" dirty="0">
                <a:latin typeface="Carlito"/>
                <a:cs typeface="Carlito"/>
              </a:rPr>
              <a:t>noble </a:t>
            </a:r>
            <a:r>
              <a:rPr lang="en-IN" sz="1400" spc="-5" dirty="0">
                <a:latin typeface="Carlito"/>
                <a:cs typeface="Carlito"/>
              </a:rPr>
              <a:t>of </a:t>
            </a:r>
            <a:r>
              <a:rPr lang="en-IN" sz="1400" dirty="0">
                <a:latin typeface="Carlito"/>
                <a:cs typeface="Carlito"/>
              </a:rPr>
              <a:t>Punjab, </a:t>
            </a:r>
            <a:r>
              <a:rPr lang="en-IN" sz="1400" spc="-10" dirty="0">
                <a:latin typeface="Carlito"/>
                <a:cs typeface="Carlito"/>
              </a:rPr>
              <a:t>who</a:t>
            </a:r>
            <a:r>
              <a:rPr lang="en-IN" sz="1400" spc="-140" dirty="0">
                <a:latin typeface="Carlito"/>
                <a:cs typeface="Carlito"/>
              </a:rPr>
              <a:t> </a:t>
            </a:r>
            <a:r>
              <a:rPr lang="en-IN" sz="1400" spc="-10" dirty="0">
                <a:latin typeface="Carlito"/>
                <a:cs typeface="Carlito"/>
              </a:rPr>
              <a:t>was  discontented </a:t>
            </a:r>
            <a:r>
              <a:rPr lang="en-IN" sz="1400" spc="-5" dirty="0">
                <a:latin typeface="Carlito"/>
                <a:cs typeface="Carlito"/>
              </a:rPr>
              <a:t>with Ibrahim Lodhi, </a:t>
            </a:r>
            <a:r>
              <a:rPr lang="en-IN" sz="1400" spc="-10" dirty="0">
                <a:latin typeface="Carlito"/>
                <a:cs typeface="Carlito"/>
              </a:rPr>
              <a:t>invited </a:t>
            </a:r>
            <a:r>
              <a:rPr lang="en-IN" sz="1400" b="1" dirty="0">
                <a:latin typeface="Carlito"/>
                <a:cs typeface="Carlito"/>
              </a:rPr>
              <a:t>Babur the </a:t>
            </a:r>
            <a:r>
              <a:rPr lang="en-IN" sz="1400" b="1" spc="-5" dirty="0">
                <a:latin typeface="Carlito"/>
                <a:cs typeface="Carlito"/>
              </a:rPr>
              <a:t>ruler </a:t>
            </a:r>
            <a:r>
              <a:rPr lang="en-IN" sz="1400" b="1" dirty="0">
                <a:latin typeface="Carlito"/>
                <a:cs typeface="Carlito"/>
              </a:rPr>
              <a:t>of  </a:t>
            </a:r>
            <a:r>
              <a:rPr lang="en-IN" sz="1400" b="1" spc="-5" dirty="0">
                <a:latin typeface="Carlito"/>
                <a:cs typeface="Carlito"/>
              </a:rPr>
              <a:t>Kabul </a:t>
            </a:r>
            <a:r>
              <a:rPr lang="en-IN" sz="1400" spc="-15" dirty="0">
                <a:latin typeface="Carlito"/>
                <a:cs typeface="Carlito"/>
              </a:rPr>
              <a:t>to</a:t>
            </a:r>
            <a:r>
              <a:rPr lang="en-IN" sz="1400" spc="-30" dirty="0">
                <a:latin typeface="Carlito"/>
                <a:cs typeface="Carlito"/>
              </a:rPr>
              <a:t> </a:t>
            </a:r>
            <a:r>
              <a:rPr lang="en-IN" sz="1400" spc="-10" dirty="0">
                <a:latin typeface="Carlito"/>
                <a:cs typeface="Carlito"/>
              </a:rPr>
              <a:t>invade</a:t>
            </a:r>
            <a:endParaRPr lang="en-IN" sz="1400" dirty="0">
              <a:latin typeface="Carlito"/>
              <a:cs typeface="Carlito"/>
            </a:endParaRPr>
          </a:p>
          <a:p>
            <a:pPr marL="12700">
              <a:lnSpc>
                <a:spcPct val="100000"/>
              </a:lnSpc>
            </a:pPr>
            <a:r>
              <a:rPr lang="en-IN" sz="1400" dirty="0">
                <a:latin typeface="Carlito"/>
                <a:cs typeface="Carlito"/>
              </a:rPr>
              <a:t>India.</a:t>
            </a:r>
          </a:p>
          <a:p>
            <a:pPr marL="140335" marR="59055" indent="-128270">
              <a:lnSpc>
                <a:spcPct val="100000"/>
              </a:lnSpc>
              <a:buFont typeface="Arial"/>
              <a:buChar char="•"/>
              <a:tabLst>
                <a:tab pos="140970" algn="l"/>
              </a:tabLst>
            </a:pPr>
            <a:r>
              <a:rPr lang="en-IN" sz="1400" dirty="0">
                <a:latin typeface="Carlito"/>
                <a:cs typeface="Carlito"/>
              </a:rPr>
              <a:t>Babur </a:t>
            </a:r>
            <a:r>
              <a:rPr lang="en-IN" sz="1400" spc="-10" dirty="0">
                <a:latin typeface="Carlito"/>
                <a:cs typeface="Carlito"/>
              </a:rPr>
              <a:t>invaded </a:t>
            </a:r>
            <a:r>
              <a:rPr lang="en-IN" sz="1400" dirty="0">
                <a:latin typeface="Carlito"/>
                <a:cs typeface="Carlito"/>
              </a:rPr>
              <a:t>India and </a:t>
            </a:r>
            <a:r>
              <a:rPr lang="en-IN" sz="1400" spc="-25" dirty="0">
                <a:latin typeface="Carlito"/>
                <a:cs typeface="Carlito"/>
              </a:rPr>
              <a:t>defeated </a:t>
            </a:r>
            <a:r>
              <a:rPr lang="en-IN" sz="1400" spc="-5" dirty="0">
                <a:latin typeface="Carlito"/>
                <a:cs typeface="Carlito"/>
              </a:rPr>
              <a:t>Ibrahim Lodi in </a:t>
            </a:r>
            <a:r>
              <a:rPr lang="en-IN" sz="1400" dirty="0">
                <a:latin typeface="Carlito"/>
                <a:cs typeface="Carlito"/>
              </a:rPr>
              <a:t>the </a:t>
            </a:r>
            <a:r>
              <a:rPr lang="en-IN" sz="1400" spc="-25" dirty="0">
                <a:latin typeface="Carlito"/>
                <a:cs typeface="Carlito"/>
              </a:rPr>
              <a:t>first  </a:t>
            </a:r>
            <a:r>
              <a:rPr lang="en-IN" sz="1400" spc="-10" dirty="0">
                <a:latin typeface="Carlito"/>
                <a:cs typeface="Carlito"/>
              </a:rPr>
              <a:t>battle </a:t>
            </a:r>
            <a:r>
              <a:rPr lang="en-IN" sz="1400" spc="-5" dirty="0">
                <a:latin typeface="Carlito"/>
                <a:cs typeface="Carlito"/>
              </a:rPr>
              <a:t>of</a:t>
            </a:r>
            <a:r>
              <a:rPr lang="en-IN" sz="1400" spc="-30" dirty="0">
                <a:latin typeface="Carlito"/>
                <a:cs typeface="Carlito"/>
              </a:rPr>
              <a:t> </a:t>
            </a:r>
            <a:r>
              <a:rPr lang="en-IN" sz="1400" spc="-10" dirty="0">
                <a:latin typeface="Carlito"/>
                <a:cs typeface="Carlito"/>
              </a:rPr>
              <a:t>Panipat</a:t>
            </a:r>
            <a:endParaRPr lang="en-IN" sz="1400" dirty="0">
              <a:latin typeface="Carlito"/>
              <a:cs typeface="Carlito"/>
            </a:endParaRPr>
          </a:p>
          <a:p>
            <a:pPr marL="12700">
              <a:lnSpc>
                <a:spcPct val="100000"/>
              </a:lnSpc>
            </a:pPr>
            <a:r>
              <a:rPr lang="en-IN" sz="1400" spc="-5" dirty="0">
                <a:latin typeface="Carlito"/>
                <a:cs typeface="Carlito"/>
              </a:rPr>
              <a:t>in </a:t>
            </a:r>
            <a:r>
              <a:rPr lang="en-IN" sz="1400" dirty="0">
                <a:latin typeface="Carlito"/>
                <a:cs typeface="Carlito"/>
              </a:rPr>
              <a:t>1526</a:t>
            </a:r>
            <a:r>
              <a:rPr lang="en-IN" sz="1400" spc="-105" dirty="0">
                <a:latin typeface="Carlito"/>
                <a:cs typeface="Carlito"/>
              </a:rPr>
              <a:t> </a:t>
            </a:r>
            <a:r>
              <a:rPr lang="en-IN" sz="1400" dirty="0">
                <a:latin typeface="Carlito"/>
                <a:cs typeface="Carlito"/>
              </a:rPr>
              <a:t>.Thus Babur established Mughal Empire in India.</a:t>
            </a:r>
            <a:endParaRPr dirty="0"/>
          </a:p>
        </p:txBody>
      </p:sp>
      <p:sp>
        <p:nvSpPr>
          <p:cNvPr id="8" name="object 3">
            <a:extLst>
              <a:ext uri="{FF2B5EF4-FFF2-40B4-BE49-F238E27FC236}">
                <a16:creationId xmlns:a16="http://schemas.microsoft.com/office/drawing/2014/main" id="{A63C099E-FB61-4DA1-8A31-C382D2CA49E7}"/>
              </a:ext>
            </a:extLst>
          </p:cNvPr>
          <p:cNvSpPr/>
          <p:nvPr/>
        </p:nvSpPr>
        <p:spPr>
          <a:xfrm>
            <a:off x="5758005" y="914400"/>
            <a:ext cx="3202971" cy="1738831"/>
          </a:xfrm>
          <a:prstGeom prst="rect">
            <a:avLst/>
          </a:prstGeom>
          <a:blipFill>
            <a:blip r:embed="rId4" cstate="print"/>
            <a:stretch>
              <a:fillRect/>
            </a:stretch>
          </a:blipFill>
        </p:spPr>
        <p:txBody>
          <a:bodyPr wrap="square" lIns="0" tIns="0" rIns="0" bIns="0" rtlCol="0"/>
          <a:lstStyle/>
          <a:p>
            <a:endParaRPr/>
          </a:p>
        </p:txBody>
      </p:sp>
      <p:sp>
        <p:nvSpPr>
          <p:cNvPr id="10" name="object 5">
            <a:extLst>
              <a:ext uri="{FF2B5EF4-FFF2-40B4-BE49-F238E27FC236}">
                <a16:creationId xmlns:a16="http://schemas.microsoft.com/office/drawing/2014/main" id="{7886F4EE-308C-4030-B27C-EB87DEB0CF84}"/>
              </a:ext>
            </a:extLst>
          </p:cNvPr>
          <p:cNvSpPr/>
          <p:nvPr/>
        </p:nvSpPr>
        <p:spPr>
          <a:xfrm>
            <a:off x="5758005" y="2571750"/>
            <a:ext cx="3202972" cy="1967600"/>
          </a:xfrm>
          <a:prstGeom prst="rect">
            <a:avLst/>
          </a:prstGeom>
          <a:blipFill>
            <a:blip r:embed="rId5" cstate="print"/>
            <a:stretch>
              <a:fillRect/>
            </a:stretch>
          </a:blipFill>
        </p:spPr>
        <p:txBody>
          <a:bodyPr wrap="square" lIns="0" tIns="0" rIns="0" bIns="0" rtlCol="0"/>
          <a:lstStyle/>
          <a:p>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pic>
        <p:nvPicPr>
          <p:cNvPr id="285" name="Google Shape;285;p28"/>
          <p:cNvPicPr preferRelativeResize="0"/>
          <p:nvPr/>
        </p:nvPicPr>
        <p:blipFill rotWithShape="1">
          <a:blip r:embed="rId3">
            <a:alphaModFix/>
          </a:blip>
          <a:srcRect/>
          <a:stretch/>
        </p:blipFill>
        <p:spPr>
          <a:xfrm>
            <a:off x="7787575" y="4378875"/>
            <a:ext cx="1232526" cy="611875"/>
          </a:xfrm>
          <a:prstGeom prst="rect">
            <a:avLst/>
          </a:prstGeom>
          <a:noFill/>
          <a:ln>
            <a:noFill/>
          </a:ln>
        </p:spPr>
      </p:pic>
      <p:sp>
        <p:nvSpPr>
          <p:cNvPr id="286" name="Google Shape;286;p28"/>
          <p:cNvSpPr txBox="1"/>
          <p:nvPr/>
        </p:nvSpPr>
        <p:spPr>
          <a:xfrm>
            <a:off x="272675" y="242372"/>
            <a:ext cx="8688300" cy="683046"/>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IN" sz="2200" b="1" i="0" u="none" strike="noStrike" cap="none" dirty="0">
                <a:solidFill>
                  <a:srgbClr val="FF0000"/>
                </a:solidFill>
                <a:latin typeface="Calibri"/>
                <a:ea typeface="Calibri"/>
                <a:cs typeface="Calibri"/>
                <a:sym typeface="Calibri"/>
              </a:rPr>
              <a:t>THE DELHI SULTANATE</a:t>
            </a:r>
          </a:p>
          <a:p>
            <a:pPr marL="0" marR="0" lvl="0" indent="0" algn="l" rtl="0">
              <a:lnSpc>
                <a:spcPct val="100000"/>
              </a:lnSpc>
              <a:spcBef>
                <a:spcPts val="0"/>
              </a:spcBef>
              <a:spcAft>
                <a:spcPts val="0"/>
              </a:spcAft>
              <a:buNone/>
            </a:pPr>
            <a:r>
              <a:rPr lang="en-IN" sz="1800" b="1" i="0" u="none" strike="noStrike" cap="none" dirty="0">
                <a:solidFill>
                  <a:srgbClr val="000000"/>
                </a:solidFill>
                <a:latin typeface="Calibri"/>
                <a:ea typeface="Calibri"/>
                <a:cs typeface="Calibri"/>
                <a:sym typeface="Calibri"/>
              </a:rPr>
              <a:t>SUMMARY</a:t>
            </a:r>
            <a:endParaRPr sz="1800" b="1" i="0" u="none" strike="noStrike" cap="none" dirty="0">
              <a:solidFill>
                <a:srgbClr val="000000"/>
              </a:solidFill>
              <a:latin typeface="Calibri"/>
              <a:ea typeface="Calibri"/>
              <a:cs typeface="Calibri"/>
              <a:sym typeface="Calibri"/>
            </a:endParaRPr>
          </a:p>
        </p:txBody>
      </p:sp>
      <p:sp>
        <p:nvSpPr>
          <p:cNvPr id="287" name="Google Shape;287;p28"/>
          <p:cNvSpPr txBox="1"/>
          <p:nvPr/>
        </p:nvSpPr>
        <p:spPr>
          <a:xfrm>
            <a:off x="272675" y="1013552"/>
            <a:ext cx="8688300" cy="4129947"/>
          </a:xfrm>
          <a:prstGeom prst="rect">
            <a:avLst/>
          </a:prstGeom>
          <a:noFill/>
          <a:ln>
            <a:noFill/>
          </a:ln>
        </p:spPr>
        <p:txBody>
          <a:bodyPr spcFirstLastPara="1" wrap="square" lIns="91425" tIns="91425" rIns="91425" bIns="91425" anchor="t" anchorCtr="0">
            <a:noAutofit/>
          </a:bodyPr>
          <a:lstStyle/>
          <a:p>
            <a:pPr marL="342900" marR="0" lvl="0" indent="-342900" algn="l" rtl="0">
              <a:lnSpc>
                <a:spcPct val="100000"/>
              </a:lnSpc>
              <a:spcBef>
                <a:spcPts val="0"/>
              </a:spcBef>
              <a:spcAft>
                <a:spcPts val="600"/>
              </a:spcAft>
              <a:buNone/>
            </a:pPr>
            <a:r>
              <a:rPr lang="en-IN" sz="1400" b="0" i="0" u="none" strike="noStrike" cap="none">
                <a:solidFill>
                  <a:srgbClr val="000000"/>
                </a:solidFill>
                <a:latin typeface="Calibri"/>
                <a:ea typeface="Calibri"/>
                <a:cs typeface="Calibri"/>
                <a:sym typeface="Calibri"/>
              </a:rPr>
              <a:t> </a:t>
            </a:r>
            <a:endParaRPr/>
          </a:p>
        </p:txBody>
      </p:sp>
      <p:sp>
        <p:nvSpPr>
          <p:cNvPr id="288" name="Google Shape;288;p28"/>
          <p:cNvSpPr txBox="1"/>
          <p:nvPr/>
        </p:nvSpPr>
        <p:spPr>
          <a:xfrm>
            <a:off x="463466" y="1100313"/>
            <a:ext cx="4219460"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2" name="Google Shape;292;p28"/>
          <p:cNvSpPr txBox="1"/>
          <p:nvPr/>
        </p:nvSpPr>
        <p:spPr>
          <a:xfrm>
            <a:off x="331802" y="845109"/>
            <a:ext cx="8688299" cy="7674048"/>
          </a:xfrm>
          <a:prstGeom prst="rect">
            <a:avLst/>
          </a:prstGeom>
          <a:noFill/>
          <a:ln>
            <a:noFill/>
          </a:ln>
        </p:spPr>
        <p:txBody>
          <a:bodyPr spcFirstLastPara="1" wrap="square" lIns="91425" tIns="45700" rIns="91425" bIns="45700" anchor="t" anchorCtr="0">
            <a:spAutoFit/>
          </a:bodyPr>
          <a:lstStyle/>
          <a:p>
            <a:pPr marL="186055" indent="-173990">
              <a:lnSpc>
                <a:spcPct val="100000"/>
              </a:lnSpc>
              <a:spcBef>
                <a:spcPts val="1200"/>
              </a:spcBef>
              <a:buFont typeface="Arial"/>
              <a:buChar char="▪"/>
              <a:tabLst>
                <a:tab pos="186690" algn="l"/>
              </a:tabLst>
            </a:pPr>
            <a:r>
              <a:rPr lang="en-IN" sz="1600" b="1" spc="-105" dirty="0">
                <a:latin typeface="Carlito"/>
                <a:cs typeface="Carlito"/>
              </a:rPr>
              <a:t>Timur’s </a:t>
            </a:r>
            <a:r>
              <a:rPr lang="en-IN" sz="1600" b="1" spc="-15" dirty="0">
                <a:latin typeface="Carlito"/>
                <a:cs typeface="Carlito"/>
              </a:rPr>
              <a:t>Invasion </a:t>
            </a:r>
            <a:r>
              <a:rPr lang="en-IN" sz="1600" b="1" spc="10" dirty="0">
                <a:latin typeface="Carlito"/>
                <a:cs typeface="Carlito"/>
              </a:rPr>
              <a:t>(1398  </a:t>
            </a:r>
            <a:r>
              <a:rPr lang="en-IN" sz="1600" b="1" spc="-100" dirty="0">
                <a:latin typeface="Carlito"/>
                <a:cs typeface="Carlito"/>
              </a:rPr>
              <a:t>CE</a:t>
            </a:r>
            <a:r>
              <a:rPr lang="en-IN" sz="1600" b="1" spc="-280" dirty="0">
                <a:latin typeface="Carlito"/>
                <a:cs typeface="Carlito"/>
              </a:rPr>
              <a:t> </a:t>
            </a:r>
            <a:r>
              <a:rPr lang="en-IN" sz="1600" b="1" spc="-10" dirty="0">
                <a:latin typeface="Carlito"/>
                <a:cs typeface="Carlito"/>
              </a:rPr>
              <a:t>.)</a:t>
            </a:r>
          </a:p>
          <a:p>
            <a:pPr marL="186055" indent="-173990">
              <a:spcBef>
                <a:spcPts val="1200"/>
              </a:spcBef>
              <a:buFont typeface="Arial"/>
              <a:buChar char="▪"/>
              <a:tabLst>
                <a:tab pos="186690" algn="l"/>
              </a:tabLst>
            </a:pPr>
            <a:r>
              <a:rPr lang="en-IN" sz="1200" spc="25" dirty="0">
                <a:latin typeface="Carlito"/>
                <a:cs typeface="Carlito"/>
              </a:rPr>
              <a:t>Timur</a:t>
            </a:r>
            <a:r>
              <a:rPr lang="en-IN" sz="1200" spc="5" dirty="0">
                <a:latin typeface="Carlito"/>
                <a:cs typeface="Carlito"/>
              </a:rPr>
              <a:t> was a Central Asian Turk.</a:t>
            </a:r>
          </a:p>
          <a:p>
            <a:pPr marL="142240" indent="-117475">
              <a:lnSpc>
                <a:spcPts val="2150"/>
              </a:lnSpc>
              <a:spcBef>
                <a:spcPts val="100"/>
              </a:spcBef>
              <a:buFont typeface="Arial"/>
              <a:buChar char="•"/>
              <a:tabLst>
                <a:tab pos="142240" algn="l"/>
              </a:tabLst>
            </a:pPr>
            <a:r>
              <a:rPr lang="en-IN" sz="1200" spc="25" dirty="0">
                <a:latin typeface="Carlito"/>
                <a:cs typeface="Carlito"/>
              </a:rPr>
              <a:t>The </a:t>
            </a:r>
            <a:r>
              <a:rPr lang="en-IN" sz="1200" spc="85" dirty="0">
                <a:latin typeface="Carlito"/>
                <a:cs typeface="Carlito"/>
              </a:rPr>
              <a:t>fabulous </a:t>
            </a:r>
            <a:r>
              <a:rPr lang="en-IN" sz="1200" spc="50" dirty="0">
                <a:latin typeface="Carlito"/>
                <a:cs typeface="Carlito"/>
              </a:rPr>
              <a:t>wealth </a:t>
            </a:r>
            <a:r>
              <a:rPr lang="en-IN" sz="1200" spc="45" dirty="0">
                <a:latin typeface="Carlito"/>
                <a:cs typeface="Carlito"/>
              </a:rPr>
              <a:t>of </a:t>
            </a:r>
            <a:r>
              <a:rPr lang="en-IN" sz="1200" spc="60" dirty="0">
                <a:latin typeface="Carlito"/>
                <a:cs typeface="Carlito"/>
              </a:rPr>
              <a:t>India </a:t>
            </a:r>
            <a:r>
              <a:rPr lang="en-IN" sz="1200" spc="45" dirty="0">
                <a:latin typeface="Carlito"/>
                <a:cs typeface="Carlito"/>
              </a:rPr>
              <a:t>attracted </a:t>
            </a:r>
            <a:r>
              <a:rPr lang="en-IN" sz="1200" spc="25" dirty="0">
                <a:latin typeface="Carlito"/>
                <a:cs typeface="Carlito"/>
              </a:rPr>
              <a:t>Timur </a:t>
            </a:r>
            <a:r>
              <a:rPr lang="en-IN" sz="1200" spc="35" dirty="0">
                <a:latin typeface="Carlito"/>
                <a:cs typeface="Carlito"/>
              </a:rPr>
              <a:t>the </a:t>
            </a:r>
            <a:r>
              <a:rPr lang="en-IN" sz="1200" spc="-5" dirty="0">
                <a:latin typeface="Carlito"/>
                <a:cs typeface="Carlito"/>
              </a:rPr>
              <a:t>ruler</a:t>
            </a:r>
            <a:r>
              <a:rPr lang="en-IN" sz="1200" spc="-150" dirty="0">
                <a:latin typeface="Carlito"/>
                <a:cs typeface="Carlito"/>
              </a:rPr>
              <a:t> </a:t>
            </a:r>
            <a:r>
              <a:rPr lang="en-IN" sz="1200" spc="90" dirty="0">
                <a:latin typeface="Carlito"/>
                <a:cs typeface="Carlito"/>
              </a:rPr>
              <a:t>of Samarkand. During</a:t>
            </a:r>
            <a:r>
              <a:rPr lang="en-IN" sz="1200" spc="10" dirty="0">
                <a:latin typeface="Carlito"/>
                <a:cs typeface="Carlito"/>
              </a:rPr>
              <a:t> </a:t>
            </a:r>
            <a:r>
              <a:rPr lang="en-IN" sz="1200" spc="35" dirty="0">
                <a:latin typeface="Carlito"/>
                <a:cs typeface="Carlito"/>
              </a:rPr>
              <a:t>the </a:t>
            </a:r>
            <a:r>
              <a:rPr lang="en-IN" sz="1200" spc="25" dirty="0">
                <a:latin typeface="Carlito"/>
                <a:cs typeface="Carlito"/>
              </a:rPr>
              <a:t>period </a:t>
            </a:r>
            <a:r>
              <a:rPr lang="en-IN" sz="1200" spc="45" dirty="0">
                <a:latin typeface="Carlito"/>
                <a:cs typeface="Carlito"/>
              </a:rPr>
              <a:t>of </a:t>
            </a:r>
            <a:r>
              <a:rPr lang="en-IN" sz="1200" spc="30" dirty="0">
                <a:latin typeface="Carlito"/>
                <a:cs typeface="Carlito"/>
              </a:rPr>
              <a:t>Nasir-</a:t>
            </a:r>
            <a:r>
              <a:rPr lang="en-IN" sz="1200" spc="30" dirty="0" err="1">
                <a:latin typeface="Carlito"/>
                <a:cs typeface="Carlito"/>
              </a:rPr>
              <a:t>ud</a:t>
            </a:r>
            <a:r>
              <a:rPr lang="en-IN" sz="1200" spc="30" dirty="0">
                <a:latin typeface="Carlito"/>
                <a:cs typeface="Carlito"/>
              </a:rPr>
              <a:t>-din </a:t>
            </a:r>
            <a:r>
              <a:rPr lang="en-IN" sz="1200" spc="110" dirty="0">
                <a:latin typeface="Carlito"/>
                <a:cs typeface="Carlito"/>
              </a:rPr>
              <a:t>Mohammed </a:t>
            </a:r>
            <a:r>
              <a:rPr lang="en-IN" sz="1200" spc="65" dirty="0">
                <a:latin typeface="Carlito"/>
                <a:cs typeface="Carlito"/>
              </a:rPr>
              <a:t>Tughlaq, </a:t>
            </a:r>
            <a:r>
              <a:rPr lang="en-IN" sz="1200" spc="40" dirty="0">
                <a:latin typeface="Carlito"/>
                <a:cs typeface="Carlito"/>
              </a:rPr>
              <a:t>he </a:t>
            </a:r>
            <a:r>
              <a:rPr lang="en-IN" sz="1200" spc="70" dirty="0">
                <a:latin typeface="Carlito"/>
                <a:cs typeface="Carlito"/>
              </a:rPr>
              <a:t>invaded</a:t>
            </a:r>
            <a:r>
              <a:rPr lang="en-IN" sz="1200" spc="90" dirty="0">
                <a:latin typeface="Carlito"/>
                <a:cs typeface="Carlito"/>
              </a:rPr>
              <a:t> </a:t>
            </a:r>
            <a:r>
              <a:rPr lang="en-IN" sz="1200" spc="65" dirty="0">
                <a:latin typeface="Carlito"/>
                <a:cs typeface="Carlito"/>
              </a:rPr>
              <a:t>India. In</a:t>
            </a:r>
            <a:r>
              <a:rPr lang="en-IN" sz="1200" spc="30" dirty="0">
                <a:latin typeface="Carlito"/>
                <a:cs typeface="Carlito"/>
              </a:rPr>
              <a:t> </a:t>
            </a:r>
            <a:r>
              <a:rPr lang="en-IN" sz="1200" spc="80" dirty="0">
                <a:latin typeface="Carlito"/>
                <a:cs typeface="Carlito"/>
              </a:rPr>
              <a:t>1398 </a:t>
            </a:r>
            <a:r>
              <a:rPr lang="en-IN" sz="1200" spc="-20" dirty="0">
                <a:latin typeface="Carlito"/>
                <a:cs typeface="Carlito"/>
              </a:rPr>
              <a:t>A.D. </a:t>
            </a:r>
            <a:r>
              <a:rPr lang="en-IN" sz="1200" spc="25" dirty="0">
                <a:latin typeface="Carlito"/>
                <a:cs typeface="Carlito"/>
              </a:rPr>
              <a:t>Timur </a:t>
            </a:r>
            <a:r>
              <a:rPr lang="en-IN" sz="1200" spc="50" dirty="0">
                <a:latin typeface="Carlito"/>
                <a:cs typeface="Carlito"/>
              </a:rPr>
              <a:t>captured </a:t>
            </a:r>
            <a:r>
              <a:rPr lang="en-IN" sz="1200" spc="5" dirty="0">
                <a:latin typeface="Carlito"/>
                <a:cs typeface="Carlito"/>
              </a:rPr>
              <a:t>Delhi</a:t>
            </a:r>
          </a:p>
          <a:p>
            <a:pPr marL="184785" indent="-172720">
              <a:spcBef>
                <a:spcPts val="815"/>
              </a:spcBef>
              <a:buFont typeface="Arial"/>
              <a:buChar char="•"/>
              <a:tabLst>
                <a:tab pos="185420" algn="l"/>
              </a:tabLst>
            </a:pPr>
            <a:r>
              <a:rPr lang="en-IN" sz="1200" spc="15" dirty="0">
                <a:latin typeface="Carlito"/>
                <a:cs typeface="Carlito"/>
              </a:rPr>
              <a:t>Khizr </a:t>
            </a:r>
            <a:r>
              <a:rPr lang="en-IN" sz="1200" spc="65" dirty="0">
                <a:latin typeface="Carlito"/>
                <a:cs typeface="Carlito"/>
              </a:rPr>
              <a:t>Khan </a:t>
            </a:r>
            <a:r>
              <a:rPr lang="en-IN" sz="1200" spc="50" dirty="0">
                <a:latin typeface="Carlito"/>
                <a:cs typeface="Carlito"/>
              </a:rPr>
              <a:t>(1414- </a:t>
            </a:r>
            <a:r>
              <a:rPr lang="en-IN" sz="1200" spc="85" dirty="0">
                <a:latin typeface="Carlito"/>
                <a:cs typeface="Carlito"/>
              </a:rPr>
              <a:t>1421</a:t>
            </a:r>
            <a:r>
              <a:rPr lang="en-IN" sz="1200" spc="-270" dirty="0">
                <a:latin typeface="Carlito"/>
                <a:cs typeface="Carlito"/>
              </a:rPr>
              <a:t> </a:t>
            </a:r>
            <a:r>
              <a:rPr lang="en-IN" sz="1200" spc="25" dirty="0">
                <a:latin typeface="Carlito"/>
                <a:cs typeface="Carlito"/>
              </a:rPr>
              <a:t>CE.)</a:t>
            </a:r>
            <a:r>
              <a:rPr lang="en-IN" sz="1200" spc="90" dirty="0">
                <a:latin typeface="Carlito"/>
                <a:cs typeface="Carlito"/>
              </a:rPr>
              <a:t> was </a:t>
            </a:r>
            <a:r>
              <a:rPr lang="en-IN" sz="1200" spc="40" dirty="0">
                <a:latin typeface="Carlito"/>
                <a:cs typeface="Carlito"/>
              </a:rPr>
              <a:t>the </a:t>
            </a:r>
            <a:r>
              <a:rPr lang="en-IN" sz="1200" spc="45" dirty="0">
                <a:latin typeface="Carlito"/>
                <a:cs typeface="Carlito"/>
              </a:rPr>
              <a:t>founder of </a:t>
            </a:r>
            <a:r>
              <a:rPr lang="en-IN" sz="1200" spc="90" dirty="0">
                <a:latin typeface="Carlito"/>
                <a:cs typeface="Carlito"/>
              </a:rPr>
              <a:t>Sayyid</a:t>
            </a:r>
            <a:r>
              <a:rPr lang="en-IN" sz="1200" spc="-135" dirty="0">
                <a:latin typeface="Carlito"/>
                <a:cs typeface="Carlito"/>
              </a:rPr>
              <a:t> </a:t>
            </a:r>
            <a:r>
              <a:rPr lang="en-IN" sz="1200" spc="30" dirty="0">
                <a:latin typeface="Carlito"/>
                <a:cs typeface="Carlito"/>
              </a:rPr>
              <a:t>Dynasty. He was the governor of Multan( Punjab), they succeeded Tughlaq dynasty and ruled the Sultanate until they were displaced by the Lodi Dynasty. </a:t>
            </a:r>
          </a:p>
          <a:p>
            <a:pPr marL="12700">
              <a:lnSpc>
                <a:spcPct val="100000"/>
              </a:lnSpc>
              <a:spcBef>
                <a:spcPts val="1200"/>
              </a:spcBef>
            </a:pPr>
            <a:r>
              <a:rPr lang="en-IN" sz="1600" b="1" spc="-40" dirty="0">
                <a:latin typeface="Carlito"/>
                <a:cs typeface="Carlito"/>
              </a:rPr>
              <a:t>Bahlul </a:t>
            </a:r>
            <a:r>
              <a:rPr lang="en-IN" sz="1600" b="1" spc="-60" dirty="0">
                <a:latin typeface="Carlito"/>
                <a:cs typeface="Carlito"/>
              </a:rPr>
              <a:t>Lodi </a:t>
            </a:r>
            <a:r>
              <a:rPr lang="en-IN" sz="1600" b="1" spc="10" dirty="0">
                <a:latin typeface="Carlito"/>
                <a:cs typeface="Carlito"/>
              </a:rPr>
              <a:t>(1451 </a:t>
            </a:r>
            <a:r>
              <a:rPr lang="en-IN" sz="1600" b="1" spc="40" dirty="0">
                <a:latin typeface="Carlito"/>
                <a:cs typeface="Carlito"/>
              </a:rPr>
              <a:t>-1489</a:t>
            </a:r>
            <a:r>
              <a:rPr lang="en-IN" sz="1600" b="1" spc="275" dirty="0">
                <a:latin typeface="Carlito"/>
                <a:cs typeface="Carlito"/>
              </a:rPr>
              <a:t> </a:t>
            </a:r>
            <a:r>
              <a:rPr lang="en-IN" sz="1600" b="1" spc="-100" dirty="0">
                <a:latin typeface="Carlito"/>
                <a:cs typeface="Carlito"/>
              </a:rPr>
              <a:t>CE.)</a:t>
            </a:r>
            <a:endParaRPr lang="en-IN" sz="1600" dirty="0">
              <a:latin typeface="Carlito"/>
              <a:cs typeface="Carlito"/>
            </a:endParaRPr>
          </a:p>
          <a:p>
            <a:pPr marL="128270" indent="-116205">
              <a:lnSpc>
                <a:spcPct val="100000"/>
              </a:lnSpc>
              <a:spcBef>
                <a:spcPts val="1200"/>
              </a:spcBef>
              <a:buFont typeface="Arial"/>
              <a:buChar char="▪"/>
              <a:tabLst>
                <a:tab pos="128905" algn="l"/>
              </a:tabLst>
            </a:pPr>
            <a:r>
              <a:rPr lang="en-IN" sz="1200" spc="75" dirty="0">
                <a:latin typeface="Carlito"/>
                <a:cs typeface="Carlito"/>
              </a:rPr>
              <a:t>Bahlul </a:t>
            </a:r>
            <a:r>
              <a:rPr lang="en-IN" sz="1200" spc="40" dirty="0">
                <a:latin typeface="Carlito"/>
                <a:cs typeface="Carlito"/>
              </a:rPr>
              <a:t>Lodi </a:t>
            </a:r>
            <a:r>
              <a:rPr lang="en-IN" sz="1200" spc="90" dirty="0">
                <a:latin typeface="Carlito"/>
                <a:cs typeface="Carlito"/>
              </a:rPr>
              <a:t>was </a:t>
            </a:r>
            <a:r>
              <a:rPr lang="en-IN" sz="1200" spc="40" dirty="0">
                <a:latin typeface="Carlito"/>
                <a:cs typeface="Carlito"/>
              </a:rPr>
              <a:t>the </a:t>
            </a:r>
            <a:r>
              <a:rPr lang="en-IN" sz="1200" spc="45" dirty="0">
                <a:latin typeface="Carlito"/>
                <a:cs typeface="Carlito"/>
              </a:rPr>
              <a:t>founder of </a:t>
            </a:r>
            <a:r>
              <a:rPr lang="en-IN" sz="1200" spc="40" dirty="0">
                <a:latin typeface="Carlito"/>
                <a:cs typeface="Carlito"/>
              </a:rPr>
              <a:t>Lodi</a:t>
            </a:r>
            <a:r>
              <a:rPr lang="en-IN" sz="1200" spc="-250" dirty="0">
                <a:latin typeface="Carlito"/>
                <a:cs typeface="Carlito"/>
              </a:rPr>
              <a:t> </a:t>
            </a:r>
            <a:r>
              <a:rPr lang="en-IN" sz="1200" spc="30" dirty="0">
                <a:latin typeface="Carlito"/>
                <a:cs typeface="Carlito"/>
              </a:rPr>
              <a:t>Dynasty He</a:t>
            </a:r>
            <a:r>
              <a:rPr lang="en-IN" sz="1200" spc="5" dirty="0">
                <a:latin typeface="Carlito"/>
                <a:cs typeface="Carlito"/>
              </a:rPr>
              <a:t> </a:t>
            </a:r>
            <a:r>
              <a:rPr lang="en-IN" sz="1200" spc="105" dirty="0">
                <a:latin typeface="Carlito"/>
                <a:cs typeface="Carlito"/>
              </a:rPr>
              <a:t>was </a:t>
            </a:r>
            <a:r>
              <a:rPr lang="en-IN" sz="1200" dirty="0">
                <a:latin typeface="Carlito"/>
                <a:cs typeface="Carlito"/>
              </a:rPr>
              <a:t>a  </a:t>
            </a:r>
            <a:r>
              <a:rPr lang="en-IN" sz="1200" spc="75" dirty="0">
                <a:latin typeface="Carlito"/>
                <a:cs typeface="Carlito"/>
              </a:rPr>
              <a:t>wise </a:t>
            </a:r>
            <a:r>
              <a:rPr lang="en-IN" sz="1200" spc="114" dirty="0">
                <a:latin typeface="Carlito"/>
                <a:cs typeface="Carlito"/>
              </a:rPr>
              <a:t>statesman </a:t>
            </a:r>
            <a:r>
              <a:rPr lang="en-IN" sz="1200" spc="35" dirty="0">
                <a:latin typeface="Carlito"/>
                <a:cs typeface="Carlito"/>
              </a:rPr>
              <a:t>who </a:t>
            </a:r>
            <a:r>
              <a:rPr lang="en-IN" sz="1200" spc="50" dirty="0">
                <a:latin typeface="Carlito"/>
                <a:cs typeface="Carlito"/>
              </a:rPr>
              <a:t>knew </a:t>
            </a:r>
            <a:r>
              <a:rPr lang="en-IN" sz="1200" spc="85" dirty="0">
                <a:latin typeface="Carlito"/>
                <a:cs typeface="Carlito"/>
              </a:rPr>
              <a:t>his</a:t>
            </a:r>
            <a:r>
              <a:rPr lang="en-IN" sz="1200" spc="-140" dirty="0">
                <a:latin typeface="Carlito"/>
                <a:cs typeface="Carlito"/>
              </a:rPr>
              <a:t> </a:t>
            </a:r>
            <a:r>
              <a:rPr lang="en-IN" sz="1200" spc="75" dirty="0">
                <a:latin typeface="Carlito"/>
                <a:cs typeface="Carlito"/>
              </a:rPr>
              <a:t>limits. He</a:t>
            </a:r>
            <a:r>
              <a:rPr lang="en-IN" sz="1200" spc="5" dirty="0">
                <a:latin typeface="Carlito"/>
                <a:cs typeface="Carlito"/>
              </a:rPr>
              <a:t> </a:t>
            </a:r>
            <a:r>
              <a:rPr lang="en-IN" sz="1200" spc="10" dirty="0">
                <a:latin typeface="Carlito"/>
                <a:cs typeface="Carlito"/>
              </a:rPr>
              <a:t>took </a:t>
            </a:r>
            <a:r>
              <a:rPr lang="en-IN" sz="1200" spc="60" dirty="0">
                <a:latin typeface="Carlito"/>
                <a:cs typeface="Carlito"/>
              </a:rPr>
              <a:t>various </a:t>
            </a:r>
            <a:r>
              <a:rPr lang="en-IN" sz="1200" spc="110" dirty="0">
                <a:latin typeface="Carlito"/>
                <a:cs typeface="Carlito"/>
              </a:rPr>
              <a:t>measures </a:t>
            </a:r>
            <a:r>
              <a:rPr lang="en-IN" sz="1200" spc="-10" dirty="0">
                <a:latin typeface="Carlito"/>
                <a:cs typeface="Carlito"/>
              </a:rPr>
              <a:t>to </a:t>
            </a:r>
            <a:r>
              <a:rPr lang="en-IN" sz="1200" spc="70" dirty="0">
                <a:latin typeface="Carlito"/>
                <a:cs typeface="Carlito"/>
              </a:rPr>
              <a:t>gratify </a:t>
            </a:r>
            <a:r>
              <a:rPr lang="en-IN" sz="1200" spc="85" dirty="0">
                <a:latin typeface="Carlito"/>
                <a:cs typeface="Carlito"/>
              </a:rPr>
              <a:t>his</a:t>
            </a:r>
            <a:r>
              <a:rPr lang="en-IN" sz="1200" spc="-60" dirty="0">
                <a:latin typeface="Carlito"/>
                <a:cs typeface="Carlito"/>
              </a:rPr>
              <a:t> </a:t>
            </a:r>
            <a:r>
              <a:rPr lang="en-IN" sz="1200" spc="90" dirty="0">
                <a:latin typeface="Carlito"/>
                <a:cs typeface="Carlito"/>
              </a:rPr>
              <a:t>nobles.</a:t>
            </a:r>
          </a:p>
          <a:p>
            <a:pPr marL="12700" marR="2736850">
              <a:lnSpc>
                <a:spcPct val="122900"/>
              </a:lnSpc>
              <a:spcBef>
                <a:spcPts val="100"/>
              </a:spcBef>
            </a:pPr>
            <a:r>
              <a:rPr lang="en-IN" sz="1600" b="1" spc="-5" dirty="0">
                <a:latin typeface="Carlito"/>
                <a:cs typeface="Carlito"/>
              </a:rPr>
              <a:t>Sikandar Lodi</a:t>
            </a:r>
            <a:r>
              <a:rPr lang="en-IN" sz="1600" b="1" dirty="0">
                <a:latin typeface="Carlito"/>
                <a:cs typeface="Carlito"/>
              </a:rPr>
              <a:t> </a:t>
            </a:r>
            <a:r>
              <a:rPr lang="en-IN" sz="1600" b="1" spc="-5" dirty="0">
                <a:latin typeface="Carlito"/>
                <a:cs typeface="Carlito"/>
              </a:rPr>
              <a:t>(1489-1517</a:t>
            </a:r>
            <a:r>
              <a:rPr lang="en-IN" sz="1600" b="1" spc="-135" dirty="0">
                <a:latin typeface="Carlito"/>
                <a:cs typeface="Carlito"/>
              </a:rPr>
              <a:t> </a:t>
            </a:r>
            <a:r>
              <a:rPr lang="en-IN" sz="1600" b="1" spc="-20" dirty="0">
                <a:latin typeface="Carlito"/>
                <a:cs typeface="Carlito"/>
              </a:rPr>
              <a:t>A.D.)</a:t>
            </a:r>
            <a:endParaRPr lang="en-IN" sz="1600" dirty="0">
              <a:latin typeface="Carlito"/>
              <a:cs typeface="Carlito"/>
            </a:endParaRPr>
          </a:p>
          <a:p>
            <a:pPr marL="140335" indent="-128270">
              <a:buFont typeface="Arial"/>
              <a:buChar char="•"/>
              <a:tabLst>
                <a:tab pos="140970" algn="l"/>
              </a:tabLst>
            </a:pPr>
            <a:r>
              <a:rPr lang="en-IN" sz="1200" spc="-5" dirty="0">
                <a:latin typeface="Carlito"/>
                <a:cs typeface="Carlito"/>
              </a:rPr>
              <a:t>Sikandar </a:t>
            </a:r>
            <a:r>
              <a:rPr lang="en-IN" sz="1200" dirty="0">
                <a:latin typeface="Carlito"/>
                <a:cs typeface="Carlito"/>
              </a:rPr>
              <a:t>Shahi </a:t>
            </a:r>
            <a:r>
              <a:rPr lang="en-IN" sz="1200" spc="-20" dirty="0">
                <a:latin typeface="Carlito"/>
                <a:cs typeface="Carlito"/>
              </a:rPr>
              <a:t>was </a:t>
            </a:r>
            <a:r>
              <a:rPr lang="en-IN" sz="1200" dirty="0">
                <a:latin typeface="Carlito"/>
                <a:cs typeface="Carlito"/>
              </a:rPr>
              <a:t>the </a:t>
            </a:r>
            <a:r>
              <a:rPr lang="en-IN" sz="1200" spc="-10" dirty="0">
                <a:latin typeface="Carlito"/>
                <a:cs typeface="Carlito"/>
              </a:rPr>
              <a:t>son </a:t>
            </a:r>
            <a:r>
              <a:rPr lang="en-IN" sz="1200" spc="-5" dirty="0">
                <a:latin typeface="Carlito"/>
                <a:cs typeface="Carlito"/>
              </a:rPr>
              <a:t>of </a:t>
            </a:r>
            <a:r>
              <a:rPr lang="en-IN" sz="1200" dirty="0">
                <a:latin typeface="Carlito"/>
                <a:cs typeface="Carlito"/>
              </a:rPr>
              <a:t>Bahlul</a:t>
            </a:r>
            <a:r>
              <a:rPr lang="en-IN" sz="1200" spc="-95" dirty="0">
                <a:latin typeface="Carlito"/>
                <a:cs typeface="Carlito"/>
              </a:rPr>
              <a:t> </a:t>
            </a:r>
            <a:r>
              <a:rPr lang="en-IN" sz="1200" spc="-5" dirty="0">
                <a:latin typeface="Carlito"/>
                <a:cs typeface="Carlito"/>
              </a:rPr>
              <a:t>Lodi. He</a:t>
            </a:r>
            <a:r>
              <a:rPr lang="en-IN" sz="1200" dirty="0">
                <a:latin typeface="Carlito"/>
                <a:cs typeface="Carlito"/>
              </a:rPr>
              <a:t> </a:t>
            </a:r>
            <a:r>
              <a:rPr lang="en-IN" sz="1200" spc="-15" dirty="0">
                <a:latin typeface="Carlito"/>
                <a:cs typeface="Carlito"/>
              </a:rPr>
              <a:t>set </a:t>
            </a:r>
            <a:r>
              <a:rPr lang="en-IN" sz="1200" dirty="0">
                <a:latin typeface="Carlito"/>
                <a:cs typeface="Carlito"/>
              </a:rPr>
              <a:t>up a </a:t>
            </a:r>
            <a:r>
              <a:rPr lang="en-IN" sz="1200" spc="-15" dirty="0">
                <a:latin typeface="Carlito"/>
                <a:cs typeface="Carlito"/>
              </a:rPr>
              <a:t>well-organized spy</a:t>
            </a:r>
            <a:r>
              <a:rPr lang="en-IN" sz="1200" spc="-35" dirty="0">
                <a:latin typeface="Carlito"/>
                <a:cs typeface="Carlito"/>
              </a:rPr>
              <a:t> </a:t>
            </a:r>
            <a:r>
              <a:rPr lang="en-IN" sz="1200" spc="-30" dirty="0">
                <a:latin typeface="Carlito"/>
                <a:cs typeface="Carlito"/>
              </a:rPr>
              <a:t>system. He</a:t>
            </a:r>
            <a:r>
              <a:rPr lang="en-IN" sz="1200" spc="-10" dirty="0">
                <a:latin typeface="Carlito"/>
                <a:cs typeface="Carlito"/>
              </a:rPr>
              <a:t> </a:t>
            </a:r>
            <a:r>
              <a:rPr lang="en-IN" sz="1200" spc="-20" dirty="0">
                <a:latin typeface="Carlito"/>
                <a:cs typeface="Carlito"/>
              </a:rPr>
              <a:t>developed </a:t>
            </a:r>
            <a:r>
              <a:rPr lang="en-IN" sz="1200" spc="-5" dirty="0">
                <a:latin typeface="Carlito"/>
                <a:cs typeface="Carlito"/>
              </a:rPr>
              <a:t>agriculture </a:t>
            </a:r>
            <a:r>
              <a:rPr lang="en-IN" sz="1200" dirty="0">
                <a:latin typeface="Carlito"/>
                <a:cs typeface="Carlito"/>
              </a:rPr>
              <a:t>and</a:t>
            </a:r>
            <a:r>
              <a:rPr lang="en-IN" sz="1200" spc="70" dirty="0">
                <a:latin typeface="Carlito"/>
                <a:cs typeface="Carlito"/>
              </a:rPr>
              <a:t> </a:t>
            </a:r>
            <a:r>
              <a:rPr lang="en-IN" sz="1200" spc="-20" dirty="0">
                <a:latin typeface="Carlito"/>
                <a:cs typeface="Carlito"/>
              </a:rPr>
              <a:t>industry. He</a:t>
            </a:r>
            <a:r>
              <a:rPr lang="en-IN" sz="1200" spc="-5" dirty="0">
                <a:latin typeface="Carlito"/>
                <a:cs typeface="Carlito"/>
              </a:rPr>
              <a:t> </a:t>
            </a:r>
            <a:r>
              <a:rPr lang="en-IN" sz="1200" spc="-15" dirty="0">
                <a:latin typeface="Carlito"/>
                <a:cs typeface="Carlito"/>
              </a:rPr>
              <a:t>was </a:t>
            </a:r>
            <a:r>
              <a:rPr lang="en-IN" sz="1200" dirty="0">
                <a:latin typeface="Carlito"/>
                <a:cs typeface="Carlito"/>
              </a:rPr>
              <a:t>an </a:t>
            </a:r>
            <a:r>
              <a:rPr lang="en-IN" sz="1600" spc="-10" dirty="0">
                <a:latin typeface="Carlito"/>
                <a:cs typeface="Carlito"/>
              </a:rPr>
              <a:t>orthodox</a:t>
            </a:r>
            <a:r>
              <a:rPr lang="en-IN" sz="1600" spc="-90" dirty="0">
                <a:latin typeface="Carlito"/>
                <a:cs typeface="Carlito"/>
              </a:rPr>
              <a:t> </a:t>
            </a:r>
            <a:r>
              <a:rPr lang="en-IN" sz="1600" spc="-15" dirty="0">
                <a:latin typeface="Carlito"/>
                <a:cs typeface="Carlito"/>
              </a:rPr>
              <a:t>Muslim.</a:t>
            </a:r>
            <a:r>
              <a:rPr lang="en-IN" sz="1600" spc="-5" dirty="0">
                <a:latin typeface="Carlito"/>
              </a:rPr>
              <a:t> Sikandar Lodi was one of the better known rulers of the Lodi Dynasty.</a:t>
            </a:r>
          </a:p>
          <a:p>
            <a:pPr marL="140335" indent="-128270">
              <a:buFont typeface="Arial"/>
              <a:buChar char="•"/>
              <a:tabLst>
                <a:tab pos="140970" algn="l"/>
              </a:tabLst>
            </a:pPr>
            <a:r>
              <a:rPr lang="en-IN" sz="1600" b="1" dirty="0">
                <a:latin typeface="Carlito"/>
                <a:cs typeface="Carlito"/>
              </a:rPr>
              <a:t>End of Lodi </a:t>
            </a:r>
            <a:r>
              <a:rPr lang="en-IN" sz="1600" b="1" spc="-5" dirty="0">
                <a:latin typeface="Carlito"/>
                <a:cs typeface="Carlito"/>
              </a:rPr>
              <a:t>Dynasty </a:t>
            </a:r>
            <a:r>
              <a:rPr lang="en-IN" sz="1600" b="1" dirty="0">
                <a:latin typeface="Carlito"/>
                <a:cs typeface="Carlito"/>
              </a:rPr>
              <a:t>(1517-1526</a:t>
            </a:r>
            <a:r>
              <a:rPr lang="en-IN" sz="1600" b="1" spc="-254" dirty="0">
                <a:latin typeface="Carlito"/>
                <a:cs typeface="Carlito"/>
              </a:rPr>
              <a:t> </a:t>
            </a:r>
            <a:r>
              <a:rPr lang="en-IN" sz="1600" b="1" spc="-10" dirty="0">
                <a:latin typeface="Carlito"/>
                <a:cs typeface="Carlito"/>
              </a:rPr>
              <a:t>A.D.)</a:t>
            </a:r>
          </a:p>
          <a:p>
            <a:pPr marL="12700" marR="5080" algn="just">
              <a:lnSpc>
                <a:spcPct val="100000"/>
              </a:lnSpc>
              <a:spcBef>
                <a:spcPts val="5"/>
              </a:spcBef>
              <a:buFont typeface="Arial"/>
              <a:buChar char="•"/>
              <a:tabLst>
                <a:tab pos="140970" algn="l"/>
              </a:tabLst>
            </a:pPr>
            <a:r>
              <a:rPr lang="en-IN" sz="1200" spc="-5" dirty="0">
                <a:latin typeface="Carlito"/>
                <a:cs typeface="Carlito"/>
              </a:rPr>
              <a:t>Daulat </a:t>
            </a:r>
            <a:r>
              <a:rPr lang="en-IN" sz="1200" dirty="0">
                <a:latin typeface="Carlito"/>
                <a:cs typeface="Carlito"/>
              </a:rPr>
              <a:t>Khan, the </a:t>
            </a:r>
            <a:r>
              <a:rPr lang="en-IN" sz="1200" spc="-20" dirty="0">
                <a:latin typeface="Carlito"/>
                <a:cs typeface="Carlito"/>
              </a:rPr>
              <a:t>most </a:t>
            </a:r>
            <a:r>
              <a:rPr lang="en-IN" sz="1200" spc="-15" dirty="0">
                <a:latin typeface="Carlito"/>
                <a:cs typeface="Carlito"/>
              </a:rPr>
              <a:t>powerful </a:t>
            </a:r>
            <a:r>
              <a:rPr lang="en-IN" sz="1200" dirty="0">
                <a:latin typeface="Carlito"/>
                <a:cs typeface="Carlito"/>
              </a:rPr>
              <a:t>noble </a:t>
            </a:r>
            <a:r>
              <a:rPr lang="en-IN" sz="1200" spc="-5" dirty="0">
                <a:latin typeface="Carlito"/>
                <a:cs typeface="Carlito"/>
              </a:rPr>
              <a:t>of </a:t>
            </a:r>
            <a:r>
              <a:rPr lang="en-IN" sz="1200" dirty="0">
                <a:latin typeface="Carlito"/>
                <a:cs typeface="Carlito"/>
              </a:rPr>
              <a:t>Punjab, </a:t>
            </a:r>
            <a:r>
              <a:rPr lang="en-IN" sz="1200" spc="-10" dirty="0">
                <a:latin typeface="Carlito"/>
                <a:cs typeface="Carlito"/>
              </a:rPr>
              <a:t>who</a:t>
            </a:r>
            <a:r>
              <a:rPr lang="en-IN" sz="1200" spc="-140" dirty="0">
                <a:latin typeface="Carlito"/>
                <a:cs typeface="Carlito"/>
              </a:rPr>
              <a:t> </a:t>
            </a:r>
            <a:r>
              <a:rPr lang="en-IN" sz="1200" spc="-10" dirty="0">
                <a:latin typeface="Carlito"/>
                <a:cs typeface="Carlito"/>
              </a:rPr>
              <a:t>was  discontented </a:t>
            </a:r>
            <a:r>
              <a:rPr lang="en-IN" sz="1200" spc="-5" dirty="0">
                <a:latin typeface="Carlito"/>
                <a:cs typeface="Carlito"/>
              </a:rPr>
              <a:t>with Ibrahim Lodhi, </a:t>
            </a:r>
            <a:r>
              <a:rPr lang="en-IN" sz="1200" spc="-10" dirty="0">
                <a:latin typeface="Carlito"/>
                <a:cs typeface="Carlito"/>
              </a:rPr>
              <a:t>invited </a:t>
            </a:r>
            <a:r>
              <a:rPr lang="en-IN" sz="1200" b="1" dirty="0">
                <a:latin typeface="Carlito"/>
                <a:cs typeface="Carlito"/>
              </a:rPr>
              <a:t>Babur the </a:t>
            </a:r>
            <a:r>
              <a:rPr lang="en-IN" sz="1200" b="1" spc="-5" dirty="0">
                <a:latin typeface="Carlito"/>
                <a:cs typeface="Carlito"/>
              </a:rPr>
              <a:t>ruler </a:t>
            </a:r>
            <a:r>
              <a:rPr lang="en-IN" sz="1200" b="1" dirty="0">
                <a:latin typeface="Carlito"/>
                <a:cs typeface="Carlito"/>
              </a:rPr>
              <a:t>of  </a:t>
            </a:r>
            <a:r>
              <a:rPr lang="en-IN" sz="1200" b="1" spc="-5" dirty="0">
                <a:latin typeface="Carlito"/>
                <a:cs typeface="Carlito"/>
              </a:rPr>
              <a:t>Kabul </a:t>
            </a:r>
            <a:r>
              <a:rPr lang="en-IN" sz="1200" spc="-15" dirty="0">
                <a:latin typeface="Carlito"/>
                <a:cs typeface="Carlito"/>
              </a:rPr>
              <a:t>to</a:t>
            </a:r>
            <a:r>
              <a:rPr lang="en-IN" sz="1200" spc="-30" dirty="0">
                <a:latin typeface="Carlito"/>
                <a:cs typeface="Carlito"/>
              </a:rPr>
              <a:t> </a:t>
            </a:r>
            <a:r>
              <a:rPr lang="en-IN" sz="1200" spc="-10" dirty="0">
                <a:latin typeface="Carlito"/>
                <a:cs typeface="Carlito"/>
              </a:rPr>
              <a:t>invade</a:t>
            </a:r>
            <a:endParaRPr lang="en-IN" sz="1200" dirty="0">
              <a:latin typeface="Carlito"/>
              <a:cs typeface="Carlito"/>
            </a:endParaRPr>
          </a:p>
          <a:p>
            <a:pPr marL="140335" marR="59055" indent="-128270">
              <a:lnSpc>
                <a:spcPct val="100000"/>
              </a:lnSpc>
              <a:buFont typeface="Arial"/>
              <a:buChar char="•"/>
              <a:tabLst>
                <a:tab pos="140970" algn="l"/>
              </a:tabLst>
            </a:pPr>
            <a:r>
              <a:rPr lang="en-IN" sz="1200" dirty="0">
                <a:latin typeface="Carlito"/>
                <a:cs typeface="Carlito"/>
              </a:rPr>
              <a:t>India. Babur </a:t>
            </a:r>
            <a:r>
              <a:rPr lang="en-IN" sz="1200" spc="-10" dirty="0">
                <a:latin typeface="Carlito"/>
                <a:cs typeface="Carlito"/>
              </a:rPr>
              <a:t>invaded </a:t>
            </a:r>
            <a:r>
              <a:rPr lang="en-IN" sz="1200" dirty="0">
                <a:latin typeface="Carlito"/>
                <a:cs typeface="Carlito"/>
              </a:rPr>
              <a:t>India and </a:t>
            </a:r>
            <a:r>
              <a:rPr lang="en-IN" sz="1200" spc="-25" dirty="0">
                <a:latin typeface="Carlito"/>
                <a:cs typeface="Carlito"/>
              </a:rPr>
              <a:t>defeated </a:t>
            </a:r>
            <a:r>
              <a:rPr lang="en-IN" sz="1200" spc="-5" dirty="0">
                <a:latin typeface="Carlito"/>
                <a:cs typeface="Carlito"/>
              </a:rPr>
              <a:t>Ibrahim Lodi in </a:t>
            </a:r>
            <a:r>
              <a:rPr lang="en-IN" sz="1200" dirty="0">
                <a:latin typeface="Carlito"/>
                <a:cs typeface="Carlito"/>
              </a:rPr>
              <a:t>the </a:t>
            </a:r>
            <a:r>
              <a:rPr lang="en-IN" sz="1200" spc="-25" dirty="0">
                <a:latin typeface="Carlito"/>
                <a:cs typeface="Carlito"/>
              </a:rPr>
              <a:t>first  </a:t>
            </a:r>
            <a:r>
              <a:rPr lang="en-IN" sz="1200" spc="-10" dirty="0">
                <a:latin typeface="Carlito"/>
                <a:cs typeface="Carlito"/>
              </a:rPr>
              <a:t>battle </a:t>
            </a:r>
            <a:r>
              <a:rPr lang="en-IN" sz="1200" spc="-5" dirty="0">
                <a:latin typeface="Carlito"/>
                <a:cs typeface="Carlito"/>
              </a:rPr>
              <a:t>of</a:t>
            </a:r>
            <a:r>
              <a:rPr lang="en-IN" sz="1200" spc="-30" dirty="0">
                <a:latin typeface="Carlito"/>
                <a:cs typeface="Carlito"/>
              </a:rPr>
              <a:t> </a:t>
            </a:r>
            <a:r>
              <a:rPr lang="en-IN" sz="1200" spc="-10" dirty="0">
                <a:latin typeface="Carlito"/>
                <a:cs typeface="Carlito"/>
              </a:rPr>
              <a:t>Panipat</a:t>
            </a:r>
            <a:endParaRPr lang="en-IN" sz="1200" dirty="0">
              <a:latin typeface="Carlito"/>
              <a:cs typeface="Carlito"/>
            </a:endParaRPr>
          </a:p>
          <a:p>
            <a:pPr marL="12700">
              <a:lnSpc>
                <a:spcPct val="100000"/>
              </a:lnSpc>
            </a:pPr>
            <a:r>
              <a:rPr lang="en-IN" sz="1200" spc="-5" dirty="0">
                <a:latin typeface="Carlito"/>
                <a:cs typeface="Carlito"/>
              </a:rPr>
              <a:t>in </a:t>
            </a:r>
            <a:r>
              <a:rPr lang="en-IN" sz="1200" dirty="0">
                <a:latin typeface="Carlito"/>
                <a:cs typeface="Carlito"/>
              </a:rPr>
              <a:t>1526</a:t>
            </a:r>
            <a:r>
              <a:rPr lang="en-IN" sz="1200" spc="-105" dirty="0">
                <a:latin typeface="Carlito"/>
                <a:cs typeface="Carlito"/>
              </a:rPr>
              <a:t> </a:t>
            </a:r>
            <a:r>
              <a:rPr lang="en-IN" sz="1200" dirty="0">
                <a:latin typeface="Carlito"/>
                <a:cs typeface="Carlito"/>
              </a:rPr>
              <a:t>.Thus Babur established Mughal Empire in India.</a:t>
            </a:r>
            <a:endParaRPr lang="en-IN" sz="1200" dirty="0"/>
          </a:p>
          <a:p>
            <a:pPr marL="12700">
              <a:lnSpc>
                <a:spcPct val="100000"/>
              </a:lnSpc>
            </a:pPr>
            <a:endParaRPr lang="en-IN" sz="1200" dirty="0">
              <a:latin typeface="Carlito"/>
              <a:cs typeface="Carlito"/>
            </a:endParaRPr>
          </a:p>
          <a:p>
            <a:pPr marL="140335" indent="-128270">
              <a:buFont typeface="Arial"/>
              <a:buChar char="•"/>
              <a:tabLst>
                <a:tab pos="140970" algn="l"/>
              </a:tabLst>
            </a:pPr>
            <a:endParaRPr lang="en-IN" sz="1200" b="1" spc="-10" dirty="0">
              <a:latin typeface="Carlito"/>
              <a:cs typeface="Carlito"/>
            </a:endParaRPr>
          </a:p>
          <a:p>
            <a:pPr marL="140335" indent="-128270">
              <a:buFont typeface="Arial"/>
              <a:buChar char="•"/>
              <a:tabLst>
                <a:tab pos="140970" algn="l"/>
              </a:tabLst>
            </a:pPr>
            <a:endParaRPr lang="en-IN" sz="1200" dirty="0">
              <a:latin typeface="Carlito"/>
              <a:cs typeface="Carlito"/>
            </a:endParaRPr>
          </a:p>
          <a:p>
            <a:pPr marL="140335" indent="-128270">
              <a:buFont typeface="Arial"/>
              <a:buChar char="•"/>
              <a:tabLst>
                <a:tab pos="140970" algn="l"/>
              </a:tabLst>
            </a:pPr>
            <a:endParaRPr lang="en-IN" sz="1200" spc="-5" dirty="0">
              <a:latin typeface="Carlito"/>
            </a:endParaRPr>
          </a:p>
          <a:p>
            <a:pPr marL="140335" indent="-128270">
              <a:buFont typeface="Arial"/>
              <a:buChar char="•"/>
              <a:tabLst>
                <a:tab pos="140970" algn="l"/>
              </a:tabLst>
            </a:pPr>
            <a:endParaRPr lang="en-IN" sz="1200" spc="-5" dirty="0">
              <a:latin typeface="Carlito"/>
            </a:endParaRPr>
          </a:p>
          <a:p>
            <a:pPr marL="140335" indent="-128270">
              <a:lnSpc>
                <a:spcPct val="100000"/>
              </a:lnSpc>
              <a:buFont typeface="Arial"/>
              <a:buChar char="•"/>
              <a:tabLst>
                <a:tab pos="140970" algn="l"/>
              </a:tabLst>
            </a:pPr>
            <a:endParaRPr lang="en-IN" sz="1200" spc="90" dirty="0">
              <a:latin typeface="Carlito"/>
              <a:cs typeface="Carlito"/>
            </a:endParaRPr>
          </a:p>
          <a:p>
            <a:pPr marL="128270" indent="-116205">
              <a:lnSpc>
                <a:spcPct val="100000"/>
              </a:lnSpc>
              <a:spcBef>
                <a:spcPts val="1200"/>
              </a:spcBef>
              <a:buFont typeface="Arial"/>
              <a:buChar char="▪"/>
              <a:tabLst>
                <a:tab pos="128905" algn="l"/>
              </a:tabLst>
            </a:pPr>
            <a:endParaRPr lang="en-IN" sz="1200" spc="30" dirty="0">
              <a:latin typeface="Carlito"/>
              <a:cs typeface="Carlito"/>
            </a:endParaRPr>
          </a:p>
          <a:p>
            <a:pPr marL="184785" indent="-172720">
              <a:spcBef>
                <a:spcPts val="815"/>
              </a:spcBef>
              <a:buFont typeface="Arial"/>
              <a:buChar char="•"/>
              <a:tabLst>
                <a:tab pos="185420" algn="l"/>
              </a:tabLst>
            </a:pPr>
            <a:endParaRPr lang="en-IN" sz="1200" dirty="0">
              <a:latin typeface="Carlito"/>
              <a:cs typeface="Carlito"/>
            </a:endParaRPr>
          </a:p>
          <a:p>
            <a:pPr marL="184785" indent="-172720">
              <a:spcBef>
                <a:spcPts val="815"/>
              </a:spcBef>
              <a:buFont typeface="Arial"/>
              <a:buChar char="•"/>
              <a:tabLst>
                <a:tab pos="185420" algn="l"/>
              </a:tabLst>
            </a:pPr>
            <a:endParaRPr lang="en-IN" sz="1200" dirty="0">
              <a:latin typeface="Carlito"/>
              <a:cs typeface="Carlito"/>
            </a:endParaRPr>
          </a:p>
          <a:p>
            <a:pPr marL="184785" indent="-172720">
              <a:lnSpc>
                <a:spcPct val="100000"/>
              </a:lnSpc>
              <a:spcBef>
                <a:spcPts val="815"/>
              </a:spcBef>
              <a:buFont typeface="Arial"/>
              <a:buChar char="•"/>
              <a:tabLst>
                <a:tab pos="185420" algn="l"/>
              </a:tabLst>
            </a:pPr>
            <a:endParaRPr lang="en-IN" sz="1200" b="0" i="0" u="none" strike="noStrike" cap="none" dirty="0">
              <a:solidFill>
                <a:srgbClr val="000000"/>
              </a:solidFill>
              <a:latin typeface="Calibri"/>
              <a:ea typeface="Calibri"/>
              <a:cs typeface="Calibri"/>
              <a:sym typeface="Calibri"/>
            </a:endParaRPr>
          </a:p>
          <a:p>
            <a:pPr marL="186055" indent="-173990">
              <a:spcBef>
                <a:spcPts val="1200"/>
              </a:spcBef>
              <a:buFont typeface="Arial"/>
              <a:buChar char="▪"/>
              <a:tabLst>
                <a:tab pos="186690" algn="l"/>
              </a:tabLst>
            </a:pPr>
            <a:endParaRPr lang="en-IN" sz="1200" dirty="0">
              <a:latin typeface="Carlito"/>
              <a:cs typeface="Carlito"/>
            </a:endParaRPr>
          </a:p>
          <a:p>
            <a:pPr marL="186055" indent="-173990">
              <a:lnSpc>
                <a:spcPct val="100000"/>
              </a:lnSpc>
              <a:spcBef>
                <a:spcPts val="1200"/>
              </a:spcBef>
              <a:buFont typeface="Arial"/>
              <a:buChar char="▪"/>
              <a:tabLst>
                <a:tab pos="186690" algn="l"/>
              </a:tabLst>
            </a:pPr>
            <a:endParaRPr lang="en-IN" sz="1200" b="1" spc="-10" dirty="0">
              <a:latin typeface="Carlito"/>
              <a:cs typeface="Carlito"/>
            </a:endParaRPr>
          </a:p>
          <a:p>
            <a:pPr marL="186055" indent="-173990">
              <a:lnSpc>
                <a:spcPct val="100000"/>
              </a:lnSpc>
              <a:spcBef>
                <a:spcPts val="1200"/>
              </a:spcBef>
              <a:buFont typeface="Arial"/>
              <a:buChar char="▪"/>
              <a:tabLst>
                <a:tab pos="186690" algn="l"/>
              </a:tabLst>
            </a:pPr>
            <a:endParaRPr lang="en-IN" sz="1200" dirty="0">
              <a:latin typeface="Carlito"/>
              <a:cs typeface="Carlito"/>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pic>
        <p:nvPicPr>
          <p:cNvPr id="297" name="Google Shape;297;p29"/>
          <p:cNvPicPr preferRelativeResize="0"/>
          <p:nvPr/>
        </p:nvPicPr>
        <p:blipFill rotWithShape="1">
          <a:blip r:embed="rId3">
            <a:alphaModFix/>
          </a:blip>
          <a:srcRect/>
          <a:stretch/>
        </p:blipFill>
        <p:spPr>
          <a:xfrm>
            <a:off x="7787575" y="4378875"/>
            <a:ext cx="1232526" cy="611875"/>
          </a:xfrm>
          <a:prstGeom prst="rect">
            <a:avLst/>
          </a:prstGeom>
          <a:noFill/>
          <a:ln>
            <a:noFill/>
          </a:ln>
        </p:spPr>
      </p:pic>
      <p:sp>
        <p:nvSpPr>
          <p:cNvPr id="298" name="Google Shape;298;p29"/>
          <p:cNvSpPr txBox="1"/>
          <p:nvPr/>
        </p:nvSpPr>
        <p:spPr>
          <a:xfrm>
            <a:off x="272675" y="285050"/>
            <a:ext cx="8688300" cy="684434"/>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IN" sz="2200" b="1" i="0" u="none" strike="noStrike" cap="none" dirty="0">
                <a:solidFill>
                  <a:srgbClr val="FF0000"/>
                </a:solidFill>
                <a:latin typeface="Calibri"/>
                <a:ea typeface="Calibri"/>
                <a:cs typeface="Calibri"/>
                <a:sym typeface="Calibri"/>
              </a:rPr>
              <a:t>THE DELHI SULTANATE</a:t>
            </a:r>
          </a:p>
          <a:p>
            <a:pPr marL="0" marR="0" lvl="0" indent="0" algn="l" rtl="0">
              <a:lnSpc>
                <a:spcPct val="100000"/>
              </a:lnSpc>
              <a:spcBef>
                <a:spcPts val="0"/>
              </a:spcBef>
              <a:spcAft>
                <a:spcPts val="0"/>
              </a:spcAft>
              <a:buNone/>
            </a:pPr>
            <a:r>
              <a:rPr lang="en-IN" sz="1800" b="1" i="0" u="none" strike="noStrike" cap="none" dirty="0">
                <a:solidFill>
                  <a:srgbClr val="000000"/>
                </a:solidFill>
                <a:latin typeface="Calibri"/>
                <a:ea typeface="Calibri"/>
                <a:cs typeface="Calibri"/>
                <a:sym typeface="Calibri"/>
              </a:rPr>
              <a:t>HOME ASSIGNMENT</a:t>
            </a:r>
            <a:endParaRPr sz="1800" b="1" i="0" u="none" strike="noStrike" cap="none" dirty="0">
              <a:solidFill>
                <a:srgbClr val="000000"/>
              </a:solidFill>
              <a:latin typeface="Calibri"/>
              <a:ea typeface="Calibri"/>
              <a:cs typeface="Calibri"/>
              <a:sym typeface="Calibri"/>
            </a:endParaRPr>
          </a:p>
        </p:txBody>
      </p:sp>
      <p:sp>
        <p:nvSpPr>
          <p:cNvPr id="299" name="Google Shape;299;p29"/>
          <p:cNvSpPr txBox="1"/>
          <p:nvPr/>
        </p:nvSpPr>
        <p:spPr>
          <a:xfrm>
            <a:off x="272675" y="1112704"/>
            <a:ext cx="8012010" cy="3878046"/>
          </a:xfrm>
          <a:prstGeom prst="rect">
            <a:avLst/>
          </a:prstGeom>
          <a:noFill/>
          <a:ln>
            <a:noFill/>
          </a:ln>
        </p:spPr>
        <p:txBody>
          <a:bodyPr spcFirstLastPara="1" wrap="square" lIns="91425" tIns="91425" rIns="91425" bIns="91425" anchor="t" anchorCtr="0">
            <a:noAutofit/>
          </a:bodyPr>
          <a:lstStyle/>
          <a:p>
            <a:pPr marL="177800"/>
            <a:r>
              <a:rPr lang="en-US" sz="2000" dirty="0">
                <a:latin typeface="Calibri" panose="020F0502020204030204" pitchFamily="34" charset="0"/>
                <a:ea typeface="Calibri" panose="020F0502020204030204" pitchFamily="34" charset="0"/>
                <a:cs typeface="Calibri" panose="020F0502020204030204" pitchFamily="34" charset="0"/>
              </a:rPr>
              <a:t>1.</a:t>
            </a:r>
            <a:r>
              <a:rPr lang="en-US" sz="2000" dirty="0">
                <a:effectLst/>
                <a:latin typeface="Calibri" panose="020F0502020204030204" pitchFamily="34" charset="0"/>
                <a:ea typeface="Calibri" panose="020F0502020204030204" pitchFamily="34" charset="0"/>
                <a:cs typeface="Calibri" panose="020F0502020204030204" pitchFamily="34" charset="0"/>
              </a:rPr>
              <a:t>Under whose reign Timur attacked India?</a:t>
            </a:r>
            <a:endParaRPr lang="en-IN" sz="2000" dirty="0">
              <a:effectLst/>
              <a:latin typeface="Calibri" panose="020F0502020204030204" pitchFamily="34" charset="0"/>
              <a:ea typeface="Calibri" panose="020F0502020204030204" pitchFamily="34" charset="0"/>
              <a:cs typeface="Calibri" panose="020F0502020204030204" pitchFamily="34" charset="0"/>
            </a:endParaRPr>
          </a:p>
          <a:p>
            <a:pPr marL="177800"/>
            <a:r>
              <a:rPr lang="en-US" sz="2000" dirty="0">
                <a:latin typeface="Calibri" panose="020F0502020204030204" pitchFamily="34" charset="0"/>
                <a:ea typeface="Calibri" panose="020F0502020204030204" pitchFamily="34" charset="0"/>
                <a:cs typeface="Calibri" panose="020F0502020204030204" pitchFamily="34" charset="0"/>
              </a:rPr>
              <a:t>2.</a:t>
            </a:r>
            <a:r>
              <a:rPr lang="en-US" sz="2000" dirty="0">
                <a:effectLst/>
                <a:latin typeface="Calibri" panose="020F0502020204030204" pitchFamily="34" charset="0"/>
                <a:ea typeface="Calibri" panose="020F0502020204030204" pitchFamily="34" charset="0"/>
                <a:cs typeface="Calibri" panose="020F0502020204030204" pitchFamily="34" charset="0"/>
              </a:rPr>
              <a:t> Who was the   best-known rulers of Lodi dynasty?</a:t>
            </a:r>
            <a:endParaRPr lang="en-IN" sz="2000" dirty="0">
              <a:effectLst/>
              <a:latin typeface="Calibri" panose="020F0502020204030204" pitchFamily="34" charset="0"/>
              <a:ea typeface="Calibri" panose="020F0502020204030204" pitchFamily="34" charset="0"/>
              <a:cs typeface="Calibri" panose="020F0502020204030204" pitchFamily="34" charset="0"/>
            </a:endParaRPr>
          </a:p>
          <a:p>
            <a:pPr marL="177800"/>
            <a:r>
              <a:rPr lang="en-US" sz="2000" dirty="0">
                <a:latin typeface="Calibri" panose="020F0502020204030204" pitchFamily="34" charset="0"/>
                <a:ea typeface="Calibri" panose="020F0502020204030204" pitchFamily="34" charset="0"/>
                <a:cs typeface="Calibri" panose="020F0502020204030204" pitchFamily="34" charset="0"/>
              </a:rPr>
              <a:t>3.</a:t>
            </a:r>
            <a:r>
              <a:rPr lang="en-US" sz="2000" dirty="0">
                <a:effectLst/>
                <a:latin typeface="Calibri" panose="020F0502020204030204" pitchFamily="34" charset="0"/>
                <a:ea typeface="Calibri" panose="020F0502020204030204" pitchFamily="34" charset="0"/>
                <a:cs typeface="Calibri" panose="020F0502020204030204" pitchFamily="34" charset="0"/>
              </a:rPr>
              <a:t> Who was the last sultan of Delhi Sultanate?</a:t>
            </a:r>
            <a:endParaRPr lang="en-IN" sz="2000" dirty="0">
              <a:effectLst/>
              <a:latin typeface="Calibri" panose="020F0502020204030204" pitchFamily="34" charset="0"/>
              <a:ea typeface="Calibri" panose="020F0502020204030204" pitchFamily="34" charset="0"/>
              <a:cs typeface="Calibri" panose="020F0502020204030204" pitchFamily="34" charset="0"/>
            </a:endParaRPr>
          </a:p>
          <a:p>
            <a:pPr marL="177800"/>
            <a:r>
              <a:rPr lang="en-US" sz="2000" dirty="0">
                <a:latin typeface="Calibri" panose="020F0502020204030204" pitchFamily="34" charset="0"/>
                <a:ea typeface="Calibri" panose="020F0502020204030204" pitchFamily="34" charset="0"/>
                <a:cs typeface="Calibri" panose="020F0502020204030204" pitchFamily="34" charset="0"/>
              </a:rPr>
              <a:t>4.</a:t>
            </a:r>
            <a:r>
              <a:rPr lang="en-US" sz="2000" dirty="0">
                <a:effectLst/>
                <a:latin typeface="Calibri" panose="020F0502020204030204" pitchFamily="34" charset="0"/>
                <a:ea typeface="Calibri" panose="020F0502020204030204" pitchFamily="34" charset="0"/>
                <a:cs typeface="Calibri" panose="020F0502020204030204" pitchFamily="34" charset="0"/>
              </a:rPr>
              <a:t> To whom the nobles invited to overthrow Ibrahim Lodi?</a:t>
            </a:r>
            <a:endParaRPr lang="en-IN" sz="2000" dirty="0">
              <a:effectLst/>
              <a:latin typeface="Calibri" panose="020F0502020204030204" pitchFamily="34" charset="0"/>
              <a:ea typeface="Calibri" panose="020F0502020204030204" pitchFamily="34" charset="0"/>
              <a:cs typeface="Calibri" panose="020F0502020204030204" pitchFamily="34" charset="0"/>
            </a:endParaRPr>
          </a:p>
          <a:p>
            <a:pPr marL="177800"/>
            <a:r>
              <a:rPr lang="en-US" sz="2000" dirty="0">
                <a:effectLst/>
                <a:latin typeface="Calibri" panose="020F0502020204030204" pitchFamily="34" charset="0"/>
                <a:ea typeface="Calibri" panose="020F0502020204030204" pitchFamily="34" charset="0"/>
                <a:cs typeface="Calibri" panose="020F0502020204030204" pitchFamily="34" charset="0"/>
              </a:rPr>
              <a:t>5. When was the first battle of Panipat?</a:t>
            </a:r>
            <a:endParaRPr lang="en-IN" sz="2000" dirty="0">
              <a:effectLst/>
              <a:latin typeface="Calibri" panose="020F0502020204030204" pitchFamily="34" charset="0"/>
              <a:ea typeface="Calibri" panose="020F0502020204030204" pitchFamily="34" charset="0"/>
              <a:cs typeface="Calibri" panose="020F0502020204030204" pitchFamily="34" charset="0"/>
            </a:endParaRPr>
          </a:p>
          <a:p>
            <a:pPr marL="177800"/>
            <a:r>
              <a:rPr lang="en-US" sz="2000" dirty="0">
                <a:latin typeface="Calibri" panose="020F0502020204030204" pitchFamily="34" charset="0"/>
                <a:ea typeface="Calibri" panose="020F0502020204030204" pitchFamily="34" charset="0"/>
                <a:cs typeface="Calibri" panose="020F0502020204030204" pitchFamily="34" charset="0"/>
              </a:rPr>
              <a:t>6.</a:t>
            </a:r>
            <a:r>
              <a:rPr lang="en-US" sz="2000" dirty="0">
                <a:effectLst/>
                <a:latin typeface="Calibri" panose="020F0502020204030204" pitchFamily="34" charset="0"/>
                <a:ea typeface="Calibri" panose="020F0502020204030204" pitchFamily="34" charset="0"/>
                <a:cs typeface="Calibri" panose="020F0502020204030204" pitchFamily="34" charset="0"/>
              </a:rPr>
              <a:t> Who founded Mughal dynasty in India?</a:t>
            </a:r>
            <a:endParaRPr lang="en-IN" sz="2000" dirty="0">
              <a:effectLst/>
              <a:latin typeface="Calibri" panose="020F0502020204030204" pitchFamily="34" charset="0"/>
              <a:ea typeface="Calibri" panose="020F0502020204030204" pitchFamily="34" charset="0"/>
              <a:cs typeface="Calibri" panose="020F0502020204030204" pitchFamily="34" charset="0"/>
            </a:endParaRPr>
          </a:p>
          <a:p>
            <a:pPr marL="177800"/>
            <a:r>
              <a:rPr lang="en-US" sz="2000" dirty="0">
                <a:latin typeface="Calibri" panose="020F0502020204030204" pitchFamily="34" charset="0"/>
                <a:ea typeface="Calibri" panose="020F0502020204030204" pitchFamily="34" charset="0"/>
                <a:cs typeface="Calibri" panose="020F0502020204030204" pitchFamily="34" charset="0"/>
              </a:rPr>
              <a:t>7.</a:t>
            </a:r>
            <a:r>
              <a:rPr lang="en-US" sz="2000" dirty="0">
                <a:effectLst/>
                <a:latin typeface="Calibri" panose="020F0502020204030204" pitchFamily="34" charset="0"/>
                <a:ea typeface="Calibri" panose="020F0502020204030204" pitchFamily="34" charset="0"/>
                <a:cs typeface="Calibri" panose="020F0502020204030204" pitchFamily="34" charset="0"/>
              </a:rPr>
              <a:t> Who defeated Ibrahim Lodi in the first battle of Panipat?</a:t>
            </a:r>
          </a:p>
          <a:p>
            <a:pPr marL="177800"/>
            <a:r>
              <a:rPr lang="en-US" sz="2000" dirty="0">
                <a:effectLst/>
                <a:latin typeface="Calibri" panose="020F0502020204030204" pitchFamily="34" charset="0"/>
                <a:ea typeface="Calibri" panose="020F0502020204030204" pitchFamily="34" charset="0"/>
                <a:cs typeface="Calibri" panose="020F0502020204030204" pitchFamily="34" charset="0"/>
              </a:rPr>
              <a:t>8.Sikandar Lodi was one of the better-known rulers of Lodi dynasty!  Give reasons</a:t>
            </a:r>
          </a:p>
          <a:p>
            <a:pPr marL="177800"/>
            <a:r>
              <a:rPr lang="en-US" sz="2000" dirty="0">
                <a:latin typeface="Calibri" panose="020F0502020204030204" pitchFamily="34" charset="0"/>
                <a:ea typeface="Calibri" panose="020F0502020204030204" pitchFamily="34" charset="0"/>
                <a:cs typeface="Calibri" panose="020F0502020204030204" pitchFamily="34" charset="0"/>
              </a:rPr>
              <a:t>9.</a:t>
            </a:r>
            <a:r>
              <a:rPr lang="en-US" sz="2000" dirty="0">
                <a:effectLst/>
                <a:latin typeface="Calibri" panose="020F0502020204030204" pitchFamily="34" charset="0"/>
                <a:ea typeface="Calibri" panose="020F0502020204030204" pitchFamily="34" charset="0"/>
                <a:cs typeface="Calibri" panose="020F0502020204030204" pitchFamily="34" charset="0"/>
              </a:rPr>
              <a:t> Why did the nobles who invite Babur become disappointed?</a:t>
            </a:r>
            <a:endParaRPr lang="en-IN" sz="2000" dirty="0">
              <a:effectLst/>
              <a:latin typeface="Calibri" panose="020F0502020204030204" pitchFamily="34" charset="0"/>
              <a:ea typeface="Calibri" panose="020F0502020204030204" pitchFamily="34" charset="0"/>
              <a:cs typeface="Calibri" panose="020F0502020204030204" pitchFamily="34" charset="0"/>
            </a:endParaRPr>
          </a:p>
          <a:p>
            <a:pPr marL="177800"/>
            <a:r>
              <a:rPr lang="en-US" sz="2000" dirty="0">
                <a:effectLst/>
                <a:latin typeface="Calibri" panose="020F0502020204030204" pitchFamily="34" charset="0"/>
                <a:ea typeface="Calibri" panose="020F0502020204030204" pitchFamily="34" charset="0"/>
                <a:cs typeface="Calibri" panose="020F0502020204030204" pitchFamily="34" charset="0"/>
              </a:rPr>
              <a:t> </a:t>
            </a:r>
            <a:endParaRPr lang="en-IN" sz="2000" dirty="0">
              <a:effectLst/>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pic>
        <p:nvPicPr>
          <p:cNvPr id="325" name="Google Shape;325;p32"/>
          <p:cNvPicPr preferRelativeResize="0"/>
          <p:nvPr/>
        </p:nvPicPr>
        <p:blipFill rotWithShape="1">
          <a:blip r:embed="rId3">
            <a:alphaModFix/>
          </a:blip>
          <a:srcRect/>
          <a:stretch/>
        </p:blipFill>
        <p:spPr>
          <a:xfrm>
            <a:off x="7787575" y="4378875"/>
            <a:ext cx="1232526" cy="611875"/>
          </a:xfrm>
          <a:prstGeom prst="rect">
            <a:avLst/>
          </a:prstGeom>
          <a:noFill/>
          <a:ln>
            <a:noFill/>
          </a:ln>
        </p:spPr>
      </p:pic>
      <p:sp>
        <p:nvSpPr>
          <p:cNvPr id="326" name="Google Shape;326;p32"/>
          <p:cNvSpPr txBox="1"/>
          <p:nvPr/>
        </p:nvSpPr>
        <p:spPr>
          <a:xfrm>
            <a:off x="621425" y="743500"/>
            <a:ext cx="7801200" cy="3562200"/>
          </a:xfrm>
          <a:prstGeom prst="rect">
            <a:avLst/>
          </a:prstGeom>
          <a:noFill/>
          <a:ln>
            <a:noFill/>
          </a:ln>
        </p:spPr>
        <p:txBody>
          <a:bodyPr spcFirstLastPara="1" wrap="square" lIns="91425" tIns="91425" rIns="91425" bIns="91425" anchor="ctr" anchorCtr="0">
            <a:noAutofit/>
          </a:bodyPr>
          <a:lstStyle/>
          <a:p>
            <a:pPr marL="457200" marR="0" lvl="0" indent="0" algn="ctr" rtl="0">
              <a:lnSpc>
                <a:spcPct val="115000"/>
              </a:lnSpc>
              <a:spcBef>
                <a:spcPts val="0"/>
              </a:spcBef>
              <a:spcAft>
                <a:spcPts val="0"/>
              </a:spcAft>
              <a:buClr>
                <a:srgbClr val="000000"/>
              </a:buClr>
              <a:buSzPts val="4000"/>
              <a:buFont typeface="Arial"/>
              <a:buNone/>
            </a:pPr>
            <a:r>
              <a:rPr lang="en-IN" sz="4000" b="1" i="0" u="none" strike="noStrike" cap="none">
                <a:solidFill>
                  <a:srgbClr val="000000"/>
                </a:solidFill>
                <a:latin typeface="Arial"/>
                <a:ea typeface="Arial"/>
                <a:cs typeface="Arial"/>
                <a:sym typeface="Arial"/>
              </a:rPr>
              <a:t>THANKING YOU</a:t>
            </a:r>
            <a:endParaRPr sz="4000" b="1" i="0" u="none" strike="noStrike" cap="none">
              <a:solidFill>
                <a:srgbClr val="000000"/>
              </a:solidFill>
              <a:latin typeface="Arial"/>
              <a:ea typeface="Arial"/>
              <a:cs typeface="Arial"/>
              <a:sym typeface="Arial"/>
            </a:endParaRPr>
          </a:p>
          <a:p>
            <a:pPr marL="457200" marR="0" lvl="0" indent="0" algn="ctr" rtl="0">
              <a:lnSpc>
                <a:spcPct val="115000"/>
              </a:lnSpc>
              <a:spcBef>
                <a:spcPts val="0"/>
              </a:spcBef>
              <a:spcAft>
                <a:spcPts val="0"/>
              </a:spcAft>
              <a:buClr>
                <a:srgbClr val="000000"/>
              </a:buClr>
              <a:buSzPts val="4000"/>
              <a:buFont typeface="Arial"/>
              <a:buNone/>
            </a:pPr>
            <a:r>
              <a:rPr lang="en-IN" sz="4000" b="1" i="0" u="none" strike="noStrike" cap="none">
                <a:solidFill>
                  <a:srgbClr val="FF0000"/>
                </a:solidFill>
                <a:latin typeface="Arial"/>
                <a:ea typeface="Arial"/>
                <a:cs typeface="Arial"/>
                <a:sym typeface="Arial"/>
              </a:rPr>
              <a:t>ODM EDUCATIONAL GROUP</a:t>
            </a:r>
            <a:endParaRPr sz="4000" b="1"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pic>
        <p:nvPicPr>
          <p:cNvPr id="76" name="Google Shape;76;p4"/>
          <p:cNvPicPr preferRelativeResize="0"/>
          <p:nvPr/>
        </p:nvPicPr>
        <p:blipFill rotWithShape="1">
          <a:blip r:embed="rId3">
            <a:alphaModFix/>
          </a:blip>
          <a:srcRect/>
          <a:stretch/>
        </p:blipFill>
        <p:spPr>
          <a:xfrm>
            <a:off x="7911474" y="4531625"/>
            <a:ext cx="1232526" cy="611875"/>
          </a:xfrm>
          <a:prstGeom prst="rect">
            <a:avLst/>
          </a:prstGeom>
          <a:noFill/>
          <a:ln>
            <a:noFill/>
          </a:ln>
        </p:spPr>
      </p:pic>
      <p:sp>
        <p:nvSpPr>
          <p:cNvPr id="77" name="Google Shape;77;p4"/>
          <p:cNvSpPr txBox="1"/>
          <p:nvPr/>
        </p:nvSpPr>
        <p:spPr>
          <a:xfrm>
            <a:off x="272675" y="285050"/>
            <a:ext cx="7685321" cy="78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IN" sz="2200" b="1" i="0" u="none" strike="noStrike" cap="none" dirty="0">
                <a:solidFill>
                  <a:srgbClr val="FF0000"/>
                </a:solidFill>
                <a:latin typeface="Calibri"/>
                <a:ea typeface="Calibri"/>
                <a:cs typeface="Calibri"/>
                <a:sym typeface="Calibri"/>
              </a:rPr>
              <a:t>THE DELHI SULTANATE</a:t>
            </a:r>
          </a:p>
          <a:p>
            <a:pPr marL="0" marR="0" lvl="0" indent="0" algn="l" rtl="0">
              <a:lnSpc>
                <a:spcPct val="100000"/>
              </a:lnSpc>
              <a:spcBef>
                <a:spcPts val="0"/>
              </a:spcBef>
              <a:spcAft>
                <a:spcPts val="0"/>
              </a:spcAft>
              <a:buNone/>
            </a:pPr>
            <a:r>
              <a:rPr lang="en-IN" sz="2000" b="1" i="0" u="none" strike="noStrike" cap="none" dirty="0">
                <a:solidFill>
                  <a:schemeClr val="tx1"/>
                </a:solidFill>
                <a:latin typeface="Calibri"/>
                <a:ea typeface="Calibri"/>
                <a:cs typeface="Calibri"/>
                <a:sym typeface="Calibri"/>
              </a:rPr>
              <a:t>THE SLAVE DYNASTY</a:t>
            </a:r>
          </a:p>
        </p:txBody>
      </p:sp>
      <p:sp>
        <p:nvSpPr>
          <p:cNvPr id="78" name="Google Shape;78;p4"/>
          <p:cNvSpPr txBox="1"/>
          <p:nvPr/>
        </p:nvSpPr>
        <p:spPr>
          <a:xfrm>
            <a:off x="272675" y="1087572"/>
            <a:ext cx="4526375" cy="3903178"/>
          </a:xfrm>
          <a:prstGeom prst="rect">
            <a:avLst/>
          </a:prstGeom>
          <a:noFill/>
          <a:ln>
            <a:noFill/>
          </a:ln>
        </p:spPr>
        <p:txBody>
          <a:bodyPr spcFirstLastPara="1" wrap="square" lIns="91425" tIns="91425" rIns="91425" bIns="91425" anchor="t" anchorCtr="0">
            <a:noAutofit/>
          </a:bodyPr>
          <a:lstStyle/>
          <a:p>
            <a:pPr marL="12065" marR="532130">
              <a:lnSpc>
                <a:spcPct val="100000"/>
              </a:lnSpc>
              <a:spcBef>
                <a:spcPts val="1205"/>
              </a:spcBef>
              <a:buSzPct val="95000"/>
              <a:tabLst>
                <a:tab pos="290195" algn="l"/>
              </a:tabLst>
            </a:pPr>
            <a:r>
              <a:rPr lang="en-IN" spc="-5" dirty="0">
                <a:latin typeface="Carlito"/>
                <a:cs typeface="Carlito"/>
              </a:rPr>
              <a:t>Muslim rule was established by Mohammad Ghori in the 12</a:t>
            </a:r>
            <a:r>
              <a:rPr lang="en-IN" spc="-5" baseline="30000" dirty="0">
                <a:latin typeface="Carlito"/>
                <a:cs typeface="Carlito"/>
              </a:rPr>
              <a:t>th</a:t>
            </a:r>
            <a:r>
              <a:rPr lang="en-IN" spc="-5" dirty="0">
                <a:latin typeface="Carlito"/>
                <a:cs typeface="Carlito"/>
              </a:rPr>
              <a:t> century.</a:t>
            </a:r>
            <a:r>
              <a:rPr lang="en-IN" sz="1400" spc="-5" dirty="0">
                <a:latin typeface="Carlito"/>
                <a:cs typeface="Carlito"/>
              </a:rPr>
              <a:t>In </a:t>
            </a:r>
            <a:r>
              <a:rPr lang="en-IN" sz="1400" dirty="0">
                <a:latin typeface="Carlito"/>
                <a:cs typeface="Carlito"/>
              </a:rPr>
              <a:t>Ghori </a:t>
            </a:r>
            <a:r>
              <a:rPr lang="en-IN" sz="1400" spc="-20" dirty="0">
                <a:latin typeface="Carlito"/>
                <a:cs typeface="Carlito"/>
              </a:rPr>
              <a:t>was </a:t>
            </a:r>
            <a:r>
              <a:rPr lang="en-IN" sz="1400" spc="-5" dirty="0">
                <a:latin typeface="Carlito"/>
                <a:cs typeface="Carlito"/>
              </a:rPr>
              <a:t>helped by his</a:t>
            </a:r>
            <a:r>
              <a:rPr lang="en-IN" sz="1400" spc="-150" dirty="0">
                <a:latin typeface="Carlito"/>
                <a:cs typeface="Carlito"/>
              </a:rPr>
              <a:t> </a:t>
            </a:r>
            <a:r>
              <a:rPr lang="en-IN" sz="1400" spc="-10" dirty="0">
                <a:latin typeface="Carlito"/>
                <a:cs typeface="Carlito"/>
              </a:rPr>
              <a:t>general  </a:t>
            </a:r>
            <a:r>
              <a:rPr lang="en-IN" sz="1400" dirty="0">
                <a:latin typeface="Carlito"/>
                <a:cs typeface="Carlito"/>
              </a:rPr>
              <a:t>Qutbuddin</a:t>
            </a:r>
            <a:r>
              <a:rPr lang="en-IN" sz="1400" spc="-65" dirty="0">
                <a:latin typeface="Carlito"/>
                <a:cs typeface="Carlito"/>
              </a:rPr>
              <a:t> </a:t>
            </a:r>
            <a:r>
              <a:rPr lang="en-IN" sz="1400" dirty="0">
                <a:latin typeface="Carlito"/>
                <a:cs typeface="Carlito"/>
              </a:rPr>
              <a:t>Aibak.Ghori appointed Aibak as the viceroy of his Indian conquests. When</a:t>
            </a:r>
            <a:r>
              <a:rPr lang="en-IN" sz="1400" spc="-55" dirty="0">
                <a:latin typeface="Carlito"/>
                <a:cs typeface="Carlito"/>
              </a:rPr>
              <a:t> </a:t>
            </a:r>
            <a:r>
              <a:rPr lang="en-IN" sz="1400" dirty="0">
                <a:latin typeface="Carlito"/>
                <a:cs typeface="Carlito"/>
              </a:rPr>
              <a:t>Ghori </a:t>
            </a:r>
            <a:r>
              <a:rPr lang="en-IN" sz="1400" spc="-10" dirty="0">
                <a:latin typeface="Carlito"/>
                <a:cs typeface="Carlito"/>
              </a:rPr>
              <a:t>was </a:t>
            </a:r>
            <a:r>
              <a:rPr lang="en-IN" sz="1400" spc="-15" dirty="0">
                <a:latin typeface="Carlito"/>
                <a:cs typeface="Carlito"/>
              </a:rPr>
              <a:t>killed </a:t>
            </a:r>
            <a:r>
              <a:rPr lang="en-IN" sz="1400" spc="-5" dirty="0">
                <a:latin typeface="Carlito"/>
                <a:cs typeface="Carlito"/>
              </a:rPr>
              <a:t>in </a:t>
            </a:r>
            <a:r>
              <a:rPr lang="en-IN" sz="1400" spc="-10" dirty="0">
                <a:latin typeface="Carlito"/>
                <a:cs typeface="Carlito"/>
              </a:rPr>
              <a:t>battle 1206</a:t>
            </a:r>
            <a:r>
              <a:rPr lang="en-IN" sz="1400" spc="50" dirty="0">
                <a:latin typeface="Carlito"/>
                <a:cs typeface="Carlito"/>
              </a:rPr>
              <a:t> </a:t>
            </a:r>
            <a:r>
              <a:rPr lang="en-IN" sz="1400" spc="-10" dirty="0">
                <a:latin typeface="Carlito"/>
                <a:cs typeface="Carlito"/>
              </a:rPr>
              <a:t>CE. </a:t>
            </a:r>
            <a:r>
              <a:rPr lang="en-IN" spc="-10" dirty="0">
                <a:latin typeface="Carlito"/>
                <a:cs typeface="Carlito"/>
              </a:rPr>
              <a:t>As he left behind no descendants</a:t>
            </a:r>
            <a:endParaRPr lang="en-IN" sz="1400" dirty="0">
              <a:latin typeface="Carlito"/>
              <a:cs typeface="Carlito"/>
            </a:endParaRPr>
          </a:p>
          <a:p>
            <a:pPr marL="12700" marR="187325">
              <a:lnSpc>
                <a:spcPct val="150000"/>
              </a:lnSpc>
            </a:pPr>
            <a:r>
              <a:rPr lang="en-IN" sz="1400" spc="-10" dirty="0">
                <a:latin typeface="Carlito"/>
                <a:cs typeface="Carlito"/>
              </a:rPr>
              <a:t>Aibak </a:t>
            </a:r>
            <a:r>
              <a:rPr lang="en-IN" sz="1400" spc="-5" dirty="0">
                <a:latin typeface="Carlito"/>
                <a:cs typeface="Carlito"/>
              </a:rPr>
              <a:t>declared himself </a:t>
            </a:r>
            <a:r>
              <a:rPr lang="en-IN" sz="1400" spc="-15" dirty="0">
                <a:latin typeface="Carlito"/>
                <a:cs typeface="Carlito"/>
              </a:rPr>
              <a:t>Sultan </a:t>
            </a:r>
            <a:r>
              <a:rPr lang="en-IN" sz="1400" spc="-5" dirty="0">
                <a:latin typeface="Carlito"/>
                <a:cs typeface="Carlito"/>
              </a:rPr>
              <a:t>of </a:t>
            </a:r>
            <a:r>
              <a:rPr lang="en-IN" sz="1400" spc="-10" dirty="0">
                <a:latin typeface="Carlito"/>
                <a:cs typeface="Carlito"/>
              </a:rPr>
              <a:t>Delhi </a:t>
            </a:r>
            <a:r>
              <a:rPr lang="en-IN" sz="1400" spc="-20" dirty="0">
                <a:latin typeface="Carlito"/>
                <a:cs typeface="Carlito"/>
              </a:rPr>
              <a:t>in  </a:t>
            </a:r>
            <a:r>
              <a:rPr lang="en-IN" sz="1400" spc="-10" dirty="0">
                <a:latin typeface="Carlito"/>
                <a:cs typeface="Carlito"/>
              </a:rPr>
              <a:t>1206.</a:t>
            </a:r>
            <a:endParaRPr lang="en-IN" sz="1400" dirty="0">
              <a:latin typeface="Carlito"/>
              <a:cs typeface="Carlito"/>
            </a:endParaRPr>
          </a:p>
          <a:p>
            <a:pPr marL="12700" marR="231775">
              <a:lnSpc>
                <a:spcPct val="150000"/>
              </a:lnSpc>
              <a:spcBef>
                <a:spcPts val="300"/>
              </a:spcBef>
            </a:pPr>
            <a:r>
              <a:rPr lang="en-IN" sz="1400" spc="-30" dirty="0">
                <a:latin typeface="Symbola"/>
                <a:cs typeface="Symbola"/>
              </a:rPr>
              <a:t>⮚</a:t>
            </a:r>
            <a:r>
              <a:rPr lang="en-IN" sz="1400" spc="-30" dirty="0">
                <a:latin typeface="Carlito"/>
                <a:cs typeface="Carlito"/>
              </a:rPr>
              <a:t>Qutbuddin </a:t>
            </a:r>
            <a:r>
              <a:rPr lang="en-IN" sz="1400" spc="-10" dirty="0">
                <a:latin typeface="Carlito"/>
                <a:cs typeface="Carlito"/>
              </a:rPr>
              <a:t>Aibak </a:t>
            </a:r>
            <a:r>
              <a:rPr lang="en-IN" sz="1400" spc="-15" dirty="0">
                <a:latin typeface="Carlito"/>
                <a:cs typeface="Carlito"/>
              </a:rPr>
              <a:t>Claimed </a:t>
            </a:r>
            <a:r>
              <a:rPr lang="en-IN" sz="1400" dirty="0">
                <a:latin typeface="Carlito"/>
                <a:cs typeface="Carlito"/>
              </a:rPr>
              <a:t>the Indian  </a:t>
            </a:r>
            <a:r>
              <a:rPr lang="en-IN" sz="1400" spc="-10" dirty="0">
                <a:latin typeface="Carlito"/>
                <a:cs typeface="Carlito"/>
              </a:rPr>
              <a:t>territories, </a:t>
            </a:r>
            <a:r>
              <a:rPr lang="en-IN" sz="1400" dirty="0">
                <a:latin typeface="Carlito"/>
                <a:cs typeface="Carlito"/>
              </a:rPr>
              <a:t>which included Punjab,</a:t>
            </a:r>
            <a:r>
              <a:rPr lang="en-IN" sz="1400" spc="-140" dirty="0">
                <a:latin typeface="Carlito"/>
                <a:cs typeface="Carlito"/>
              </a:rPr>
              <a:t> </a:t>
            </a:r>
            <a:r>
              <a:rPr lang="en-IN" sz="1400" spc="-5" dirty="0">
                <a:latin typeface="Carlito"/>
                <a:cs typeface="Carlito"/>
              </a:rPr>
              <a:t>Sind,  </a:t>
            </a:r>
            <a:r>
              <a:rPr lang="en-IN" sz="1400" dirty="0">
                <a:latin typeface="Carlito"/>
                <a:cs typeface="Carlito"/>
              </a:rPr>
              <a:t>the Indo- </a:t>
            </a:r>
            <a:r>
              <a:rPr lang="en-IN" sz="1400" spc="-10" dirty="0">
                <a:latin typeface="Carlito"/>
                <a:cs typeface="Carlito"/>
              </a:rPr>
              <a:t>Ganga tic </a:t>
            </a:r>
            <a:r>
              <a:rPr lang="en-IN" sz="1400" spc="-5" dirty="0">
                <a:latin typeface="Carlito"/>
                <a:cs typeface="Carlito"/>
              </a:rPr>
              <a:t>plains, </a:t>
            </a:r>
            <a:r>
              <a:rPr lang="en-IN" sz="1400" dirty="0">
                <a:latin typeface="Carlito"/>
                <a:cs typeface="Carlito"/>
              </a:rPr>
              <a:t>and </a:t>
            </a:r>
            <a:r>
              <a:rPr lang="en-IN" sz="1400" spc="-10" dirty="0">
                <a:latin typeface="Carlito"/>
                <a:cs typeface="Carlito"/>
              </a:rPr>
              <a:t>present  </a:t>
            </a:r>
            <a:r>
              <a:rPr lang="en-IN" sz="1400" spc="-15" dirty="0">
                <a:latin typeface="Carlito"/>
                <a:cs typeface="Carlito"/>
              </a:rPr>
              <a:t>day </a:t>
            </a:r>
            <a:r>
              <a:rPr lang="en-IN" sz="1400" dirty="0">
                <a:latin typeface="Carlito"/>
                <a:cs typeface="Carlito"/>
              </a:rPr>
              <a:t>Bihar an</a:t>
            </a:r>
            <a:r>
              <a:rPr lang="en-IN" sz="1400" spc="-45" dirty="0">
                <a:latin typeface="Carlito"/>
                <a:cs typeface="Carlito"/>
              </a:rPr>
              <a:t> </a:t>
            </a:r>
            <a:r>
              <a:rPr lang="en-IN" spc="-10" dirty="0">
                <a:latin typeface="Carlito"/>
                <a:cs typeface="Carlito"/>
              </a:rPr>
              <a:t>B</a:t>
            </a:r>
            <a:r>
              <a:rPr lang="en-IN" sz="1400" spc="-10" dirty="0">
                <a:latin typeface="Carlito"/>
                <a:cs typeface="Carlito"/>
              </a:rPr>
              <a:t>egal.</a:t>
            </a:r>
            <a:endParaRPr lang="en-IN" sz="1400" dirty="0">
              <a:latin typeface="Carlito"/>
              <a:cs typeface="Carlito"/>
            </a:endParaRPr>
          </a:p>
          <a:p>
            <a:pPr marL="289560" indent="-277495">
              <a:lnSpc>
                <a:spcPct val="100000"/>
              </a:lnSpc>
              <a:spcBef>
                <a:spcPts val="1275"/>
              </a:spcBef>
              <a:buSzPct val="95000"/>
              <a:buFont typeface="Symbola"/>
              <a:buChar char="⮚"/>
              <a:tabLst>
                <a:tab pos="290195" algn="l"/>
              </a:tabLst>
            </a:pPr>
            <a:r>
              <a:rPr lang="en-IN" sz="1400" spc="-10" dirty="0">
                <a:latin typeface="Carlito"/>
                <a:cs typeface="Carlito"/>
              </a:rPr>
              <a:t>Delhi </a:t>
            </a:r>
            <a:r>
              <a:rPr lang="en-IN" sz="1400" spc="-20" dirty="0">
                <a:latin typeface="Carlito"/>
                <a:cs typeface="Carlito"/>
              </a:rPr>
              <a:t>was </a:t>
            </a:r>
            <a:r>
              <a:rPr lang="en-IN" sz="1400" spc="-5" dirty="0">
                <a:latin typeface="Carlito"/>
                <a:cs typeface="Carlito"/>
              </a:rPr>
              <a:t>declared </a:t>
            </a:r>
            <a:r>
              <a:rPr lang="en-IN" sz="1400" dirty="0">
                <a:latin typeface="Carlito"/>
                <a:cs typeface="Carlito"/>
              </a:rPr>
              <a:t>as</a:t>
            </a:r>
            <a:r>
              <a:rPr lang="en-IN" sz="1400" spc="-20" dirty="0">
                <a:latin typeface="Carlito"/>
                <a:cs typeface="Carlito"/>
              </a:rPr>
              <a:t> </a:t>
            </a:r>
            <a:r>
              <a:rPr lang="en-IN" sz="1400" spc="-15" dirty="0">
                <a:latin typeface="Carlito"/>
                <a:cs typeface="Carlito"/>
              </a:rPr>
              <a:t>Capital.</a:t>
            </a:r>
            <a:endParaRPr lang="en-IN" sz="1400" dirty="0">
              <a:latin typeface="Carlito"/>
              <a:cs typeface="Carlito"/>
            </a:endParaRPr>
          </a:p>
          <a:p>
            <a:pPr marL="231775" indent="-219710">
              <a:lnSpc>
                <a:spcPct val="100000"/>
              </a:lnSpc>
              <a:spcBef>
                <a:spcPts val="1200"/>
              </a:spcBef>
              <a:buSzPct val="95000"/>
              <a:buFont typeface="Symbola"/>
              <a:buChar char="⮚"/>
              <a:tabLst>
                <a:tab pos="232410" algn="l"/>
              </a:tabLst>
            </a:pPr>
            <a:r>
              <a:rPr lang="en-IN" sz="1400" spc="-5" dirty="0">
                <a:latin typeface="Carlito"/>
                <a:cs typeface="Carlito"/>
              </a:rPr>
              <a:t>And </a:t>
            </a:r>
            <a:r>
              <a:rPr lang="en-IN" sz="1400" dirty="0">
                <a:latin typeface="Carlito"/>
                <a:cs typeface="Carlito"/>
              </a:rPr>
              <a:t>the </a:t>
            </a:r>
            <a:r>
              <a:rPr lang="en-IN" sz="1400" spc="-10" dirty="0">
                <a:latin typeface="Carlito"/>
                <a:cs typeface="Carlito"/>
              </a:rPr>
              <a:t>raise </a:t>
            </a:r>
            <a:r>
              <a:rPr lang="en-IN" sz="1400" spc="-5" dirty="0">
                <a:latin typeface="Carlito"/>
                <a:cs typeface="Carlito"/>
              </a:rPr>
              <a:t>of </a:t>
            </a:r>
            <a:r>
              <a:rPr lang="en-IN" sz="1400" spc="-10" dirty="0">
                <a:latin typeface="Carlito"/>
                <a:cs typeface="Carlito"/>
              </a:rPr>
              <a:t>Delhi sultanate</a:t>
            </a:r>
            <a:r>
              <a:rPr lang="en-IN" sz="1400" spc="-95" dirty="0">
                <a:latin typeface="Carlito"/>
                <a:cs typeface="Carlito"/>
              </a:rPr>
              <a:t> </a:t>
            </a:r>
            <a:r>
              <a:rPr lang="en-IN" sz="1400" spc="-10" dirty="0">
                <a:latin typeface="Carlito"/>
                <a:cs typeface="Carlito"/>
              </a:rPr>
              <a:t>started.</a:t>
            </a:r>
            <a:endParaRPr sz="1400" b="0" i="0" u="none" strike="noStrike" cap="none" dirty="0">
              <a:solidFill>
                <a:srgbClr val="000000"/>
              </a:solidFill>
              <a:latin typeface="Calibri"/>
              <a:ea typeface="Calibri"/>
              <a:cs typeface="Calibri"/>
              <a:sym typeface="Calibri"/>
            </a:endParaRPr>
          </a:p>
        </p:txBody>
      </p:sp>
      <p:sp>
        <p:nvSpPr>
          <p:cNvPr id="7" name="object 3">
            <a:extLst>
              <a:ext uri="{FF2B5EF4-FFF2-40B4-BE49-F238E27FC236}">
                <a16:creationId xmlns:a16="http://schemas.microsoft.com/office/drawing/2014/main" id="{5FD13A57-196C-4569-935D-27B5112CC7E1}"/>
              </a:ext>
            </a:extLst>
          </p:cNvPr>
          <p:cNvSpPr/>
          <p:nvPr/>
        </p:nvSpPr>
        <p:spPr>
          <a:xfrm>
            <a:off x="4882125" y="1087572"/>
            <a:ext cx="3029349" cy="1896133"/>
          </a:xfrm>
          <a:prstGeom prst="rect">
            <a:avLst/>
          </a:prstGeom>
          <a:blipFill>
            <a:blip r:embed="rId4" cstate="print"/>
            <a:stretch>
              <a:fillRect/>
            </a:stretch>
          </a:blipFill>
        </p:spPr>
        <p:txBody>
          <a:bodyPr wrap="square" lIns="0" tIns="0" rIns="0" bIns="0" rtlCol="0"/>
          <a:lstStyle/>
          <a:p>
            <a:endParaRPr/>
          </a:p>
        </p:txBody>
      </p:sp>
      <p:sp>
        <p:nvSpPr>
          <p:cNvPr id="8" name="object 2">
            <a:extLst>
              <a:ext uri="{FF2B5EF4-FFF2-40B4-BE49-F238E27FC236}">
                <a16:creationId xmlns:a16="http://schemas.microsoft.com/office/drawing/2014/main" id="{4A2132EA-01EA-4E47-BE0C-4A68B2862F85}"/>
              </a:ext>
            </a:extLst>
          </p:cNvPr>
          <p:cNvSpPr/>
          <p:nvPr/>
        </p:nvSpPr>
        <p:spPr>
          <a:xfrm>
            <a:off x="4919470" y="3005327"/>
            <a:ext cx="3038525" cy="1985423"/>
          </a:xfrm>
          <a:prstGeom prst="rect">
            <a:avLst/>
          </a:prstGeom>
          <a:blipFill>
            <a:blip r:embed="rId5" cstate="print"/>
            <a:stretch>
              <a:fillRect/>
            </a:stretch>
          </a:blipFill>
        </p:spPr>
        <p:txBody>
          <a:bodyPr wrap="square" lIns="0" tIns="0" rIns="0" bIns="0" rtlCol="0"/>
          <a:lstStyle/>
          <a:p>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pic>
        <p:nvPicPr>
          <p:cNvPr id="85" name="Google Shape;85;p5"/>
          <p:cNvPicPr preferRelativeResize="0"/>
          <p:nvPr/>
        </p:nvPicPr>
        <p:blipFill rotWithShape="1">
          <a:blip r:embed="rId3">
            <a:alphaModFix/>
          </a:blip>
          <a:srcRect/>
          <a:stretch/>
        </p:blipFill>
        <p:spPr>
          <a:xfrm>
            <a:off x="7787575" y="4378875"/>
            <a:ext cx="1232526" cy="611875"/>
          </a:xfrm>
          <a:prstGeom prst="rect">
            <a:avLst/>
          </a:prstGeom>
          <a:noFill/>
          <a:ln>
            <a:noFill/>
          </a:ln>
        </p:spPr>
      </p:pic>
      <p:sp>
        <p:nvSpPr>
          <p:cNvPr id="86" name="Google Shape;86;p5"/>
          <p:cNvSpPr txBox="1"/>
          <p:nvPr/>
        </p:nvSpPr>
        <p:spPr>
          <a:xfrm>
            <a:off x="272675" y="285050"/>
            <a:ext cx="8688300" cy="78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IN" sz="2200" b="1" i="0" u="none" strike="noStrike" cap="none" dirty="0">
                <a:solidFill>
                  <a:srgbClr val="FF0000"/>
                </a:solidFill>
                <a:latin typeface="Calibri"/>
                <a:ea typeface="Calibri"/>
                <a:cs typeface="Calibri"/>
                <a:sym typeface="Calibri"/>
              </a:rPr>
              <a:t>THE DELHI SULTANATE</a:t>
            </a:r>
          </a:p>
          <a:p>
            <a:pPr marL="0" marR="0" lvl="0" indent="0" algn="l" rtl="0">
              <a:lnSpc>
                <a:spcPct val="100000"/>
              </a:lnSpc>
              <a:spcBef>
                <a:spcPts val="0"/>
              </a:spcBef>
              <a:spcAft>
                <a:spcPts val="0"/>
              </a:spcAft>
              <a:buNone/>
            </a:pPr>
            <a:r>
              <a:rPr lang="en-IN" sz="2200" b="1" i="0" u="none" strike="noStrike" cap="none" dirty="0">
                <a:solidFill>
                  <a:srgbClr val="FF0000"/>
                </a:solidFill>
                <a:latin typeface="Calibri"/>
                <a:ea typeface="Calibri"/>
                <a:cs typeface="Calibri"/>
                <a:sym typeface="Calibri"/>
              </a:rPr>
              <a:t> </a:t>
            </a:r>
            <a:r>
              <a:rPr lang="en-IN" sz="2000" b="1" i="0" u="none" strike="noStrike" cap="none" dirty="0">
                <a:solidFill>
                  <a:schemeClr val="tx1"/>
                </a:solidFill>
                <a:latin typeface="Calibri"/>
                <a:ea typeface="Calibri"/>
                <a:cs typeface="Calibri"/>
                <a:sym typeface="Calibri"/>
              </a:rPr>
              <a:t>QUTBUDDIN AIBAK</a:t>
            </a:r>
            <a:endParaRPr sz="2000" dirty="0">
              <a:solidFill>
                <a:schemeClr val="tx1"/>
              </a:solidFill>
            </a:endParaRPr>
          </a:p>
        </p:txBody>
      </p:sp>
      <p:sp>
        <p:nvSpPr>
          <p:cNvPr id="87" name="Google Shape;87;p5"/>
          <p:cNvSpPr txBox="1"/>
          <p:nvPr/>
        </p:nvSpPr>
        <p:spPr>
          <a:xfrm>
            <a:off x="272675" y="1065950"/>
            <a:ext cx="4420511" cy="3924800"/>
          </a:xfrm>
          <a:prstGeom prst="rect">
            <a:avLst/>
          </a:prstGeom>
          <a:noFill/>
          <a:ln>
            <a:noFill/>
          </a:ln>
        </p:spPr>
        <p:txBody>
          <a:bodyPr spcFirstLastPara="1" wrap="square" lIns="91425" tIns="91425" rIns="91425" bIns="91425" anchor="t" anchorCtr="0">
            <a:noAutofit/>
          </a:bodyPr>
          <a:lstStyle/>
          <a:p>
            <a:pPr marL="12700">
              <a:lnSpc>
                <a:spcPct val="100000"/>
              </a:lnSpc>
              <a:spcBef>
                <a:spcPts val="100"/>
              </a:spcBef>
            </a:pPr>
            <a:r>
              <a:rPr lang="en-IN" sz="1600" b="1" spc="-105" dirty="0" err="1">
                <a:latin typeface="Carlito"/>
                <a:cs typeface="Carlito"/>
              </a:rPr>
              <a:t>Qutbud</a:t>
            </a:r>
            <a:r>
              <a:rPr lang="en-IN" sz="1600" b="1" spc="-105" dirty="0">
                <a:latin typeface="Carlito"/>
                <a:cs typeface="Carlito"/>
              </a:rPr>
              <a:t>-Din</a:t>
            </a:r>
            <a:r>
              <a:rPr lang="en-IN" sz="1600" b="1" spc="-190" dirty="0">
                <a:latin typeface="Carlito"/>
                <a:cs typeface="Carlito"/>
              </a:rPr>
              <a:t> </a:t>
            </a:r>
            <a:r>
              <a:rPr lang="en-IN" sz="1600" b="1" spc="-70" dirty="0">
                <a:latin typeface="Carlito"/>
                <a:cs typeface="Carlito"/>
              </a:rPr>
              <a:t>Aibak</a:t>
            </a:r>
            <a:r>
              <a:rPr lang="en-IN" sz="1600" dirty="0">
                <a:latin typeface="Carlito"/>
                <a:cs typeface="Carlito"/>
              </a:rPr>
              <a:t>(</a:t>
            </a:r>
            <a:r>
              <a:rPr lang="en-IN" sz="1600" b="1" spc="-40" dirty="0">
                <a:latin typeface="Carlito"/>
                <a:cs typeface="Carlito"/>
              </a:rPr>
              <a:t> </a:t>
            </a:r>
            <a:r>
              <a:rPr lang="en-IN" sz="1600" b="1" spc="30" dirty="0">
                <a:latin typeface="Carlito"/>
                <a:cs typeface="Carlito"/>
              </a:rPr>
              <a:t>1206-</a:t>
            </a:r>
            <a:r>
              <a:rPr lang="en-IN" sz="1600" b="1" spc="-170" dirty="0">
                <a:latin typeface="Carlito"/>
                <a:cs typeface="Carlito"/>
              </a:rPr>
              <a:t> </a:t>
            </a:r>
            <a:r>
              <a:rPr lang="en-IN" sz="1600" b="1" spc="30" dirty="0">
                <a:latin typeface="Carlito"/>
                <a:cs typeface="Carlito"/>
              </a:rPr>
              <a:t>1210)</a:t>
            </a:r>
            <a:endParaRPr lang="en-IN" sz="1600" dirty="0">
              <a:latin typeface="Carlito"/>
              <a:cs typeface="Carlito"/>
            </a:endParaRPr>
          </a:p>
          <a:p>
            <a:pPr marL="88900" marR="1993900">
              <a:lnSpc>
                <a:spcPct val="100000"/>
              </a:lnSpc>
              <a:spcBef>
                <a:spcPts val="5"/>
              </a:spcBef>
            </a:pPr>
            <a:r>
              <a:rPr lang="en-IN" sz="1600" b="1" spc="-35" dirty="0">
                <a:latin typeface="Carlito"/>
                <a:cs typeface="Carlito"/>
              </a:rPr>
              <a:t>Beginning </a:t>
            </a:r>
            <a:r>
              <a:rPr lang="en-IN" sz="1600" b="1" spc="15" dirty="0">
                <a:latin typeface="Carlito"/>
                <a:cs typeface="Carlito"/>
              </a:rPr>
              <a:t>of</a:t>
            </a:r>
            <a:r>
              <a:rPr lang="en-IN" sz="1600" b="1" spc="-150" dirty="0">
                <a:latin typeface="Carlito"/>
                <a:cs typeface="Carlito"/>
              </a:rPr>
              <a:t> </a:t>
            </a:r>
            <a:r>
              <a:rPr lang="en-IN" sz="1600" b="1" spc="-10" dirty="0">
                <a:latin typeface="Carlito"/>
                <a:cs typeface="Carlito"/>
              </a:rPr>
              <a:t>Slave </a:t>
            </a:r>
            <a:r>
              <a:rPr lang="en-IN" sz="1600" b="1" spc="-60" dirty="0">
                <a:latin typeface="Carlito"/>
                <a:cs typeface="Carlito"/>
              </a:rPr>
              <a:t>Dynasty</a:t>
            </a:r>
            <a:endParaRPr lang="en-IN" sz="1600" dirty="0">
              <a:latin typeface="Carlito"/>
              <a:cs typeface="Carlito"/>
            </a:endParaRPr>
          </a:p>
          <a:p>
            <a:pPr marL="88900" marR="1993900">
              <a:lnSpc>
                <a:spcPct val="100000"/>
              </a:lnSpc>
              <a:spcBef>
                <a:spcPts val="5"/>
              </a:spcBef>
            </a:pPr>
            <a:r>
              <a:rPr lang="en-IN" sz="1600" dirty="0">
                <a:latin typeface="Carlito"/>
                <a:cs typeface="Carlito"/>
              </a:rPr>
              <a:t>  Aibak </a:t>
            </a:r>
            <a:r>
              <a:rPr lang="en-IN" sz="1600" spc="-10" dirty="0">
                <a:latin typeface="Carlito"/>
                <a:cs typeface="Carlito"/>
              </a:rPr>
              <a:t>established </a:t>
            </a:r>
            <a:r>
              <a:rPr lang="en-IN" sz="1600" spc="-20" dirty="0">
                <a:latin typeface="Carlito"/>
                <a:cs typeface="Carlito"/>
              </a:rPr>
              <a:t>slave dynasty.</a:t>
            </a:r>
            <a:endParaRPr lang="en-IN" sz="1600" dirty="0">
              <a:latin typeface="Carlito"/>
              <a:cs typeface="Carlito"/>
            </a:endParaRPr>
          </a:p>
          <a:p>
            <a:pPr marL="240665" marR="5080">
              <a:lnSpc>
                <a:spcPct val="100000"/>
              </a:lnSpc>
              <a:buSzPct val="95000"/>
              <a:tabLst>
                <a:tab pos="505459" algn="l"/>
              </a:tabLst>
            </a:pPr>
            <a:r>
              <a:rPr lang="en-IN" sz="1600" dirty="0">
                <a:latin typeface="Carlito"/>
                <a:cs typeface="Carlito"/>
              </a:rPr>
              <a:t>Born </a:t>
            </a:r>
            <a:r>
              <a:rPr lang="en-IN" sz="1600" spc="-15" dirty="0">
                <a:latin typeface="Carlito"/>
                <a:cs typeface="Carlito"/>
              </a:rPr>
              <a:t>to </a:t>
            </a:r>
            <a:r>
              <a:rPr lang="en-IN" sz="1600" dirty="0">
                <a:latin typeface="Carlito"/>
                <a:cs typeface="Carlito"/>
              </a:rPr>
              <a:t>a </a:t>
            </a:r>
            <a:r>
              <a:rPr lang="en-IN" sz="1600" spc="-25" dirty="0">
                <a:latin typeface="Carlito"/>
                <a:cs typeface="Carlito"/>
              </a:rPr>
              <a:t>Turkish </a:t>
            </a:r>
            <a:r>
              <a:rPr lang="en-IN" sz="1600" spc="-10" dirty="0">
                <a:latin typeface="Carlito"/>
                <a:cs typeface="Carlito"/>
              </a:rPr>
              <a:t>family </a:t>
            </a:r>
            <a:r>
              <a:rPr lang="en-IN" sz="1600" spc="-5" dirty="0">
                <a:latin typeface="Carlito"/>
                <a:cs typeface="Carlito"/>
              </a:rPr>
              <a:t>in</a:t>
            </a:r>
            <a:r>
              <a:rPr lang="en-IN" sz="1600" spc="-145" dirty="0">
                <a:latin typeface="Carlito"/>
                <a:cs typeface="Carlito"/>
              </a:rPr>
              <a:t> </a:t>
            </a:r>
            <a:r>
              <a:rPr lang="en-IN" sz="1600" spc="-10" dirty="0">
                <a:latin typeface="Carlito"/>
                <a:cs typeface="Carlito"/>
              </a:rPr>
              <a:t>Central  </a:t>
            </a:r>
            <a:r>
              <a:rPr lang="en-IN" sz="1600" dirty="0">
                <a:latin typeface="Carlito"/>
                <a:cs typeface="Carlito"/>
              </a:rPr>
              <a:t>Asia.</a:t>
            </a:r>
          </a:p>
          <a:p>
            <a:pPr marL="241300" marR="508634">
              <a:lnSpc>
                <a:spcPct val="100000"/>
              </a:lnSpc>
            </a:pPr>
            <a:r>
              <a:rPr lang="en-IN" sz="1600" spc="-50" dirty="0">
                <a:latin typeface="Carlito"/>
                <a:cs typeface="Carlito"/>
              </a:rPr>
              <a:t>Sold </a:t>
            </a:r>
            <a:r>
              <a:rPr lang="en-IN" sz="1600" dirty="0">
                <a:latin typeface="Carlito"/>
                <a:cs typeface="Carlito"/>
              </a:rPr>
              <a:t>as a </a:t>
            </a:r>
            <a:r>
              <a:rPr lang="en-IN" sz="1600" spc="-20" dirty="0">
                <a:latin typeface="Carlito"/>
                <a:cs typeface="Carlito"/>
              </a:rPr>
              <a:t>slave </a:t>
            </a:r>
            <a:r>
              <a:rPr lang="en-IN" sz="1600" spc="-10" dirty="0">
                <a:latin typeface="Carlito"/>
                <a:cs typeface="Carlito"/>
              </a:rPr>
              <a:t>to</a:t>
            </a:r>
            <a:r>
              <a:rPr lang="en-IN" sz="1600" spc="-75" dirty="0">
                <a:latin typeface="Carlito"/>
                <a:cs typeface="Carlito"/>
              </a:rPr>
              <a:t> </a:t>
            </a:r>
            <a:r>
              <a:rPr lang="en-IN" sz="1600" dirty="0">
                <a:latin typeface="Carlito"/>
                <a:cs typeface="Carlito"/>
              </a:rPr>
              <a:t>Muhammad  Ghori, the </a:t>
            </a:r>
            <a:r>
              <a:rPr lang="en-IN" sz="1600" spc="-5" dirty="0">
                <a:latin typeface="Carlito"/>
                <a:cs typeface="Carlito"/>
              </a:rPr>
              <a:t>ruler of </a:t>
            </a:r>
            <a:r>
              <a:rPr lang="en-IN" sz="1600" dirty="0">
                <a:latin typeface="Carlito"/>
                <a:cs typeface="Carlito"/>
              </a:rPr>
              <a:t>Ghori in  </a:t>
            </a:r>
            <a:r>
              <a:rPr lang="en-IN" sz="1600" spc="-10" dirty="0">
                <a:latin typeface="Carlito"/>
                <a:cs typeface="Carlito"/>
              </a:rPr>
              <a:t>Afghanistan.</a:t>
            </a:r>
            <a:endParaRPr lang="en-IN" sz="1600" dirty="0">
              <a:latin typeface="Carlito"/>
              <a:cs typeface="Carlito"/>
            </a:endParaRPr>
          </a:p>
          <a:p>
            <a:pPr marL="241300" marR="493395">
              <a:lnSpc>
                <a:spcPct val="100000"/>
              </a:lnSpc>
              <a:spcBef>
                <a:spcPts val="5"/>
              </a:spcBef>
            </a:pPr>
            <a:r>
              <a:rPr lang="en-IN" sz="1600" spc="-40" dirty="0">
                <a:latin typeface="Carlito"/>
                <a:cs typeface="Carlito"/>
              </a:rPr>
              <a:t>Aibak </a:t>
            </a:r>
            <a:r>
              <a:rPr lang="en-IN" sz="1600" spc="-15" dirty="0">
                <a:latin typeface="Carlito"/>
                <a:cs typeface="Carlito"/>
              </a:rPr>
              <a:t>rose </a:t>
            </a:r>
            <a:r>
              <a:rPr lang="en-IN" sz="1600" dirty="0">
                <a:latin typeface="Carlito"/>
                <a:cs typeface="Carlito"/>
              </a:rPr>
              <a:t>up the </a:t>
            </a:r>
            <a:r>
              <a:rPr lang="en-IN" sz="1600" spc="-15" dirty="0">
                <a:latin typeface="Carlito"/>
                <a:cs typeface="Carlito"/>
              </a:rPr>
              <a:t>ranks </a:t>
            </a:r>
            <a:r>
              <a:rPr lang="en-IN" sz="1600" dirty="0">
                <a:latin typeface="Carlito"/>
                <a:cs typeface="Carlito"/>
              </a:rPr>
              <a:t>and  </a:t>
            </a:r>
            <a:r>
              <a:rPr lang="en-IN" sz="1600" spc="-5" dirty="0">
                <a:latin typeface="Carlito"/>
                <a:cs typeface="Carlito"/>
              </a:rPr>
              <a:t>became </a:t>
            </a:r>
            <a:r>
              <a:rPr lang="en-IN" sz="1600" spc="-20" dirty="0">
                <a:latin typeface="Carlito"/>
                <a:cs typeface="Carlito"/>
              </a:rPr>
              <a:t>Ghori’s </a:t>
            </a:r>
            <a:r>
              <a:rPr lang="en-IN" sz="1600" spc="-10" dirty="0">
                <a:latin typeface="Carlito"/>
                <a:cs typeface="Carlito"/>
              </a:rPr>
              <a:t>trusted general  </a:t>
            </a:r>
            <a:r>
              <a:rPr lang="en-IN" sz="1600" dirty="0">
                <a:latin typeface="Carlito"/>
                <a:cs typeface="Carlito"/>
              </a:rPr>
              <a:t>and</a:t>
            </a:r>
            <a:r>
              <a:rPr lang="en-IN" sz="1600" spc="-45" dirty="0">
                <a:latin typeface="Carlito"/>
                <a:cs typeface="Carlito"/>
              </a:rPr>
              <a:t> </a:t>
            </a:r>
            <a:r>
              <a:rPr lang="en-IN" sz="1600" spc="-25" dirty="0">
                <a:latin typeface="Carlito"/>
                <a:cs typeface="Carlito"/>
              </a:rPr>
              <a:t>commander.</a:t>
            </a:r>
            <a:endParaRPr lang="en-IN" sz="1600" dirty="0">
              <a:latin typeface="Carlito"/>
              <a:cs typeface="Carlito"/>
            </a:endParaRPr>
          </a:p>
          <a:p>
            <a:pPr marL="241300">
              <a:lnSpc>
                <a:spcPct val="100000"/>
              </a:lnSpc>
            </a:pPr>
            <a:r>
              <a:rPr lang="en-IN" sz="1600" spc="-80" dirty="0">
                <a:latin typeface="Carlito"/>
                <a:cs typeface="Carlito"/>
              </a:rPr>
              <a:t>He </a:t>
            </a:r>
            <a:r>
              <a:rPr lang="en-IN" sz="1600" spc="-10" dirty="0">
                <a:latin typeface="Carlito"/>
                <a:cs typeface="Carlito"/>
              </a:rPr>
              <a:t>was </a:t>
            </a:r>
            <a:r>
              <a:rPr lang="en-IN" sz="1600" spc="-5" dirty="0">
                <a:latin typeface="Carlito"/>
                <a:cs typeface="Carlito"/>
              </a:rPr>
              <a:t>given </a:t>
            </a:r>
            <a:r>
              <a:rPr lang="en-IN" sz="1600" dirty="0">
                <a:latin typeface="Carlito"/>
                <a:cs typeface="Carlito"/>
              </a:rPr>
              <a:t>the </a:t>
            </a:r>
            <a:r>
              <a:rPr lang="en-IN" sz="1600" spc="-10" dirty="0">
                <a:latin typeface="Carlito"/>
                <a:cs typeface="Carlito"/>
              </a:rPr>
              <a:t>charge</a:t>
            </a:r>
            <a:r>
              <a:rPr lang="en-IN" sz="1600" spc="-30" dirty="0">
                <a:latin typeface="Carlito"/>
                <a:cs typeface="Carlito"/>
              </a:rPr>
              <a:t> </a:t>
            </a:r>
            <a:r>
              <a:rPr lang="en-IN" sz="1600" spc="-5" dirty="0">
                <a:latin typeface="Carlito"/>
                <a:cs typeface="Carlito"/>
              </a:rPr>
              <a:t>of</a:t>
            </a:r>
            <a:endParaRPr lang="en-IN" sz="1600" dirty="0">
              <a:latin typeface="Carlito"/>
              <a:cs typeface="Carlito"/>
            </a:endParaRPr>
          </a:p>
          <a:p>
            <a:pPr marL="241300">
              <a:lnSpc>
                <a:spcPct val="100000"/>
              </a:lnSpc>
            </a:pPr>
            <a:r>
              <a:rPr lang="en-IN" sz="1600" spc="-15" dirty="0">
                <a:latin typeface="Carlito"/>
                <a:cs typeface="Carlito"/>
              </a:rPr>
              <a:t>Ghori’s </a:t>
            </a:r>
            <a:r>
              <a:rPr lang="en-IN" sz="1600" dirty="0">
                <a:latin typeface="Carlito"/>
                <a:cs typeface="Carlito"/>
              </a:rPr>
              <a:t>Indian </a:t>
            </a:r>
            <a:r>
              <a:rPr lang="en-IN" sz="1600" spc="-5" dirty="0">
                <a:latin typeface="Carlito"/>
                <a:cs typeface="Carlito"/>
              </a:rPr>
              <a:t>possessions</a:t>
            </a:r>
            <a:r>
              <a:rPr lang="en-IN" sz="1600" spc="-20" dirty="0">
                <a:latin typeface="Carlito"/>
                <a:cs typeface="Carlito"/>
              </a:rPr>
              <a:t> </a:t>
            </a:r>
            <a:r>
              <a:rPr lang="en-IN" sz="1600" spc="-10" dirty="0">
                <a:latin typeface="Carlito"/>
                <a:cs typeface="Carlito"/>
              </a:rPr>
              <a:t>after</a:t>
            </a:r>
            <a:endParaRPr lang="en-IN" sz="1600" dirty="0">
              <a:latin typeface="Carlito"/>
              <a:cs typeface="Carlito"/>
            </a:endParaRPr>
          </a:p>
          <a:p>
            <a:pPr marL="241300">
              <a:lnSpc>
                <a:spcPct val="100000"/>
              </a:lnSpc>
            </a:pPr>
            <a:r>
              <a:rPr lang="en-IN" sz="1600" dirty="0">
                <a:latin typeface="Carlito"/>
                <a:cs typeface="Carlito"/>
              </a:rPr>
              <a:t>1192.</a:t>
            </a:r>
          </a:p>
          <a:p>
            <a:pPr marL="241300" marR="289560">
              <a:lnSpc>
                <a:spcPct val="100000"/>
              </a:lnSpc>
              <a:spcBef>
                <a:spcPts val="5"/>
              </a:spcBef>
            </a:pPr>
            <a:r>
              <a:rPr lang="en-IN" sz="1600" spc="-45" dirty="0">
                <a:latin typeface="Carlito"/>
                <a:cs typeface="Carlito"/>
              </a:rPr>
              <a:t>When </a:t>
            </a:r>
            <a:r>
              <a:rPr lang="en-IN" sz="1600" dirty="0">
                <a:latin typeface="Carlito"/>
                <a:cs typeface="Carlito"/>
              </a:rPr>
              <a:t>Ghori </a:t>
            </a:r>
            <a:r>
              <a:rPr lang="en-IN" sz="1600" spc="-10" dirty="0">
                <a:latin typeface="Carlito"/>
                <a:cs typeface="Carlito"/>
              </a:rPr>
              <a:t>was </a:t>
            </a:r>
            <a:r>
              <a:rPr lang="en-IN" sz="1600" spc="-5" dirty="0">
                <a:latin typeface="Carlito"/>
                <a:cs typeface="Carlito"/>
              </a:rPr>
              <a:t>killed in</a:t>
            </a:r>
            <a:r>
              <a:rPr lang="en-IN" sz="1600" spc="-105" dirty="0">
                <a:latin typeface="Carlito"/>
                <a:cs typeface="Carlito"/>
              </a:rPr>
              <a:t> </a:t>
            </a:r>
            <a:r>
              <a:rPr lang="en-IN" sz="1600" spc="-10" dirty="0">
                <a:latin typeface="Carlito"/>
                <a:cs typeface="Carlito"/>
              </a:rPr>
              <a:t>battle,  </a:t>
            </a:r>
            <a:r>
              <a:rPr lang="en-IN" sz="1600" dirty="0">
                <a:latin typeface="Carlito"/>
                <a:cs typeface="Carlito"/>
              </a:rPr>
              <a:t>Aibak </a:t>
            </a:r>
            <a:r>
              <a:rPr lang="en-IN" sz="1600" spc="-5" dirty="0">
                <a:latin typeface="Carlito"/>
                <a:cs typeface="Carlito"/>
              </a:rPr>
              <a:t>declared himself Sultan of  Delhi in</a:t>
            </a:r>
            <a:r>
              <a:rPr lang="en-IN" sz="1600" dirty="0">
                <a:latin typeface="Carlito"/>
                <a:cs typeface="Carlito"/>
              </a:rPr>
              <a:t> 1206.</a:t>
            </a:r>
          </a:p>
        </p:txBody>
      </p:sp>
      <p:sp>
        <p:nvSpPr>
          <p:cNvPr id="8" name="object 3">
            <a:extLst>
              <a:ext uri="{FF2B5EF4-FFF2-40B4-BE49-F238E27FC236}">
                <a16:creationId xmlns:a16="http://schemas.microsoft.com/office/drawing/2014/main" id="{07C2B596-9A80-4E29-B0A8-DE00170805CB}"/>
              </a:ext>
            </a:extLst>
          </p:cNvPr>
          <p:cNvSpPr/>
          <p:nvPr/>
        </p:nvSpPr>
        <p:spPr>
          <a:xfrm>
            <a:off x="4572000" y="1213130"/>
            <a:ext cx="4388975" cy="3165745"/>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p6"/>
          <p:cNvPicPr preferRelativeResize="0"/>
          <p:nvPr/>
        </p:nvPicPr>
        <p:blipFill rotWithShape="1">
          <a:blip r:embed="rId3">
            <a:alphaModFix/>
          </a:blip>
          <a:srcRect/>
          <a:stretch/>
        </p:blipFill>
        <p:spPr>
          <a:xfrm>
            <a:off x="7787575" y="4378875"/>
            <a:ext cx="1232526" cy="611875"/>
          </a:xfrm>
          <a:prstGeom prst="rect">
            <a:avLst/>
          </a:prstGeom>
          <a:noFill/>
          <a:ln>
            <a:noFill/>
          </a:ln>
        </p:spPr>
      </p:pic>
      <p:sp>
        <p:nvSpPr>
          <p:cNvPr id="96" name="Google Shape;96;p6"/>
          <p:cNvSpPr txBox="1"/>
          <p:nvPr/>
        </p:nvSpPr>
        <p:spPr>
          <a:xfrm>
            <a:off x="272675" y="83868"/>
            <a:ext cx="8688300" cy="732332"/>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IN" sz="2200" b="1" i="0" u="none" strike="noStrike" cap="none" dirty="0">
                <a:solidFill>
                  <a:srgbClr val="FF0000"/>
                </a:solidFill>
                <a:latin typeface="Calibri"/>
                <a:ea typeface="Calibri"/>
                <a:cs typeface="Calibri"/>
                <a:sym typeface="Calibri"/>
              </a:rPr>
              <a:t>THE DELHI SULTANATE</a:t>
            </a:r>
          </a:p>
          <a:p>
            <a:pPr marL="0" marR="0" lvl="0" indent="0" algn="l" rtl="0">
              <a:lnSpc>
                <a:spcPct val="100000"/>
              </a:lnSpc>
              <a:spcBef>
                <a:spcPts val="0"/>
              </a:spcBef>
              <a:spcAft>
                <a:spcPts val="0"/>
              </a:spcAft>
              <a:buNone/>
            </a:pPr>
            <a:r>
              <a:rPr lang="en-IN" sz="2000" b="1" i="0" u="none" strike="noStrike" cap="none" dirty="0">
                <a:solidFill>
                  <a:schemeClr val="tx1"/>
                </a:solidFill>
                <a:latin typeface="Calibri"/>
                <a:ea typeface="Calibri"/>
                <a:cs typeface="Calibri"/>
                <a:sym typeface="Calibri"/>
              </a:rPr>
              <a:t>QUTBUDDIN AIBAK</a:t>
            </a:r>
            <a:endParaRPr lang="en-IN" sz="2000" b="1" i="0" u="none" strike="noStrike" cap="none" dirty="0">
              <a:solidFill>
                <a:srgbClr val="FF0000"/>
              </a:solidFill>
              <a:latin typeface="Calibri"/>
              <a:ea typeface="Calibri"/>
              <a:cs typeface="Calibri"/>
              <a:sym typeface="Calibri"/>
            </a:endParaRPr>
          </a:p>
        </p:txBody>
      </p:sp>
      <p:sp>
        <p:nvSpPr>
          <p:cNvPr id="97" name="Google Shape;97;p6"/>
          <p:cNvSpPr txBox="1"/>
          <p:nvPr/>
        </p:nvSpPr>
        <p:spPr>
          <a:xfrm>
            <a:off x="272675" y="991518"/>
            <a:ext cx="5180674" cy="3335782"/>
          </a:xfrm>
          <a:prstGeom prst="rect">
            <a:avLst/>
          </a:prstGeom>
          <a:noFill/>
          <a:ln>
            <a:noFill/>
          </a:ln>
        </p:spPr>
        <p:txBody>
          <a:bodyPr spcFirstLastPara="1" wrap="square" lIns="91425" tIns="91425" rIns="91425" bIns="91425" anchor="t" anchorCtr="0">
            <a:noAutofit/>
          </a:bodyPr>
          <a:lstStyle/>
          <a:p>
            <a:pPr marL="128270" marR="558165" indent="-116205">
              <a:lnSpc>
                <a:spcPct val="100000"/>
              </a:lnSpc>
              <a:spcBef>
                <a:spcPts val="100"/>
              </a:spcBef>
              <a:buFont typeface="Arial"/>
              <a:buChar char="•"/>
              <a:tabLst>
                <a:tab pos="128905" algn="l"/>
              </a:tabLst>
            </a:pPr>
            <a:r>
              <a:rPr lang="en-IN" sz="1400" spc="-50" dirty="0">
                <a:latin typeface="Carlito"/>
                <a:cs typeface="Carlito"/>
              </a:rPr>
              <a:t>Aibek conquered </a:t>
            </a:r>
            <a:r>
              <a:rPr lang="en-IN" sz="1400" spc="-120" dirty="0">
                <a:latin typeface="Carlito"/>
                <a:cs typeface="Carlito"/>
              </a:rPr>
              <a:t>Ajmer, </a:t>
            </a:r>
            <a:r>
              <a:rPr lang="en-IN" sz="1400" spc="55" dirty="0">
                <a:latin typeface="Carlito"/>
                <a:cs typeface="Carlito"/>
              </a:rPr>
              <a:t>Jhansi, </a:t>
            </a:r>
            <a:r>
              <a:rPr lang="en-IN" spc="-20" dirty="0">
                <a:latin typeface="Carlito"/>
                <a:cs typeface="Carlito"/>
              </a:rPr>
              <a:t>D</a:t>
            </a:r>
            <a:r>
              <a:rPr lang="en-IN" sz="1400" spc="-20" dirty="0">
                <a:latin typeface="Carlito"/>
                <a:cs typeface="Carlito"/>
              </a:rPr>
              <a:t>elhi</a:t>
            </a:r>
            <a:r>
              <a:rPr lang="en-IN" sz="1400" spc="-229" dirty="0">
                <a:latin typeface="Carlito"/>
                <a:cs typeface="Carlito"/>
              </a:rPr>
              <a:t>  </a:t>
            </a:r>
            <a:r>
              <a:rPr lang="en-IN" sz="1400" spc="-25" dirty="0">
                <a:latin typeface="Carlito"/>
                <a:cs typeface="Carlito"/>
              </a:rPr>
              <a:t>and  </a:t>
            </a:r>
            <a:r>
              <a:rPr lang="en-IN" sz="1400" spc="-45" dirty="0">
                <a:latin typeface="Carlito"/>
                <a:cs typeface="Carlito"/>
              </a:rPr>
              <a:t>Meerut.</a:t>
            </a:r>
            <a:endParaRPr lang="en-IN" sz="1400" dirty="0">
              <a:latin typeface="Carlito"/>
              <a:cs typeface="Carlito"/>
            </a:endParaRPr>
          </a:p>
          <a:p>
            <a:pPr marL="12700" marR="238125">
              <a:lnSpc>
                <a:spcPct val="100000"/>
              </a:lnSpc>
              <a:buFont typeface="Arial"/>
              <a:buChar char="•"/>
              <a:tabLst>
                <a:tab pos="94615" algn="l"/>
              </a:tabLst>
            </a:pPr>
            <a:r>
              <a:rPr lang="en-IN" sz="1400" spc="-65" dirty="0">
                <a:latin typeface="Carlito"/>
                <a:cs typeface="Carlito"/>
              </a:rPr>
              <a:t>He </a:t>
            </a:r>
            <a:r>
              <a:rPr lang="en-IN" sz="1400" spc="-20" dirty="0">
                <a:latin typeface="Carlito"/>
                <a:cs typeface="Carlito"/>
              </a:rPr>
              <a:t>had </a:t>
            </a:r>
            <a:r>
              <a:rPr lang="en-IN" sz="1400" spc="20" dirty="0">
                <a:latin typeface="Carlito"/>
                <a:cs typeface="Carlito"/>
              </a:rPr>
              <a:t>his </a:t>
            </a:r>
            <a:r>
              <a:rPr lang="en-IN" sz="1400" spc="-50" dirty="0">
                <a:latin typeface="Carlito"/>
                <a:cs typeface="Carlito"/>
              </a:rPr>
              <a:t>daughter </a:t>
            </a:r>
            <a:r>
              <a:rPr lang="en-IN" sz="1400" spc="-45" dirty="0">
                <a:latin typeface="Carlito"/>
                <a:cs typeface="Carlito"/>
              </a:rPr>
              <a:t>who </a:t>
            </a:r>
            <a:r>
              <a:rPr lang="en-IN" sz="1400" spc="-30" dirty="0">
                <a:latin typeface="Carlito"/>
                <a:cs typeface="Carlito"/>
              </a:rPr>
              <a:t>got </a:t>
            </a:r>
            <a:r>
              <a:rPr lang="en-IN" sz="1400" spc="-65" dirty="0">
                <a:latin typeface="Carlito"/>
                <a:cs typeface="Carlito"/>
              </a:rPr>
              <a:t>married </a:t>
            </a:r>
            <a:r>
              <a:rPr lang="en-IN" sz="1400" spc="-100" dirty="0">
                <a:latin typeface="Carlito"/>
                <a:cs typeface="Carlito"/>
              </a:rPr>
              <a:t>to  </a:t>
            </a:r>
            <a:r>
              <a:rPr lang="en-IN" sz="1400" spc="-35" dirty="0">
                <a:latin typeface="Carlito"/>
                <a:cs typeface="Carlito"/>
              </a:rPr>
              <a:t>Iltutmish, </a:t>
            </a:r>
            <a:r>
              <a:rPr lang="en-IN" sz="1400" spc="-65" dirty="0">
                <a:latin typeface="Carlito"/>
                <a:cs typeface="Carlito"/>
              </a:rPr>
              <a:t>The </a:t>
            </a:r>
            <a:r>
              <a:rPr lang="en-IN" sz="1400" spc="-40" dirty="0">
                <a:latin typeface="Carlito"/>
                <a:cs typeface="Carlito"/>
              </a:rPr>
              <a:t>man </a:t>
            </a:r>
            <a:r>
              <a:rPr lang="en-IN" sz="1400" spc="-45" dirty="0">
                <a:latin typeface="Carlito"/>
                <a:cs typeface="Carlito"/>
              </a:rPr>
              <a:t>who </a:t>
            </a:r>
            <a:r>
              <a:rPr lang="en-IN" sz="1400" spc="-5" dirty="0">
                <a:latin typeface="Carlito"/>
                <a:cs typeface="Carlito"/>
              </a:rPr>
              <a:t>succeeded </a:t>
            </a:r>
            <a:r>
              <a:rPr lang="en-IN" sz="1400" spc="-45" dirty="0">
                <a:latin typeface="Carlito"/>
                <a:cs typeface="Carlito"/>
              </a:rPr>
              <a:t>the </a:t>
            </a:r>
            <a:r>
              <a:rPr lang="en-IN" sz="1400" spc="-80" dirty="0">
                <a:latin typeface="Carlito"/>
                <a:cs typeface="Carlito"/>
              </a:rPr>
              <a:t>thorn  </a:t>
            </a:r>
            <a:r>
              <a:rPr lang="en-IN" sz="1400" spc="10" dirty="0">
                <a:latin typeface="Carlito"/>
                <a:cs typeface="Carlito"/>
              </a:rPr>
              <a:t>of </a:t>
            </a:r>
            <a:r>
              <a:rPr lang="en-IN" sz="1400" spc="-45" dirty="0">
                <a:latin typeface="Carlito"/>
                <a:cs typeface="Carlito"/>
              </a:rPr>
              <a:t>the </a:t>
            </a:r>
            <a:r>
              <a:rPr lang="en-IN" sz="1400" spc="-60" dirty="0">
                <a:latin typeface="Carlito"/>
                <a:cs typeface="Carlito"/>
              </a:rPr>
              <a:t>Delhi </a:t>
            </a:r>
            <a:r>
              <a:rPr lang="en-IN" sz="1400" spc="-30" dirty="0">
                <a:latin typeface="Carlito"/>
                <a:cs typeface="Carlito"/>
              </a:rPr>
              <a:t>sultanate </a:t>
            </a:r>
            <a:r>
              <a:rPr lang="en-IN" sz="1400" spc="-40" dirty="0">
                <a:latin typeface="Carlito"/>
                <a:cs typeface="Carlito"/>
              </a:rPr>
              <a:t>after</a:t>
            </a:r>
            <a:r>
              <a:rPr lang="en-IN" sz="1400" spc="-265" dirty="0">
                <a:latin typeface="Carlito"/>
                <a:cs typeface="Carlito"/>
              </a:rPr>
              <a:t> </a:t>
            </a:r>
            <a:r>
              <a:rPr lang="en-IN" sz="1400" spc="-45" dirty="0">
                <a:latin typeface="Carlito"/>
                <a:cs typeface="Carlito"/>
              </a:rPr>
              <a:t>Aibek.</a:t>
            </a:r>
            <a:endParaRPr lang="en-IN" sz="1400" dirty="0">
              <a:latin typeface="Carlito"/>
              <a:cs typeface="Carlito"/>
            </a:endParaRPr>
          </a:p>
          <a:p>
            <a:pPr marL="12700" marR="61594">
              <a:lnSpc>
                <a:spcPct val="100000"/>
              </a:lnSpc>
              <a:spcBef>
                <a:spcPts val="505"/>
              </a:spcBef>
              <a:buFont typeface="Arial"/>
              <a:buChar char="•"/>
              <a:tabLst>
                <a:tab pos="94615" algn="l"/>
              </a:tabLst>
            </a:pPr>
            <a:r>
              <a:rPr lang="en-IN" sz="1400" spc="-60" dirty="0">
                <a:latin typeface="Carlito"/>
                <a:cs typeface="Carlito"/>
              </a:rPr>
              <a:t>Started </a:t>
            </a:r>
            <a:r>
              <a:rPr lang="en-IN" sz="1400" spc="-40" dirty="0">
                <a:latin typeface="Carlito"/>
                <a:cs typeface="Carlito"/>
              </a:rPr>
              <a:t>construction </a:t>
            </a:r>
            <a:r>
              <a:rPr lang="en-IN" sz="1400" spc="5" dirty="0">
                <a:latin typeface="Carlito"/>
                <a:cs typeface="Carlito"/>
              </a:rPr>
              <a:t>of </a:t>
            </a:r>
            <a:r>
              <a:rPr lang="en-IN" sz="1400" spc="-45" dirty="0">
                <a:latin typeface="Carlito"/>
                <a:cs typeface="Carlito"/>
              </a:rPr>
              <a:t>the </a:t>
            </a:r>
            <a:r>
              <a:rPr lang="en-IN" sz="1400" spc="-50" dirty="0">
                <a:latin typeface="Carlito"/>
                <a:cs typeface="Carlito"/>
              </a:rPr>
              <a:t>Quwwat-ul-Islam  </a:t>
            </a:r>
            <a:r>
              <a:rPr lang="en-IN" sz="1400" spc="-30" dirty="0">
                <a:latin typeface="Carlito"/>
                <a:cs typeface="Carlito"/>
              </a:rPr>
              <a:t>mosque </a:t>
            </a:r>
            <a:r>
              <a:rPr lang="en-IN" sz="1400" spc="-15" dirty="0">
                <a:latin typeface="Carlito"/>
                <a:cs typeface="Carlito"/>
              </a:rPr>
              <a:t>in </a:t>
            </a:r>
            <a:r>
              <a:rPr lang="en-IN" sz="1400" spc="-55" dirty="0">
                <a:latin typeface="Carlito"/>
                <a:cs typeface="Carlito"/>
              </a:rPr>
              <a:t>Delhi. </a:t>
            </a:r>
            <a:r>
              <a:rPr lang="en-IN" sz="1400" spc="-25" dirty="0">
                <a:latin typeface="Carlito"/>
                <a:cs typeface="Carlito"/>
              </a:rPr>
              <a:t>This </a:t>
            </a:r>
            <a:r>
              <a:rPr lang="en-IN" sz="1400" spc="30" dirty="0">
                <a:latin typeface="Carlito"/>
                <a:cs typeface="Carlito"/>
              </a:rPr>
              <a:t>is </a:t>
            </a:r>
            <a:r>
              <a:rPr lang="en-IN" sz="1400" spc="-35" dirty="0">
                <a:latin typeface="Carlito"/>
                <a:cs typeface="Carlito"/>
              </a:rPr>
              <a:t>one </a:t>
            </a:r>
            <a:r>
              <a:rPr lang="en-IN" sz="1400" spc="10" dirty="0">
                <a:latin typeface="Carlito"/>
                <a:cs typeface="Carlito"/>
              </a:rPr>
              <a:t>of </a:t>
            </a:r>
            <a:r>
              <a:rPr lang="en-IN" sz="1400" spc="-45" dirty="0">
                <a:latin typeface="Carlito"/>
                <a:cs typeface="Carlito"/>
              </a:rPr>
              <a:t>the </a:t>
            </a:r>
            <a:r>
              <a:rPr lang="en-IN" sz="1400" spc="-25" dirty="0">
                <a:latin typeface="Carlito"/>
                <a:cs typeface="Carlito"/>
              </a:rPr>
              <a:t>first</a:t>
            </a:r>
            <a:r>
              <a:rPr lang="en-IN" sz="1400" spc="-275" dirty="0">
                <a:latin typeface="Carlito"/>
                <a:cs typeface="Carlito"/>
              </a:rPr>
              <a:t> </a:t>
            </a:r>
            <a:r>
              <a:rPr lang="en-IN" sz="1400" spc="-15" dirty="0">
                <a:latin typeface="Carlito"/>
                <a:cs typeface="Carlito"/>
              </a:rPr>
              <a:t>Islamic  </a:t>
            </a:r>
            <a:r>
              <a:rPr lang="en-IN" sz="1400" spc="-55" dirty="0">
                <a:latin typeface="Carlito"/>
                <a:cs typeface="Carlito"/>
              </a:rPr>
              <a:t>monuments </a:t>
            </a:r>
            <a:r>
              <a:rPr lang="en-IN" sz="1400" spc="-15" dirty="0">
                <a:latin typeface="Carlito"/>
                <a:cs typeface="Carlito"/>
              </a:rPr>
              <a:t>in </a:t>
            </a:r>
            <a:r>
              <a:rPr lang="en-IN" sz="1400" spc="-80" dirty="0">
                <a:latin typeface="Carlito"/>
                <a:cs typeface="Carlito"/>
              </a:rPr>
              <a:t>northern</a:t>
            </a:r>
            <a:r>
              <a:rPr lang="en-IN" sz="1400" spc="-180" dirty="0">
                <a:latin typeface="Carlito"/>
                <a:cs typeface="Carlito"/>
              </a:rPr>
              <a:t> </a:t>
            </a:r>
            <a:r>
              <a:rPr lang="en-IN" sz="1400" spc="-25" dirty="0">
                <a:latin typeface="Carlito"/>
                <a:cs typeface="Carlito"/>
              </a:rPr>
              <a:t>India.</a:t>
            </a:r>
            <a:endParaRPr lang="en-IN" sz="1400" dirty="0">
              <a:latin typeface="Carlito"/>
              <a:cs typeface="Carlito"/>
            </a:endParaRPr>
          </a:p>
          <a:p>
            <a:pPr>
              <a:lnSpc>
                <a:spcPct val="100000"/>
              </a:lnSpc>
              <a:spcBef>
                <a:spcPts val="60"/>
              </a:spcBef>
              <a:buFont typeface="Arial"/>
              <a:buChar char="•"/>
            </a:pPr>
            <a:endParaRPr lang="en-IN" sz="1100" dirty="0">
              <a:latin typeface="Carlito"/>
              <a:cs typeface="Carlito"/>
            </a:endParaRPr>
          </a:p>
          <a:p>
            <a:pPr marL="186055" marR="234315" indent="-173990" algn="just">
              <a:lnSpc>
                <a:spcPct val="100000"/>
              </a:lnSpc>
              <a:buFont typeface="Arial"/>
              <a:buChar char="•"/>
              <a:tabLst>
                <a:tab pos="186690" algn="l"/>
              </a:tabLst>
            </a:pPr>
            <a:r>
              <a:rPr lang="en-IN" sz="1400" spc="-65" dirty="0">
                <a:latin typeface="Carlito"/>
                <a:cs typeface="Carlito"/>
              </a:rPr>
              <a:t>He </a:t>
            </a:r>
            <a:r>
              <a:rPr lang="en-IN" sz="1400" spc="-25" dirty="0">
                <a:latin typeface="Carlito"/>
                <a:cs typeface="Carlito"/>
              </a:rPr>
              <a:t>began </a:t>
            </a:r>
            <a:r>
              <a:rPr lang="en-IN" sz="1400" spc="-60" dirty="0">
                <a:latin typeface="Carlito"/>
                <a:cs typeface="Carlito"/>
              </a:rPr>
              <a:t>the </a:t>
            </a:r>
            <a:r>
              <a:rPr lang="en-IN" sz="1400" spc="-45" dirty="0">
                <a:latin typeface="Carlito"/>
                <a:cs typeface="Carlito"/>
              </a:rPr>
              <a:t>construction </a:t>
            </a:r>
            <a:r>
              <a:rPr lang="en-IN" sz="1400" spc="10" dirty="0">
                <a:latin typeface="Carlito"/>
                <a:cs typeface="Carlito"/>
              </a:rPr>
              <a:t>of </a:t>
            </a:r>
            <a:r>
              <a:rPr lang="en-IN" sz="1400" spc="-135" dirty="0">
                <a:latin typeface="Carlito"/>
                <a:cs typeface="Carlito"/>
              </a:rPr>
              <a:t>Qutb </a:t>
            </a:r>
            <a:r>
              <a:rPr lang="en-IN" sz="1400" spc="-45" dirty="0">
                <a:latin typeface="Carlito"/>
                <a:cs typeface="Carlito"/>
              </a:rPr>
              <a:t>Minar</a:t>
            </a:r>
            <a:r>
              <a:rPr lang="en-IN" sz="1400" spc="-165" dirty="0">
                <a:latin typeface="Carlito"/>
                <a:cs typeface="Carlito"/>
              </a:rPr>
              <a:t> </a:t>
            </a:r>
            <a:r>
              <a:rPr lang="en-IN" sz="1400" spc="-45" dirty="0">
                <a:latin typeface="Carlito"/>
                <a:cs typeface="Carlito"/>
              </a:rPr>
              <a:t>in  </a:t>
            </a:r>
            <a:r>
              <a:rPr lang="en-IN" sz="1400" spc="-70" dirty="0">
                <a:latin typeface="Carlito"/>
                <a:cs typeface="Carlito"/>
              </a:rPr>
              <a:t>Delhi.</a:t>
            </a:r>
            <a:endParaRPr lang="en-IN" sz="1400" dirty="0">
              <a:latin typeface="Carlito"/>
              <a:cs typeface="Carlito"/>
            </a:endParaRPr>
          </a:p>
          <a:p>
            <a:pPr marL="12700" marR="5080" algn="just">
              <a:lnSpc>
                <a:spcPct val="100000"/>
              </a:lnSpc>
              <a:buFont typeface="Arial"/>
              <a:buChar char="•"/>
              <a:tabLst>
                <a:tab pos="94615" algn="l"/>
              </a:tabLst>
            </a:pPr>
            <a:r>
              <a:rPr lang="en-IN" sz="1400" spc="-65" dirty="0">
                <a:latin typeface="Carlito"/>
                <a:cs typeface="Carlito"/>
              </a:rPr>
              <a:t>He </a:t>
            </a:r>
            <a:r>
              <a:rPr lang="en-IN" sz="1400" spc="5" dirty="0">
                <a:latin typeface="Carlito"/>
                <a:cs typeface="Carlito"/>
              </a:rPr>
              <a:t>was </a:t>
            </a:r>
            <a:r>
              <a:rPr lang="en-IN" sz="1400" spc="10" dirty="0">
                <a:latin typeface="Carlito"/>
                <a:cs typeface="Carlito"/>
              </a:rPr>
              <a:t>also </a:t>
            </a:r>
            <a:r>
              <a:rPr lang="en-IN" sz="1400" spc="-50" dirty="0">
                <a:latin typeface="Carlito"/>
                <a:cs typeface="Carlito"/>
              </a:rPr>
              <a:t>known </a:t>
            </a:r>
            <a:r>
              <a:rPr lang="en-IN" sz="1400" spc="40" dirty="0">
                <a:latin typeface="Carlito"/>
                <a:cs typeface="Carlito"/>
              </a:rPr>
              <a:t>as </a:t>
            </a:r>
            <a:r>
              <a:rPr lang="en-IN" sz="1400" spc="-50" dirty="0">
                <a:latin typeface="Carlito"/>
                <a:cs typeface="Carlito"/>
              </a:rPr>
              <a:t>Lakh </a:t>
            </a:r>
            <a:r>
              <a:rPr lang="en-IN" sz="1400" dirty="0">
                <a:latin typeface="Carlito"/>
                <a:cs typeface="Carlito"/>
              </a:rPr>
              <a:t>Bash </a:t>
            </a:r>
            <a:r>
              <a:rPr lang="en-IN" sz="1400" spc="-75" dirty="0">
                <a:latin typeface="Carlito"/>
                <a:cs typeface="Carlito"/>
              </a:rPr>
              <a:t>(Giver </a:t>
            </a:r>
            <a:r>
              <a:rPr lang="en-IN" sz="1400" spc="20" dirty="0">
                <a:latin typeface="Carlito"/>
                <a:cs typeface="Carlito"/>
              </a:rPr>
              <a:t>of  </a:t>
            </a:r>
            <a:r>
              <a:rPr lang="en-IN" sz="1400" spc="-20" dirty="0">
                <a:latin typeface="Carlito"/>
                <a:cs typeface="Carlito"/>
              </a:rPr>
              <a:t>Lakhs) </a:t>
            </a:r>
            <a:r>
              <a:rPr lang="en-IN" sz="1400" spc="-40" dirty="0">
                <a:latin typeface="Carlito"/>
                <a:cs typeface="Carlito"/>
              </a:rPr>
              <a:t>for </a:t>
            </a:r>
            <a:r>
              <a:rPr lang="en-IN" sz="1400" spc="15" dirty="0">
                <a:latin typeface="Carlito"/>
                <a:cs typeface="Carlito"/>
              </a:rPr>
              <a:t>his </a:t>
            </a:r>
            <a:r>
              <a:rPr lang="en-IN" sz="1400" spc="-40" dirty="0">
                <a:latin typeface="Carlito"/>
                <a:cs typeface="Carlito"/>
              </a:rPr>
              <a:t>generosity. </a:t>
            </a:r>
            <a:r>
              <a:rPr lang="en-IN" sz="1400" spc="-100" dirty="0">
                <a:latin typeface="Carlito"/>
                <a:cs typeface="Carlito"/>
              </a:rPr>
              <a:t>However, </a:t>
            </a:r>
            <a:r>
              <a:rPr lang="en-IN" sz="1400" spc="-20" dirty="0">
                <a:latin typeface="Carlito"/>
                <a:cs typeface="Carlito"/>
              </a:rPr>
              <a:t>he </a:t>
            </a:r>
            <a:r>
              <a:rPr lang="en-IN" sz="1400" spc="5" dirty="0">
                <a:latin typeface="Carlito"/>
                <a:cs typeface="Carlito"/>
              </a:rPr>
              <a:t>was  </a:t>
            </a:r>
            <a:r>
              <a:rPr lang="en-IN" sz="1400" spc="10" dirty="0">
                <a:latin typeface="Carlito"/>
                <a:cs typeface="Carlito"/>
              </a:rPr>
              <a:t>also </a:t>
            </a:r>
            <a:r>
              <a:rPr lang="en-IN" sz="1400" spc="-20" dirty="0">
                <a:latin typeface="Carlito"/>
                <a:cs typeface="Carlito"/>
              </a:rPr>
              <a:t>responsible</a:t>
            </a:r>
            <a:r>
              <a:rPr lang="en-IN" sz="1400" spc="365" dirty="0">
                <a:latin typeface="Carlito"/>
                <a:cs typeface="Carlito"/>
              </a:rPr>
              <a:t> </a:t>
            </a:r>
            <a:r>
              <a:rPr lang="en-IN" sz="1400" spc="-40" dirty="0">
                <a:latin typeface="Carlito"/>
                <a:cs typeface="Carlito"/>
              </a:rPr>
              <a:t>for </a:t>
            </a:r>
            <a:r>
              <a:rPr lang="en-IN" sz="1400" spc="-50" dirty="0">
                <a:latin typeface="Carlito"/>
                <a:cs typeface="Carlito"/>
              </a:rPr>
              <a:t>the </a:t>
            </a:r>
            <a:r>
              <a:rPr lang="en-IN" sz="1400" spc="-45" dirty="0">
                <a:latin typeface="Carlito"/>
                <a:cs typeface="Carlito"/>
              </a:rPr>
              <a:t>destruction  </a:t>
            </a:r>
            <a:r>
              <a:rPr lang="en-IN" sz="1400" spc="-25" dirty="0">
                <a:latin typeface="Carlito"/>
                <a:cs typeface="Carlito"/>
              </a:rPr>
              <a:t>and  </a:t>
            </a:r>
            <a:r>
              <a:rPr lang="en-IN" sz="1400" spc="-40" dirty="0">
                <a:latin typeface="Carlito"/>
                <a:cs typeface="Carlito"/>
              </a:rPr>
              <a:t>desecration </a:t>
            </a:r>
            <a:r>
              <a:rPr lang="en-IN" sz="1400" spc="10" dirty="0">
                <a:latin typeface="Carlito"/>
                <a:cs typeface="Carlito"/>
              </a:rPr>
              <a:t>of </a:t>
            </a:r>
            <a:r>
              <a:rPr lang="en-IN" sz="1400" spc="-55" dirty="0">
                <a:latin typeface="Carlito"/>
                <a:cs typeface="Carlito"/>
              </a:rPr>
              <a:t>many </a:t>
            </a:r>
            <a:r>
              <a:rPr lang="en-IN" sz="1400" spc="-60" dirty="0">
                <a:latin typeface="Carlito"/>
                <a:cs typeface="Carlito"/>
              </a:rPr>
              <a:t>Hindu</a:t>
            </a:r>
            <a:r>
              <a:rPr lang="en-IN" sz="1400" spc="-160" dirty="0">
                <a:latin typeface="Carlito"/>
                <a:cs typeface="Carlito"/>
              </a:rPr>
              <a:t> </a:t>
            </a:r>
            <a:r>
              <a:rPr lang="en-IN" sz="1400" spc="-25" dirty="0">
                <a:latin typeface="Carlito"/>
                <a:cs typeface="Carlito"/>
              </a:rPr>
              <a:t>temples.</a:t>
            </a:r>
            <a:endParaRPr lang="en-IN" sz="1400" dirty="0">
              <a:latin typeface="Carlito"/>
              <a:cs typeface="Carlito"/>
            </a:endParaRPr>
          </a:p>
          <a:p>
            <a:pPr marL="12700" marR="5715" algn="just">
              <a:lnSpc>
                <a:spcPct val="100000"/>
              </a:lnSpc>
              <a:spcBef>
                <a:spcPts val="495"/>
              </a:spcBef>
              <a:buFont typeface="Arial"/>
              <a:buChar char="•"/>
              <a:tabLst>
                <a:tab pos="94615" algn="l"/>
              </a:tabLst>
            </a:pPr>
            <a:r>
              <a:rPr lang="en-IN" sz="1400" spc="-65" dirty="0">
                <a:latin typeface="Carlito"/>
                <a:cs typeface="Carlito"/>
              </a:rPr>
              <a:t>He </a:t>
            </a:r>
            <a:r>
              <a:rPr lang="en-IN" sz="1400" spc="-40" dirty="0">
                <a:latin typeface="Carlito"/>
                <a:cs typeface="Carlito"/>
              </a:rPr>
              <a:t>reigned till </a:t>
            </a:r>
            <a:r>
              <a:rPr lang="en-IN" sz="1400" spc="25" dirty="0">
                <a:latin typeface="Carlito"/>
                <a:cs typeface="Carlito"/>
              </a:rPr>
              <a:t>his </a:t>
            </a:r>
            <a:r>
              <a:rPr lang="en-IN" sz="1400" spc="-45" dirty="0">
                <a:latin typeface="Carlito"/>
                <a:cs typeface="Carlito"/>
              </a:rPr>
              <a:t>death </a:t>
            </a:r>
            <a:r>
              <a:rPr lang="en-IN" sz="1400" spc="-15" dirty="0">
                <a:latin typeface="Carlito"/>
                <a:cs typeface="Carlito"/>
              </a:rPr>
              <a:t>in </a:t>
            </a:r>
            <a:r>
              <a:rPr lang="en-IN" sz="1400" spc="25" dirty="0">
                <a:latin typeface="Carlito"/>
                <a:cs typeface="Carlito"/>
              </a:rPr>
              <a:t>1210. </a:t>
            </a:r>
            <a:r>
              <a:rPr lang="en-IN" sz="1400" spc="-65" dirty="0">
                <a:latin typeface="Carlito"/>
                <a:cs typeface="Carlito"/>
              </a:rPr>
              <a:t>He </a:t>
            </a:r>
            <a:r>
              <a:rPr lang="en-IN" sz="1400" spc="5" dirty="0">
                <a:latin typeface="Carlito"/>
                <a:cs typeface="Carlito"/>
              </a:rPr>
              <a:t>was </a:t>
            </a:r>
            <a:r>
              <a:rPr lang="en-IN" sz="1400" spc="15" dirty="0">
                <a:latin typeface="Carlito"/>
                <a:cs typeface="Carlito"/>
              </a:rPr>
              <a:t>said  </a:t>
            </a:r>
            <a:r>
              <a:rPr lang="en-IN" sz="1400" spc="-60" dirty="0">
                <a:latin typeface="Carlito"/>
                <a:cs typeface="Carlito"/>
              </a:rPr>
              <a:t>to </a:t>
            </a:r>
            <a:r>
              <a:rPr lang="en-IN" sz="1400" spc="-30" dirty="0">
                <a:latin typeface="Carlito"/>
                <a:cs typeface="Carlito"/>
              </a:rPr>
              <a:t>have been </a:t>
            </a:r>
            <a:r>
              <a:rPr lang="en-IN" sz="1400" spc="-75" dirty="0">
                <a:latin typeface="Carlito"/>
                <a:cs typeface="Carlito"/>
              </a:rPr>
              <a:t>trampled </a:t>
            </a:r>
            <a:r>
              <a:rPr lang="en-IN" sz="1400" spc="-50" dirty="0">
                <a:latin typeface="Carlito"/>
                <a:cs typeface="Carlito"/>
              </a:rPr>
              <a:t>to </a:t>
            </a:r>
            <a:r>
              <a:rPr lang="en-IN" sz="1400" spc="-45" dirty="0">
                <a:latin typeface="Carlito"/>
                <a:cs typeface="Carlito"/>
              </a:rPr>
              <a:t>death </a:t>
            </a:r>
            <a:r>
              <a:rPr lang="en-IN" sz="1400" spc="-25" dirty="0">
                <a:latin typeface="Carlito"/>
                <a:cs typeface="Carlito"/>
              </a:rPr>
              <a:t>by </a:t>
            </a:r>
            <a:r>
              <a:rPr lang="en-IN" sz="1400" dirty="0">
                <a:latin typeface="Carlito"/>
                <a:cs typeface="Carlito"/>
              </a:rPr>
              <a:t>a </a:t>
            </a:r>
            <a:r>
              <a:rPr lang="en-IN" sz="1400" spc="-80" dirty="0">
                <a:latin typeface="Carlito"/>
                <a:cs typeface="Carlito"/>
              </a:rPr>
              <a:t>hors</a:t>
            </a:r>
            <a:r>
              <a:rPr lang="en-IN" sz="1400" spc="-245" dirty="0">
                <a:latin typeface="Carlito"/>
                <a:cs typeface="Carlito"/>
              </a:rPr>
              <a:t> </a:t>
            </a:r>
            <a:r>
              <a:rPr lang="en-IN" sz="1400" spc="-10" dirty="0">
                <a:latin typeface="Carlito"/>
                <a:cs typeface="Carlito"/>
              </a:rPr>
              <a:t>e.</a:t>
            </a:r>
            <a:endParaRPr lang="en-IN" sz="1400" dirty="0">
              <a:latin typeface="Carlito"/>
              <a:cs typeface="Carlito"/>
            </a:endParaRPr>
          </a:p>
          <a:p>
            <a:pPr>
              <a:lnSpc>
                <a:spcPct val="100000"/>
              </a:lnSpc>
              <a:spcBef>
                <a:spcPts val="55"/>
              </a:spcBef>
              <a:buFont typeface="Arial"/>
              <a:buChar char="•"/>
            </a:pPr>
            <a:endParaRPr lang="en-IN" sz="1100" dirty="0">
              <a:latin typeface="Carlito"/>
              <a:cs typeface="Carlito"/>
            </a:endParaRPr>
          </a:p>
          <a:p>
            <a:pPr marL="128270" indent="-116205" algn="just">
              <a:lnSpc>
                <a:spcPct val="100000"/>
              </a:lnSpc>
              <a:buFont typeface="Arial"/>
              <a:buChar char="•"/>
              <a:tabLst>
                <a:tab pos="128905" algn="l"/>
              </a:tabLst>
            </a:pPr>
            <a:r>
              <a:rPr lang="en-IN" sz="1400" spc="-65" dirty="0">
                <a:latin typeface="Carlito"/>
                <a:cs typeface="Carlito"/>
              </a:rPr>
              <a:t>He </a:t>
            </a:r>
            <a:r>
              <a:rPr lang="en-IN" sz="1400" spc="-40" dirty="0">
                <a:latin typeface="Carlito"/>
                <a:cs typeface="Carlito"/>
              </a:rPr>
              <a:t>was </a:t>
            </a:r>
            <a:r>
              <a:rPr lang="en-IN" sz="1400" spc="5" dirty="0">
                <a:latin typeface="Carlito"/>
                <a:cs typeface="Carlito"/>
              </a:rPr>
              <a:t>succeeded </a:t>
            </a:r>
            <a:r>
              <a:rPr lang="en-IN" sz="1400" spc="-25" dirty="0">
                <a:latin typeface="Carlito"/>
                <a:cs typeface="Carlito"/>
              </a:rPr>
              <a:t>by </a:t>
            </a:r>
            <a:r>
              <a:rPr lang="en-IN" sz="1400" spc="-120" dirty="0">
                <a:latin typeface="Carlito"/>
                <a:cs typeface="Carlito"/>
              </a:rPr>
              <a:t>Iltutmish</a:t>
            </a:r>
            <a:endParaRPr lang="en-IN" sz="1400" dirty="0">
              <a:latin typeface="Carlito"/>
              <a:cs typeface="Carlito"/>
            </a:endParaRPr>
          </a:p>
        </p:txBody>
      </p:sp>
      <p:sp>
        <p:nvSpPr>
          <p:cNvPr id="6" name="object 4">
            <a:extLst>
              <a:ext uri="{FF2B5EF4-FFF2-40B4-BE49-F238E27FC236}">
                <a16:creationId xmlns:a16="http://schemas.microsoft.com/office/drawing/2014/main" id="{B0136BD9-E41D-44F1-B392-2C5C6CE93B36}"/>
              </a:ext>
            </a:extLst>
          </p:cNvPr>
          <p:cNvSpPr/>
          <p:nvPr/>
        </p:nvSpPr>
        <p:spPr>
          <a:xfrm>
            <a:off x="5453349" y="923452"/>
            <a:ext cx="3417975" cy="3455423"/>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pic>
        <p:nvPicPr>
          <p:cNvPr id="103" name="Google Shape;103;p7"/>
          <p:cNvPicPr preferRelativeResize="0"/>
          <p:nvPr/>
        </p:nvPicPr>
        <p:blipFill rotWithShape="1">
          <a:blip r:embed="rId3">
            <a:alphaModFix/>
          </a:blip>
          <a:srcRect/>
          <a:stretch/>
        </p:blipFill>
        <p:spPr>
          <a:xfrm>
            <a:off x="7787575" y="4378875"/>
            <a:ext cx="1232526" cy="611875"/>
          </a:xfrm>
          <a:prstGeom prst="rect">
            <a:avLst/>
          </a:prstGeom>
          <a:noFill/>
          <a:ln>
            <a:noFill/>
          </a:ln>
        </p:spPr>
      </p:pic>
      <p:sp>
        <p:nvSpPr>
          <p:cNvPr id="104" name="Google Shape;104;p7"/>
          <p:cNvSpPr txBox="1"/>
          <p:nvPr/>
        </p:nvSpPr>
        <p:spPr>
          <a:xfrm>
            <a:off x="319489" y="230570"/>
            <a:ext cx="8688300" cy="78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IN" sz="2200" b="1" i="0" u="none" strike="noStrike" cap="none" dirty="0">
                <a:solidFill>
                  <a:srgbClr val="FF0000"/>
                </a:solidFill>
                <a:latin typeface="Calibri"/>
                <a:ea typeface="Calibri"/>
                <a:cs typeface="Calibri"/>
                <a:sym typeface="Calibri"/>
              </a:rPr>
              <a:t>THE DELHI SULTANATE</a:t>
            </a:r>
          </a:p>
          <a:p>
            <a:pPr marL="0" marR="0" lvl="0" indent="0" algn="l" rtl="0">
              <a:lnSpc>
                <a:spcPct val="100000"/>
              </a:lnSpc>
              <a:spcBef>
                <a:spcPts val="0"/>
              </a:spcBef>
              <a:spcAft>
                <a:spcPts val="0"/>
              </a:spcAft>
              <a:buNone/>
            </a:pPr>
            <a:r>
              <a:rPr lang="en-IN" sz="1800" b="1" dirty="0">
                <a:solidFill>
                  <a:schemeClr val="dk1"/>
                </a:solidFill>
                <a:latin typeface="Calibri"/>
                <a:sym typeface="Calibri"/>
              </a:rPr>
              <a:t>ILTUTMISH  ( 1210-1236 CE)</a:t>
            </a:r>
            <a:endParaRPr dirty="0"/>
          </a:p>
        </p:txBody>
      </p:sp>
      <p:sp>
        <p:nvSpPr>
          <p:cNvPr id="107" name="Google Shape;107;p7"/>
          <p:cNvSpPr txBox="1"/>
          <p:nvPr/>
        </p:nvSpPr>
        <p:spPr>
          <a:xfrm>
            <a:off x="319489" y="1112705"/>
            <a:ext cx="4994895" cy="2909346"/>
          </a:xfrm>
          <a:prstGeom prst="rect">
            <a:avLst/>
          </a:prstGeom>
          <a:noFill/>
          <a:ln>
            <a:noFill/>
          </a:ln>
        </p:spPr>
        <p:txBody>
          <a:bodyPr spcFirstLastPara="1" wrap="square" lIns="91425" tIns="45700" rIns="91425" bIns="45700" anchor="t" anchorCtr="0">
            <a:spAutoFit/>
          </a:bodyPr>
          <a:lstStyle/>
          <a:p>
            <a:pPr marL="12700" marR="5080">
              <a:lnSpc>
                <a:spcPct val="114999"/>
              </a:lnSpc>
              <a:spcBef>
                <a:spcPts val="100"/>
              </a:spcBef>
              <a:tabLst>
                <a:tab pos="373380" algn="l"/>
              </a:tabLst>
            </a:pPr>
            <a:r>
              <a:rPr lang="en-IN" sz="1200" b="0" i="0" u="none" strike="noStrike" cap="none" dirty="0">
                <a:solidFill>
                  <a:srgbClr val="000000"/>
                </a:solidFill>
                <a:latin typeface="Calibri"/>
                <a:ea typeface="Calibri"/>
                <a:cs typeface="Calibri"/>
                <a:sym typeface="Calibri"/>
              </a:rPr>
              <a:t>.</a:t>
            </a:r>
            <a:r>
              <a:rPr lang="en-IN" sz="1400" spc="45" dirty="0">
                <a:latin typeface="Carlito"/>
                <a:cs typeface="Carlito"/>
              </a:rPr>
              <a:t> </a:t>
            </a:r>
            <a:r>
              <a:rPr lang="en-IN" sz="1400" spc="80" dirty="0">
                <a:latin typeface="Carlito"/>
                <a:cs typeface="Carlito"/>
              </a:rPr>
              <a:t>Iltutmish </a:t>
            </a:r>
            <a:r>
              <a:rPr lang="en-IN" sz="1400" spc="-5" dirty="0">
                <a:latin typeface="Carlito"/>
                <a:cs typeface="Carlito"/>
              </a:rPr>
              <a:t>w a s a </a:t>
            </a:r>
            <a:r>
              <a:rPr lang="en-IN" sz="1400" spc="70" dirty="0">
                <a:latin typeface="Carlito"/>
                <a:cs typeface="Carlito"/>
              </a:rPr>
              <a:t>son-in-law </a:t>
            </a:r>
            <a:r>
              <a:rPr lang="en-IN" sz="1400" spc="60" dirty="0">
                <a:latin typeface="Carlito"/>
                <a:cs typeface="Carlito"/>
              </a:rPr>
              <a:t>of </a:t>
            </a:r>
            <a:r>
              <a:rPr lang="en-IN" sz="1400" spc="75" dirty="0">
                <a:latin typeface="Carlito"/>
                <a:cs typeface="Carlito"/>
              </a:rPr>
              <a:t>Aibak. </a:t>
            </a:r>
            <a:r>
              <a:rPr lang="en-IN" sz="1400" spc="15" dirty="0">
                <a:latin typeface="Carlito"/>
                <a:cs typeface="Carlito"/>
              </a:rPr>
              <a:t>He</a:t>
            </a:r>
            <a:r>
              <a:rPr lang="en-IN" sz="1400" spc="-135" dirty="0">
                <a:latin typeface="Carlito"/>
                <a:cs typeface="Carlito"/>
              </a:rPr>
              <a:t> </a:t>
            </a:r>
            <a:r>
              <a:rPr lang="en-IN" sz="1400" spc="40" dirty="0">
                <a:latin typeface="Carlito"/>
                <a:cs typeface="Carlito"/>
              </a:rPr>
              <a:t>ruled  </a:t>
            </a:r>
            <a:r>
              <a:rPr lang="en-IN" sz="1400" spc="80" dirty="0">
                <a:latin typeface="Carlito"/>
                <a:cs typeface="Carlito"/>
              </a:rPr>
              <a:t>regions</a:t>
            </a:r>
            <a:r>
              <a:rPr lang="en-IN" sz="1400" spc="135" dirty="0">
                <a:latin typeface="Carlito"/>
                <a:cs typeface="Carlito"/>
              </a:rPr>
              <a:t> </a:t>
            </a:r>
            <a:r>
              <a:rPr lang="en-IN" sz="1400" spc="125" dirty="0">
                <a:latin typeface="Carlito"/>
                <a:cs typeface="Carlito"/>
              </a:rPr>
              <a:t>of</a:t>
            </a:r>
            <a:endParaRPr lang="en-IN" sz="1400" dirty="0">
              <a:latin typeface="Carlito"/>
              <a:cs typeface="Carlito"/>
            </a:endParaRPr>
          </a:p>
          <a:p>
            <a:pPr marL="12700">
              <a:lnSpc>
                <a:spcPct val="100000"/>
              </a:lnSpc>
              <a:spcBef>
                <a:spcPts val="395"/>
              </a:spcBef>
            </a:pPr>
            <a:r>
              <a:rPr lang="en-IN" sz="1400" spc="15" dirty="0">
                <a:latin typeface="Carlito"/>
                <a:cs typeface="Carlito"/>
              </a:rPr>
              <a:t>northern</a:t>
            </a:r>
            <a:r>
              <a:rPr lang="en-IN" sz="1400" spc="20" dirty="0">
                <a:latin typeface="Carlito"/>
                <a:cs typeface="Carlito"/>
              </a:rPr>
              <a:t> </a:t>
            </a:r>
            <a:r>
              <a:rPr lang="en-IN" sz="1400" spc="85" dirty="0">
                <a:latin typeface="Carlito"/>
                <a:cs typeface="Carlito"/>
              </a:rPr>
              <a:t>India. He assumed  the title of Shamsuddin ( sun of the religion). Iltutmish faced many challenges from the nobles. He had to  first crush the revolt of the nobles.Iltutush built  a line of forts along the river Ravi to prevent the entry of the Mongols  in to India.</a:t>
            </a:r>
            <a:endParaRPr lang="en-IN" sz="1400" dirty="0">
              <a:latin typeface="Carlito"/>
              <a:cs typeface="Carlito"/>
            </a:endParaRPr>
          </a:p>
          <a:p>
            <a:pPr marL="12700">
              <a:lnSpc>
                <a:spcPct val="100000"/>
              </a:lnSpc>
              <a:spcBef>
                <a:spcPts val="894"/>
              </a:spcBef>
            </a:pPr>
            <a:r>
              <a:rPr lang="en-IN" sz="1400" spc="15" dirty="0">
                <a:latin typeface="Carlito"/>
                <a:cs typeface="Carlito"/>
              </a:rPr>
              <a:t>He </a:t>
            </a:r>
            <a:r>
              <a:rPr lang="en-IN" sz="1400" spc="-5" dirty="0">
                <a:latin typeface="Carlito"/>
                <a:cs typeface="Carlito"/>
              </a:rPr>
              <a:t>w a s a </a:t>
            </a:r>
            <a:r>
              <a:rPr lang="en-IN" sz="1400" spc="35" dirty="0">
                <a:latin typeface="Carlito"/>
                <a:cs typeface="Carlito"/>
              </a:rPr>
              <a:t>Turkic </a:t>
            </a:r>
            <a:r>
              <a:rPr lang="en-IN" sz="1400" spc="-5" dirty="0">
                <a:latin typeface="Carlito"/>
                <a:cs typeface="Carlito"/>
              </a:rPr>
              <a:t>s </a:t>
            </a:r>
            <a:r>
              <a:rPr lang="en-IN" sz="1400" spc="110" dirty="0">
                <a:latin typeface="Carlito"/>
                <a:cs typeface="Carlito"/>
              </a:rPr>
              <a:t>lave </a:t>
            </a:r>
            <a:r>
              <a:rPr lang="en-IN" sz="1400" spc="20" dirty="0">
                <a:latin typeface="Carlito"/>
                <a:cs typeface="Carlito"/>
              </a:rPr>
              <a:t>born </a:t>
            </a:r>
            <a:r>
              <a:rPr lang="en-IN" sz="1400" spc="40" dirty="0">
                <a:latin typeface="Carlito"/>
                <a:cs typeface="Carlito"/>
              </a:rPr>
              <a:t>in </a:t>
            </a:r>
            <a:r>
              <a:rPr lang="en-IN" sz="1400" spc="15" dirty="0">
                <a:latin typeface="Carlito"/>
                <a:cs typeface="Carlito"/>
              </a:rPr>
              <a:t>Central</a:t>
            </a:r>
            <a:r>
              <a:rPr lang="en-IN" sz="1400" spc="-254" dirty="0">
                <a:latin typeface="Carlito"/>
                <a:cs typeface="Carlito"/>
              </a:rPr>
              <a:t> </a:t>
            </a:r>
            <a:r>
              <a:rPr lang="en-IN" sz="1400" spc="100" dirty="0">
                <a:latin typeface="Carlito"/>
                <a:cs typeface="Carlito"/>
              </a:rPr>
              <a:t>Asia.</a:t>
            </a:r>
            <a:endParaRPr lang="en-IN" sz="1400" dirty="0">
              <a:latin typeface="Carlito"/>
              <a:cs typeface="Carlito"/>
            </a:endParaRPr>
          </a:p>
          <a:p>
            <a:pPr marL="12700" marR="5080">
              <a:lnSpc>
                <a:spcPct val="100000"/>
              </a:lnSpc>
              <a:spcBef>
                <a:spcPts val="795"/>
              </a:spcBef>
            </a:pPr>
            <a:r>
              <a:rPr lang="en-IN" sz="1400" spc="80" dirty="0">
                <a:latin typeface="Carlito"/>
                <a:cs typeface="Carlito"/>
              </a:rPr>
              <a:t>Iltutmish</a:t>
            </a:r>
            <a:r>
              <a:rPr lang="en-IN" sz="1400" spc="30" dirty="0">
                <a:latin typeface="Carlito"/>
                <a:cs typeface="Carlito"/>
              </a:rPr>
              <a:t> </a:t>
            </a:r>
            <a:r>
              <a:rPr lang="en-IN" sz="1400" spc="-5" dirty="0">
                <a:latin typeface="Carlito"/>
                <a:cs typeface="Carlito"/>
              </a:rPr>
              <a:t>w</a:t>
            </a:r>
            <a:r>
              <a:rPr lang="en-IN" sz="1400" spc="-165" dirty="0">
                <a:latin typeface="Carlito"/>
                <a:cs typeface="Carlito"/>
              </a:rPr>
              <a:t> </a:t>
            </a:r>
            <a:r>
              <a:rPr lang="en-IN" sz="1400" spc="-5" dirty="0">
                <a:latin typeface="Carlito"/>
                <a:cs typeface="Carlito"/>
              </a:rPr>
              <a:t>a</a:t>
            </a:r>
            <a:r>
              <a:rPr lang="en-IN" sz="1400" spc="-145" dirty="0">
                <a:latin typeface="Carlito"/>
                <a:cs typeface="Carlito"/>
              </a:rPr>
              <a:t> </a:t>
            </a:r>
            <a:r>
              <a:rPr lang="en-IN" sz="1400" spc="-5" dirty="0">
                <a:latin typeface="Carlito"/>
                <a:cs typeface="Carlito"/>
              </a:rPr>
              <a:t>s</a:t>
            </a:r>
            <a:r>
              <a:rPr lang="en-IN" sz="1400" spc="130" dirty="0">
                <a:latin typeface="Carlito"/>
                <a:cs typeface="Carlito"/>
              </a:rPr>
              <a:t> </a:t>
            </a:r>
            <a:r>
              <a:rPr lang="en-IN" sz="1400" spc="45" dirty="0">
                <a:latin typeface="Carlito"/>
                <a:cs typeface="Carlito"/>
              </a:rPr>
              <a:t>the</a:t>
            </a:r>
            <a:r>
              <a:rPr lang="en-IN" sz="1400" spc="35" dirty="0">
                <a:latin typeface="Carlito"/>
                <a:cs typeface="Carlito"/>
              </a:rPr>
              <a:t> </a:t>
            </a:r>
            <a:r>
              <a:rPr lang="en-IN" sz="1400" spc="90" dirty="0">
                <a:latin typeface="Carlito"/>
                <a:cs typeface="Carlito"/>
              </a:rPr>
              <a:t>greatest</a:t>
            </a:r>
            <a:r>
              <a:rPr lang="en-IN" sz="1400" spc="70" dirty="0">
                <a:latin typeface="Carlito"/>
                <a:cs typeface="Carlito"/>
              </a:rPr>
              <a:t> </a:t>
            </a:r>
            <a:r>
              <a:rPr lang="en-IN" sz="1400" spc="60" dirty="0">
                <a:latin typeface="Carlito"/>
                <a:cs typeface="Carlito"/>
              </a:rPr>
              <a:t>of</a:t>
            </a:r>
            <a:r>
              <a:rPr lang="en-IN" sz="1400" spc="75" dirty="0">
                <a:latin typeface="Carlito"/>
                <a:cs typeface="Carlito"/>
              </a:rPr>
              <a:t> </a:t>
            </a:r>
            <a:r>
              <a:rPr lang="en-IN" sz="1400" spc="45" dirty="0">
                <a:latin typeface="Carlito"/>
                <a:cs typeface="Carlito"/>
              </a:rPr>
              <a:t>the </a:t>
            </a:r>
            <a:r>
              <a:rPr lang="en-IN" sz="1400" spc="-5" dirty="0">
                <a:latin typeface="Carlito"/>
                <a:cs typeface="Carlito"/>
              </a:rPr>
              <a:t>s</a:t>
            </a:r>
            <a:r>
              <a:rPr lang="en-IN" sz="1400" spc="-200" dirty="0">
                <a:latin typeface="Carlito"/>
                <a:cs typeface="Carlito"/>
              </a:rPr>
              <a:t> </a:t>
            </a:r>
            <a:r>
              <a:rPr lang="en-IN" sz="1400" spc="110" dirty="0">
                <a:latin typeface="Carlito"/>
                <a:cs typeface="Carlito"/>
              </a:rPr>
              <a:t>lave </a:t>
            </a:r>
            <a:r>
              <a:rPr lang="en-IN" sz="1400" spc="30" dirty="0">
                <a:latin typeface="Carlito"/>
                <a:cs typeface="Carlito"/>
              </a:rPr>
              <a:t>rulers</a:t>
            </a:r>
            <a:r>
              <a:rPr lang="en-IN" sz="1400" spc="20" dirty="0">
                <a:latin typeface="Carlito"/>
                <a:cs typeface="Carlito"/>
              </a:rPr>
              <a:t> </a:t>
            </a:r>
            <a:r>
              <a:rPr lang="en-IN" sz="1400" spc="125" dirty="0">
                <a:latin typeface="Carlito"/>
                <a:cs typeface="Carlito"/>
              </a:rPr>
              <a:t>of  </a:t>
            </a:r>
            <a:r>
              <a:rPr lang="en-IN" sz="1400" spc="25" dirty="0">
                <a:latin typeface="Carlito"/>
                <a:cs typeface="Carlito"/>
              </a:rPr>
              <a:t>Delhi.</a:t>
            </a:r>
          </a:p>
          <a:p>
            <a:pPr marL="12700" marR="5080">
              <a:lnSpc>
                <a:spcPct val="100000"/>
              </a:lnSpc>
              <a:spcBef>
                <a:spcPts val="795"/>
              </a:spcBef>
            </a:pPr>
            <a:r>
              <a:rPr lang="en-IN" spc="25" dirty="0">
                <a:latin typeface="Carlito"/>
                <a:cs typeface="Carlito"/>
              </a:rPr>
              <a:t>He completed the work of Qutb Minar.</a:t>
            </a:r>
            <a:endParaRPr lang="en-IN" sz="1400" dirty="0">
              <a:latin typeface="Carlito"/>
              <a:cs typeface="Carlito"/>
            </a:endParaRPr>
          </a:p>
          <a:p>
            <a:pPr marL="0" marR="0" lvl="0" indent="-76200" algn="l" rtl="0">
              <a:lnSpc>
                <a:spcPct val="114000"/>
              </a:lnSpc>
              <a:spcBef>
                <a:spcPts val="0"/>
              </a:spcBef>
              <a:spcAft>
                <a:spcPts val="0"/>
              </a:spcAft>
              <a:buClr>
                <a:srgbClr val="000000"/>
              </a:buClr>
              <a:buSzPts val="1200"/>
              <a:buFont typeface="Arial"/>
              <a:buChar char="•"/>
            </a:pPr>
            <a:endParaRPr lang="en-IN" dirty="0"/>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sp>
        <p:nvSpPr>
          <p:cNvPr id="7" name="object 12">
            <a:extLst>
              <a:ext uri="{FF2B5EF4-FFF2-40B4-BE49-F238E27FC236}">
                <a16:creationId xmlns:a16="http://schemas.microsoft.com/office/drawing/2014/main" id="{22CAB254-F215-4AEE-A909-622D069A6882}"/>
              </a:ext>
            </a:extLst>
          </p:cNvPr>
          <p:cNvSpPr/>
          <p:nvPr/>
        </p:nvSpPr>
        <p:spPr>
          <a:xfrm>
            <a:off x="5314384" y="1109896"/>
            <a:ext cx="3581400" cy="3268979"/>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BCCCA-34DC-4289-83EA-C526A6C688AC}"/>
              </a:ext>
            </a:extLst>
          </p:cNvPr>
          <p:cNvSpPr>
            <a:spLocks noGrp="1"/>
          </p:cNvSpPr>
          <p:nvPr>
            <p:ph type="title"/>
          </p:nvPr>
        </p:nvSpPr>
        <p:spPr>
          <a:xfrm>
            <a:off x="311700" y="126749"/>
            <a:ext cx="8520600" cy="651849"/>
          </a:xfrm>
        </p:spPr>
        <p:txBody>
          <a:bodyPr/>
          <a:lstStyle/>
          <a:p>
            <a:r>
              <a:rPr lang="en-IN" sz="2000" dirty="0">
                <a:solidFill>
                  <a:srgbClr val="FF0000"/>
                </a:solidFill>
              </a:rPr>
              <a:t>THE DELHI SULTANATE</a:t>
            </a:r>
            <a:br>
              <a:rPr lang="en-IN" sz="2000" dirty="0">
                <a:solidFill>
                  <a:srgbClr val="FF0000"/>
                </a:solidFill>
              </a:rPr>
            </a:br>
            <a:r>
              <a:rPr lang="en-IN" sz="1800" dirty="0">
                <a:solidFill>
                  <a:schemeClr val="tx1"/>
                </a:solidFill>
              </a:rPr>
              <a:t>SUMMARY</a:t>
            </a:r>
          </a:p>
        </p:txBody>
      </p:sp>
      <p:sp>
        <p:nvSpPr>
          <p:cNvPr id="3" name="Text Placeholder 2">
            <a:extLst>
              <a:ext uri="{FF2B5EF4-FFF2-40B4-BE49-F238E27FC236}">
                <a16:creationId xmlns:a16="http://schemas.microsoft.com/office/drawing/2014/main" id="{4159B406-5348-405C-BDB8-252D36ED973C}"/>
              </a:ext>
            </a:extLst>
          </p:cNvPr>
          <p:cNvSpPr>
            <a:spLocks noGrp="1"/>
          </p:cNvSpPr>
          <p:nvPr>
            <p:ph type="body" idx="1"/>
          </p:nvPr>
        </p:nvSpPr>
        <p:spPr>
          <a:xfrm>
            <a:off x="311700" y="1004935"/>
            <a:ext cx="8832300" cy="4011816"/>
          </a:xfrm>
        </p:spPr>
        <p:txBody>
          <a:bodyPr/>
          <a:lstStyle/>
          <a:p>
            <a:pPr marL="292735" indent="-229235">
              <a:lnSpc>
                <a:spcPct val="100000"/>
              </a:lnSpc>
              <a:spcBef>
                <a:spcPts val="810"/>
              </a:spcBef>
              <a:buAutoNum type="arabicPeriod"/>
              <a:tabLst>
                <a:tab pos="293370" algn="l"/>
              </a:tabLst>
            </a:pPr>
            <a:r>
              <a:rPr lang="en-IN" sz="1600" spc="-5" dirty="0">
                <a:latin typeface="Carlito"/>
                <a:cs typeface="Carlito"/>
              </a:rPr>
              <a:t>Muslim rule in </a:t>
            </a:r>
            <a:r>
              <a:rPr lang="en-IN" sz="1600" spc="-10" dirty="0">
                <a:latin typeface="Carlito"/>
                <a:cs typeface="Carlito"/>
              </a:rPr>
              <a:t>India was established </a:t>
            </a:r>
            <a:r>
              <a:rPr lang="en-IN" sz="1600" spc="-15" dirty="0">
                <a:latin typeface="Carlito"/>
                <a:cs typeface="Carlito"/>
              </a:rPr>
              <a:t>by </a:t>
            </a:r>
            <a:r>
              <a:rPr lang="en-IN" sz="1600" dirty="0">
                <a:latin typeface="Carlito"/>
                <a:cs typeface="Carlito"/>
              </a:rPr>
              <a:t>Mohammad </a:t>
            </a:r>
            <a:r>
              <a:rPr lang="en-IN" sz="1600" spc="-5" dirty="0">
                <a:latin typeface="Carlito"/>
                <a:cs typeface="Carlito"/>
              </a:rPr>
              <a:t>Ghori in </a:t>
            </a:r>
            <a:r>
              <a:rPr lang="en-IN" sz="1600" dirty="0">
                <a:latin typeface="Carlito"/>
                <a:cs typeface="Carlito"/>
              </a:rPr>
              <a:t>12 </a:t>
            </a:r>
            <a:r>
              <a:rPr lang="en-IN" sz="1600" dirty="0" err="1">
                <a:latin typeface="Carlito"/>
                <a:cs typeface="Carlito"/>
              </a:rPr>
              <a:t>th</a:t>
            </a:r>
            <a:r>
              <a:rPr lang="en-IN" sz="1600" spc="-60" dirty="0">
                <a:latin typeface="Carlito"/>
                <a:cs typeface="Carlito"/>
              </a:rPr>
              <a:t> </a:t>
            </a:r>
            <a:r>
              <a:rPr lang="en-IN" sz="1600" spc="-5" dirty="0">
                <a:latin typeface="Carlito"/>
                <a:cs typeface="Carlito"/>
              </a:rPr>
              <a:t>CE.</a:t>
            </a:r>
            <a:endParaRPr lang="en-IN" sz="1600" dirty="0">
              <a:latin typeface="Carlito"/>
              <a:cs typeface="Carlito"/>
            </a:endParaRPr>
          </a:p>
          <a:p>
            <a:pPr marL="292735" indent="-229235">
              <a:lnSpc>
                <a:spcPct val="100000"/>
              </a:lnSpc>
              <a:spcBef>
                <a:spcPts val="710"/>
              </a:spcBef>
              <a:buAutoNum type="arabicPeriod"/>
              <a:tabLst>
                <a:tab pos="293370" algn="l"/>
              </a:tabLst>
            </a:pPr>
            <a:r>
              <a:rPr lang="en-IN" sz="1600" spc="-5" dirty="0">
                <a:latin typeface="Carlito"/>
                <a:cs typeface="Carlito"/>
              </a:rPr>
              <a:t>When Ghori </a:t>
            </a:r>
            <a:r>
              <a:rPr lang="en-IN" sz="1600" spc="-10" dirty="0">
                <a:latin typeface="Carlito"/>
                <a:cs typeface="Carlito"/>
              </a:rPr>
              <a:t>was </a:t>
            </a:r>
            <a:r>
              <a:rPr lang="en-IN" sz="1600" spc="-15" dirty="0">
                <a:latin typeface="Carlito"/>
                <a:cs typeface="Carlito"/>
              </a:rPr>
              <a:t>killed </a:t>
            </a:r>
            <a:r>
              <a:rPr lang="en-IN" sz="1600" spc="-5" dirty="0">
                <a:latin typeface="Carlito"/>
                <a:cs typeface="Carlito"/>
              </a:rPr>
              <a:t>in </a:t>
            </a:r>
            <a:r>
              <a:rPr lang="en-IN" sz="1600" spc="-10" dirty="0">
                <a:latin typeface="Carlito"/>
                <a:cs typeface="Carlito"/>
              </a:rPr>
              <a:t>battle </a:t>
            </a:r>
            <a:r>
              <a:rPr lang="en-IN" sz="1600" spc="-5" dirty="0">
                <a:latin typeface="Carlito"/>
                <a:cs typeface="Carlito"/>
              </a:rPr>
              <a:t>1206 CE, </a:t>
            </a:r>
            <a:r>
              <a:rPr lang="en-IN" sz="1600" spc="-15" dirty="0">
                <a:latin typeface="Carlito"/>
                <a:cs typeface="Carlito"/>
              </a:rPr>
              <a:t>Aibak </a:t>
            </a:r>
            <a:r>
              <a:rPr lang="en-IN" sz="1600" spc="-10" dirty="0">
                <a:latin typeface="Carlito"/>
                <a:cs typeface="Carlito"/>
              </a:rPr>
              <a:t>declared </a:t>
            </a:r>
            <a:r>
              <a:rPr lang="en-IN" sz="1600" spc="-15" dirty="0">
                <a:latin typeface="Carlito"/>
                <a:cs typeface="Carlito"/>
              </a:rPr>
              <a:t>himself </a:t>
            </a:r>
            <a:r>
              <a:rPr lang="en-IN" sz="1600" spc="-20" dirty="0">
                <a:latin typeface="Carlito"/>
                <a:cs typeface="Carlito"/>
              </a:rPr>
              <a:t>Sultan </a:t>
            </a:r>
            <a:r>
              <a:rPr lang="en-IN" sz="1600" spc="-5" dirty="0">
                <a:latin typeface="Carlito"/>
                <a:cs typeface="Carlito"/>
              </a:rPr>
              <a:t>of</a:t>
            </a:r>
            <a:r>
              <a:rPr lang="en-IN" sz="1600" spc="180" dirty="0">
                <a:latin typeface="Carlito"/>
                <a:cs typeface="Carlito"/>
              </a:rPr>
              <a:t> </a:t>
            </a:r>
            <a:r>
              <a:rPr lang="en-IN" sz="1600" spc="-15" dirty="0">
                <a:latin typeface="Carlito"/>
                <a:cs typeface="Carlito"/>
              </a:rPr>
              <a:t>Delhi</a:t>
            </a:r>
            <a:endParaRPr lang="en-IN" sz="1600" dirty="0">
              <a:latin typeface="Carlito"/>
              <a:cs typeface="Carlito"/>
            </a:endParaRPr>
          </a:p>
          <a:p>
            <a:pPr marL="12700">
              <a:lnSpc>
                <a:spcPct val="100000"/>
              </a:lnSpc>
              <a:spcBef>
                <a:spcPts val="1090"/>
              </a:spcBef>
            </a:pPr>
            <a:r>
              <a:rPr lang="en-IN" sz="1600" spc="-10" dirty="0">
                <a:latin typeface="Carlito"/>
                <a:cs typeface="Carlito"/>
              </a:rPr>
              <a:t>in</a:t>
            </a:r>
            <a:r>
              <a:rPr lang="en-IN" sz="1600" spc="-170" dirty="0">
                <a:latin typeface="Carlito"/>
                <a:cs typeface="Carlito"/>
              </a:rPr>
              <a:t> </a:t>
            </a:r>
            <a:r>
              <a:rPr lang="en-IN" sz="1600" spc="-5" dirty="0">
                <a:latin typeface="Carlito"/>
                <a:cs typeface="Carlito"/>
              </a:rPr>
              <a:t>1206.</a:t>
            </a:r>
            <a:endParaRPr lang="en-IN" sz="1600" dirty="0">
              <a:latin typeface="Carlito"/>
              <a:cs typeface="Carlito"/>
            </a:endParaRPr>
          </a:p>
          <a:p>
            <a:pPr marL="241300" indent="-228600">
              <a:lnSpc>
                <a:spcPct val="100000"/>
              </a:lnSpc>
              <a:spcBef>
                <a:spcPts val="1105"/>
              </a:spcBef>
              <a:buAutoNum type="arabicPeriod" startAt="3"/>
              <a:tabLst>
                <a:tab pos="241300" algn="l"/>
              </a:tabLst>
            </a:pPr>
            <a:r>
              <a:rPr lang="en-IN" sz="1600" spc="-15" dirty="0">
                <a:latin typeface="Carlito"/>
                <a:cs typeface="Carlito"/>
              </a:rPr>
              <a:t>Aibak </a:t>
            </a:r>
            <a:r>
              <a:rPr lang="en-IN" sz="1600" spc="-10" dirty="0">
                <a:latin typeface="Carlito"/>
                <a:cs typeface="Carlito"/>
              </a:rPr>
              <a:t>established </a:t>
            </a:r>
            <a:r>
              <a:rPr lang="en-IN" sz="1600" dirty="0">
                <a:latin typeface="Carlito"/>
                <a:cs typeface="Carlito"/>
              </a:rPr>
              <a:t>the </a:t>
            </a:r>
            <a:r>
              <a:rPr lang="en-IN" sz="1600" spc="-15" dirty="0">
                <a:latin typeface="Carlito"/>
                <a:cs typeface="Carlito"/>
              </a:rPr>
              <a:t>slave</a:t>
            </a:r>
            <a:r>
              <a:rPr lang="en-IN" sz="1600" spc="-95" dirty="0">
                <a:latin typeface="Carlito"/>
                <a:cs typeface="Carlito"/>
              </a:rPr>
              <a:t> </a:t>
            </a:r>
            <a:r>
              <a:rPr lang="en-IN" sz="1600" spc="-20" dirty="0">
                <a:latin typeface="Carlito"/>
                <a:cs typeface="Carlito"/>
              </a:rPr>
              <a:t>dynasty.</a:t>
            </a:r>
            <a:endParaRPr lang="en-IN" sz="1600" dirty="0">
              <a:latin typeface="Carlito"/>
              <a:cs typeface="Carlito"/>
            </a:endParaRPr>
          </a:p>
          <a:p>
            <a:pPr marL="12700" marR="906780">
              <a:lnSpc>
                <a:spcPct val="150600"/>
              </a:lnSpc>
              <a:spcBef>
                <a:spcPts val="15"/>
              </a:spcBef>
              <a:buAutoNum type="arabicPeriod" startAt="3"/>
              <a:tabLst>
                <a:tab pos="241300" algn="l"/>
              </a:tabLst>
            </a:pPr>
            <a:r>
              <a:rPr lang="en-IN" sz="1600" spc="-60" dirty="0">
                <a:latin typeface="Carlito"/>
                <a:cs typeface="Carlito"/>
              </a:rPr>
              <a:t>Started </a:t>
            </a:r>
            <a:r>
              <a:rPr lang="en-IN" sz="1600" spc="-40" dirty="0">
                <a:latin typeface="Carlito"/>
                <a:cs typeface="Carlito"/>
              </a:rPr>
              <a:t>construction </a:t>
            </a:r>
            <a:r>
              <a:rPr lang="en-IN" sz="1600" spc="5" dirty="0">
                <a:latin typeface="Carlito"/>
                <a:cs typeface="Carlito"/>
              </a:rPr>
              <a:t>of </a:t>
            </a:r>
            <a:r>
              <a:rPr lang="en-IN" sz="1600" spc="-45" dirty="0">
                <a:latin typeface="Carlito"/>
                <a:cs typeface="Carlito"/>
              </a:rPr>
              <a:t>the </a:t>
            </a:r>
            <a:r>
              <a:rPr lang="en-IN" sz="1600" spc="-50" dirty="0">
                <a:latin typeface="Carlito"/>
                <a:cs typeface="Carlito"/>
              </a:rPr>
              <a:t>Quwwat-ul-Islam </a:t>
            </a:r>
            <a:r>
              <a:rPr lang="en-IN" sz="1600" spc="-30" dirty="0">
                <a:latin typeface="Carlito"/>
                <a:cs typeface="Carlito"/>
              </a:rPr>
              <a:t>mosque </a:t>
            </a:r>
            <a:r>
              <a:rPr lang="en-IN" sz="1600" spc="-25" dirty="0">
                <a:latin typeface="Carlito"/>
                <a:cs typeface="Carlito"/>
              </a:rPr>
              <a:t>in </a:t>
            </a:r>
            <a:r>
              <a:rPr lang="en-IN" sz="1600" spc="-55" dirty="0">
                <a:latin typeface="Carlito"/>
                <a:cs typeface="Carlito"/>
              </a:rPr>
              <a:t>Delhi. </a:t>
            </a:r>
            <a:r>
              <a:rPr lang="en-IN" sz="1600" spc="-25" dirty="0">
                <a:latin typeface="Carlito"/>
                <a:cs typeface="Carlito"/>
              </a:rPr>
              <a:t>This </a:t>
            </a:r>
            <a:r>
              <a:rPr lang="en-IN" sz="1600" spc="30" dirty="0">
                <a:latin typeface="Carlito"/>
                <a:cs typeface="Carlito"/>
              </a:rPr>
              <a:t>is</a:t>
            </a:r>
            <a:r>
              <a:rPr lang="en-IN" sz="1600" spc="-195" dirty="0">
                <a:latin typeface="Carlito"/>
                <a:cs typeface="Carlito"/>
              </a:rPr>
              <a:t> </a:t>
            </a:r>
            <a:r>
              <a:rPr lang="en-IN" sz="1600" spc="-35" dirty="0">
                <a:latin typeface="Carlito"/>
                <a:cs typeface="Carlito"/>
              </a:rPr>
              <a:t>one  </a:t>
            </a:r>
            <a:r>
              <a:rPr lang="en-IN" sz="1600" spc="10" dirty="0">
                <a:latin typeface="Carlito"/>
                <a:cs typeface="Carlito"/>
              </a:rPr>
              <a:t>of </a:t>
            </a:r>
            <a:r>
              <a:rPr lang="en-IN" sz="1600" spc="-45" dirty="0">
                <a:latin typeface="Carlito"/>
                <a:cs typeface="Carlito"/>
              </a:rPr>
              <a:t>the </a:t>
            </a:r>
            <a:r>
              <a:rPr lang="en-IN" sz="1600" spc="-25" dirty="0">
                <a:latin typeface="Carlito"/>
                <a:cs typeface="Carlito"/>
              </a:rPr>
              <a:t>first </a:t>
            </a:r>
            <a:r>
              <a:rPr lang="en-IN" sz="1600" spc="-15" dirty="0">
                <a:latin typeface="Carlito"/>
                <a:cs typeface="Carlito"/>
              </a:rPr>
              <a:t>Islamic</a:t>
            </a:r>
            <a:r>
              <a:rPr lang="en-IN" sz="1600" spc="-310" dirty="0">
                <a:latin typeface="Carlito"/>
                <a:cs typeface="Carlito"/>
              </a:rPr>
              <a:t> </a:t>
            </a:r>
            <a:r>
              <a:rPr lang="en-IN" sz="1600" spc="-55" dirty="0">
                <a:latin typeface="Carlito"/>
                <a:cs typeface="Carlito"/>
              </a:rPr>
              <a:t>monuments </a:t>
            </a:r>
            <a:r>
              <a:rPr lang="en-IN" sz="1600" spc="-25" dirty="0">
                <a:latin typeface="Carlito"/>
                <a:cs typeface="Carlito"/>
              </a:rPr>
              <a:t>in </a:t>
            </a:r>
            <a:r>
              <a:rPr lang="en-IN" sz="1600" spc="-80" dirty="0">
                <a:latin typeface="Carlito"/>
                <a:cs typeface="Carlito"/>
              </a:rPr>
              <a:t>northern </a:t>
            </a:r>
            <a:r>
              <a:rPr lang="en-IN" sz="1600" spc="-25" dirty="0">
                <a:latin typeface="Carlito"/>
                <a:cs typeface="Carlito"/>
              </a:rPr>
              <a:t>India.</a:t>
            </a:r>
            <a:endParaRPr lang="en-IN" sz="1600" dirty="0">
              <a:latin typeface="Carlito"/>
              <a:cs typeface="Carlito"/>
            </a:endParaRPr>
          </a:p>
          <a:p>
            <a:pPr marL="12700" marR="1680210">
              <a:lnSpc>
                <a:spcPts val="3270"/>
              </a:lnSpc>
              <a:spcBef>
                <a:spcPts val="285"/>
              </a:spcBef>
              <a:buAutoNum type="arabicPeriod" startAt="3"/>
              <a:tabLst>
                <a:tab pos="269240" algn="l"/>
              </a:tabLst>
            </a:pPr>
            <a:r>
              <a:rPr lang="en-IN" sz="1600" spc="-65" dirty="0">
                <a:latin typeface="Carlito"/>
                <a:cs typeface="Carlito"/>
              </a:rPr>
              <a:t>He</a:t>
            </a:r>
            <a:r>
              <a:rPr lang="en-IN" sz="1600" spc="-180" dirty="0">
                <a:latin typeface="Carlito"/>
                <a:cs typeface="Carlito"/>
              </a:rPr>
              <a:t> </a:t>
            </a:r>
            <a:r>
              <a:rPr lang="en-IN" sz="1600" spc="5" dirty="0">
                <a:latin typeface="Carlito"/>
                <a:cs typeface="Carlito"/>
              </a:rPr>
              <a:t>was</a:t>
            </a:r>
            <a:r>
              <a:rPr lang="en-IN" sz="1600" spc="-20" dirty="0">
                <a:latin typeface="Carlito"/>
                <a:cs typeface="Carlito"/>
              </a:rPr>
              <a:t> </a:t>
            </a:r>
            <a:r>
              <a:rPr lang="en-IN" sz="1600" spc="15" dirty="0">
                <a:latin typeface="Carlito"/>
                <a:cs typeface="Carlito"/>
              </a:rPr>
              <a:t>also</a:t>
            </a:r>
            <a:r>
              <a:rPr lang="en-IN" sz="1600" spc="-75" dirty="0">
                <a:latin typeface="Carlito"/>
                <a:cs typeface="Carlito"/>
              </a:rPr>
              <a:t> </a:t>
            </a:r>
            <a:r>
              <a:rPr lang="en-IN" sz="1600" spc="-55" dirty="0">
                <a:latin typeface="Carlito"/>
                <a:cs typeface="Carlito"/>
              </a:rPr>
              <a:t>known</a:t>
            </a:r>
            <a:r>
              <a:rPr lang="en-IN" sz="1600" spc="-35" dirty="0">
                <a:latin typeface="Carlito"/>
                <a:cs typeface="Carlito"/>
              </a:rPr>
              <a:t> </a:t>
            </a:r>
            <a:r>
              <a:rPr lang="en-IN" sz="1600" spc="-55" dirty="0">
                <a:latin typeface="Carlito"/>
                <a:cs typeface="Carlito"/>
              </a:rPr>
              <a:t>or</a:t>
            </a:r>
            <a:r>
              <a:rPr lang="en-IN" sz="1600" spc="-135" dirty="0">
                <a:latin typeface="Carlito"/>
                <a:cs typeface="Carlito"/>
              </a:rPr>
              <a:t> </a:t>
            </a:r>
            <a:r>
              <a:rPr lang="en-IN" sz="1600" spc="-55" dirty="0">
                <a:latin typeface="Carlito"/>
                <a:cs typeface="Carlito"/>
              </a:rPr>
              <a:t>titled</a:t>
            </a:r>
            <a:r>
              <a:rPr lang="en-IN" sz="1600" spc="-95" dirty="0">
                <a:latin typeface="Carlito"/>
                <a:cs typeface="Carlito"/>
              </a:rPr>
              <a:t> </a:t>
            </a:r>
            <a:r>
              <a:rPr lang="en-IN" sz="1600" spc="40" dirty="0">
                <a:latin typeface="Carlito"/>
                <a:cs typeface="Carlito"/>
              </a:rPr>
              <a:t>as</a:t>
            </a:r>
            <a:r>
              <a:rPr lang="en-IN" sz="1600" spc="15" dirty="0">
                <a:latin typeface="Carlito"/>
                <a:cs typeface="Carlito"/>
              </a:rPr>
              <a:t> </a:t>
            </a:r>
            <a:r>
              <a:rPr lang="en-IN" sz="1600" spc="-50" dirty="0">
                <a:latin typeface="Carlito"/>
                <a:cs typeface="Carlito"/>
              </a:rPr>
              <a:t>Lakh</a:t>
            </a:r>
            <a:r>
              <a:rPr lang="en-IN" sz="1600" spc="-85" dirty="0">
                <a:latin typeface="Carlito"/>
                <a:cs typeface="Carlito"/>
              </a:rPr>
              <a:t> </a:t>
            </a:r>
            <a:r>
              <a:rPr lang="en-IN" sz="1600" dirty="0">
                <a:latin typeface="Carlito"/>
                <a:cs typeface="Carlito"/>
              </a:rPr>
              <a:t>Bash</a:t>
            </a:r>
            <a:r>
              <a:rPr lang="en-IN" sz="1600" spc="-70" dirty="0">
                <a:latin typeface="Carlito"/>
                <a:cs typeface="Carlito"/>
              </a:rPr>
              <a:t> </a:t>
            </a:r>
            <a:r>
              <a:rPr lang="en-IN" sz="1600" spc="-75" dirty="0">
                <a:latin typeface="Carlito"/>
                <a:cs typeface="Carlito"/>
              </a:rPr>
              <a:t>(Giver</a:t>
            </a:r>
            <a:r>
              <a:rPr lang="en-IN" sz="1600" spc="-110" dirty="0">
                <a:latin typeface="Carlito"/>
                <a:cs typeface="Carlito"/>
              </a:rPr>
              <a:t> </a:t>
            </a:r>
            <a:r>
              <a:rPr lang="en-IN" sz="1600" spc="10" dirty="0">
                <a:latin typeface="Carlito"/>
                <a:cs typeface="Carlito"/>
              </a:rPr>
              <a:t>of</a:t>
            </a:r>
            <a:r>
              <a:rPr lang="en-IN" sz="1600" spc="-30" dirty="0">
                <a:latin typeface="Carlito"/>
                <a:cs typeface="Carlito"/>
              </a:rPr>
              <a:t> </a:t>
            </a:r>
            <a:r>
              <a:rPr lang="en-IN" sz="1600" spc="-25" dirty="0">
                <a:latin typeface="Carlito"/>
                <a:cs typeface="Carlito"/>
              </a:rPr>
              <a:t>Lakhs)</a:t>
            </a:r>
            <a:r>
              <a:rPr lang="en-IN" sz="1600" spc="-55" dirty="0">
                <a:latin typeface="Carlito"/>
                <a:cs typeface="Carlito"/>
              </a:rPr>
              <a:t> </a:t>
            </a:r>
            <a:r>
              <a:rPr lang="en-IN" sz="1600" spc="-40" dirty="0">
                <a:latin typeface="Carlito"/>
                <a:cs typeface="Carlito"/>
              </a:rPr>
              <a:t>for</a:t>
            </a:r>
            <a:r>
              <a:rPr lang="en-IN" sz="1600" spc="-114" dirty="0">
                <a:latin typeface="Carlito"/>
                <a:cs typeface="Carlito"/>
              </a:rPr>
              <a:t> </a:t>
            </a:r>
            <a:r>
              <a:rPr lang="en-IN" sz="1600" spc="20" dirty="0">
                <a:latin typeface="Carlito"/>
                <a:cs typeface="Carlito"/>
              </a:rPr>
              <a:t>his  </a:t>
            </a:r>
            <a:r>
              <a:rPr lang="en-IN" sz="1600" spc="-40" dirty="0">
                <a:latin typeface="Carlito"/>
                <a:cs typeface="Carlito"/>
              </a:rPr>
              <a:t>generosity.</a:t>
            </a:r>
            <a:endParaRPr lang="en-IN" sz="1600" dirty="0">
              <a:latin typeface="Carlito"/>
              <a:cs typeface="Carlito"/>
            </a:endParaRPr>
          </a:p>
          <a:p>
            <a:pPr marL="268605" indent="-256540">
              <a:lnSpc>
                <a:spcPct val="100000"/>
              </a:lnSpc>
              <a:spcBef>
                <a:spcPts val="795"/>
              </a:spcBef>
              <a:buAutoNum type="arabicPeriod" startAt="3"/>
              <a:tabLst>
                <a:tab pos="269240" algn="l"/>
              </a:tabLst>
            </a:pPr>
            <a:r>
              <a:rPr lang="en-IN" sz="1600" spc="-50" dirty="0">
                <a:latin typeface="Carlito"/>
                <a:cs typeface="Carlito"/>
              </a:rPr>
              <a:t>Iltutmish </a:t>
            </a:r>
            <a:r>
              <a:rPr lang="en-IN" sz="1600" spc="5" dirty="0">
                <a:latin typeface="Carlito"/>
                <a:cs typeface="Carlito"/>
              </a:rPr>
              <a:t>was </a:t>
            </a:r>
            <a:r>
              <a:rPr lang="en-IN" sz="1600" dirty="0">
                <a:latin typeface="Carlito"/>
                <a:cs typeface="Carlito"/>
              </a:rPr>
              <a:t>a </a:t>
            </a:r>
            <a:r>
              <a:rPr lang="en-IN" sz="1600" spc="5" dirty="0">
                <a:latin typeface="Carlito"/>
                <a:cs typeface="Carlito"/>
              </a:rPr>
              <a:t>son-in-law </a:t>
            </a:r>
            <a:r>
              <a:rPr lang="en-IN" sz="1600" spc="10" dirty="0">
                <a:latin typeface="Carlito"/>
                <a:cs typeface="Carlito"/>
              </a:rPr>
              <a:t>of </a:t>
            </a:r>
            <a:r>
              <a:rPr lang="en-IN" sz="1600" spc="-50" dirty="0">
                <a:latin typeface="Carlito"/>
                <a:cs typeface="Carlito"/>
              </a:rPr>
              <a:t>Aibak </a:t>
            </a:r>
            <a:r>
              <a:rPr lang="en-IN" sz="1600" spc="25" dirty="0">
                <a:latin typeface="Carlito"/>
                <a:cs typeface="Carlito"/>
              </a:rPr>
              <a:t>1210 </a:t>
            </a:r>
            <a:r>
              <a:rPr lang="en-IN" sz="1600" dirty="0">
                <a:latin typeface="Carlito"/>
                <a:cs typeface="Carlito"/>
              </a:rPr>
              <a:t>– </a:t>
            </a:r>
            <a:r>
              <a:rPr lang="en-IN" sz="1600" spc="25" dirty="0">
                <a:latin typeface="Carlito"/>
                <a:cs typeface="Carlito"/>
              </a:rPr>
              <a:t>1236</a:t>
            </a:r>
            <a:r>
              <a:rPr lang="en-IN" sz="1600" spc="-145" dirty="0">
                <a:latin typeface="Carlito"/>
                <a:cs typeface="Carlito"/>
              </a:rPr>
              <a:t> </a:t>
            </a:r>
            <a:r>
              <a:rPr lang="en-IN" sz="1600" spc="-75" dirty="0">
                <a:latin typeface="Carlito"/>
                <a:cs typeface="Carlito"/>
              </a:rPr>
              <a:t>CE.</a:t>
            </a:r>
            <a:endParaRPr lang="en-IN" sz="1600" dirty="0">
              <a:latin typeface="Carlito"/>
              <a:cs typeface="Carlito"/>
            </a:endParaRPr>
          </a:p>
          <a:p>
            <a:pPr marL="268605" indent="-256540">
              <a:lnSpc>
                <a:spcPct val="100000"/>
              </a:lnSpc>
              <a:spcBef>
                <a:spcPts val="1105"/>
              </a:spcBef>
              <a:buAutoNum type="arabicPeriod" startAt="3"/>
              <a:tabLst>
                <a:tab pos="269240" algn="l"/>
              </a:tabLst>
            </a:pPr>
            <a:r>
              <a:rPr lang="en-IN" sz="1600" spc="-30" dirty="0">
                <a:latin typeface="Carlito"/>
                <a:cs typeface="Carlito"/>
              </a:rPr>
              <a:t>In</a:t>
            </a:r>
            <a:r>
              <a:rPr lang="en-IN" sz="1600" spc="-105" dirty="0">
                <a:latin typeface="Carlito"/>
                <a:cs typeface="Carlito"/>
              </a:rPr>
              <a:t> </a:t>
            </a:r>
            <a:r>
              <a:rPr lang="en-IN" sz="1600" spc="5" dirty="0">
                <a:latin typeface="Carlito"/>
                <a:cs typeface="Carlito"/>
              </a:rPr>
              <a:t>1221,</a:t>
            </a:r>
            <a:r>
              <a:rPr lang="en-IN" sz="1600" spc="10" dirty="0">
                <a:latin typeface="Carlito"/>
                <a:cs typeface="Carlito"/>
              </a:rPr>
              <a:t> </a:t>
            </a:r>
            <a:r>
              <a:rPr lang="en-IN" sz="1600" spc="-20" dirty="0">
                <a:latin typeface="Carlito"/>
                <a:cs typeface="Carlito"/>
              </a:rPr>
              <a:t>he</a:t>
            </a:r>
            <a:r>
              <a:rPr lang="en-IN" sz="1600" spc="-80" dirty="0">
                <a:latin typeface="Carlito"/>
                <a:cs typeface="Carlito"/>
              </a:rPr>
              <a:t> </a:t>
            </a:r>
            <a:r>
              <a:rPr lang="en-IN" sz="1600" spc="-30" dirty="0">
                <a:latin typeface="Carlito"/>
                <a:cs typeface="Carlito"/>
              </a:rPr>
              <a:t>stopped</a:t>
            </a:r>
            <a:r>
              <a:rPr lang="en-IN" sz="1600" spc="-80" dirty="0">
                <a:latin typeface="Carlito"/>
                <a:cs typeface="Carlito"/>
              </a:rPr>
              <a:t> </a:t>
            </a:r>
            <a:r>
              <a:rPr lang="en-IN" sz="1600" spc="-15" dirty="0">
                <a:latin typeface="Carlito"/>
                <a:cs typeface="Carlito"/>
              </a:rPr>
              <a:t>an</a:t>
            </a:r>
            <a:r>
              <a:rPr lang="en-IN" sz="1600" spc="-70" dirty="0">
                <a:latin typeface="Carlito"/>
                <a:cs typeface="Carlito"/>
              </a:rPr>
              <a:t> </a:t>
            </a:r>
            <a:r>
              <a:rPr lang="en-IN" sz="1600" spc="-10" dirty="0">
                <a:latin typeface="Carlito"/>
                <a:cs typeface="Carlito"/>
              </a:rPr>
              <a:t>invasion</a:t>
            </a:r>
            <a:r>
              <a:rPr lang="en-IN" sz="1600" spc="-85" dirty="0">
                <a:latin typeface="Carlito"/>
                <a:cs typeface="Carlito"/>
              </a:rPr>
              <a:t> </a:t>
            </a:r>
            <a:r>
              <a:rPr lang="en-IN" sz="1600" spc="-20" dirty="0">
                <a:latin typeface="Carlito"/>
                <a:cs typeface="Carlito"/>
              </a:rPr>
              <a:t>led</a:t>
            </a:r>
            <a:r>
              <a:rPr lang="en-IN" sz="1600" spc="-95" dirty="0">
                <a:latin typeface="Carlito"/>
                <a:cs typeface="Carlito"/>
              </a:rPr>
              <a:t> </a:t>
            </a:r>
            <a:r>
              <a:rPr lang="en-IN" sz="1600" spc="-25" dirty="0">
                <a:latin typeface="Carlito"/>
                <a:cs typeface="Carlito"/>
              </a:rPr>
              <a:t>by</a:t>
            </a:r>
            <a:r>
              <a:rPr lang="en-IN" sz="1600" spc="-70" dirty="0">
                <a:latin typeface="Carlito"/>
                <a:cs typeface="Carlito"/>
              </a:rPr>
              <a:t> </a:t>
            </a:r>
            <a:r>
              <a:rPr lang="en-IN" sz="1600" spc="-45" dirty="0" err="1">
                <a:latin typeface="Carlito"/>
                <a:cs typeface="Carlito"/>
              </a:rPr>
              <a:t>Chenghiz</a:t>
            </a:r>
            <a:r>
              <a:rPr lang="en-IN" sz="1600" spc="-75" dirty="0">
                <a:latin typeface="Carlito"/>
                <a:cs typeface="Carlito"/>
              </a:rPr>
              <a:t> </a:t>
            </a:r>
            <a:r>
              <a:rPr lang="en-IN" sz="1600" spc="-30" dirty="0">
                <a:latin typeface="Carlito"/>
                <a:cs typeface="Carlito"/>
              </a:rPr>
              <a:t>Khan.</a:t>
            </a:r>
            <a:endParaRPr lang="en-IN" sz="1600" dirty="0">
              <a:latin typeface="Carlito"/>
              <a:cs typeface="Carlito"/>
            </a:endParaRPr>
          </a:p>
          <a:p>
            <a:pPr marL="12700" marR="995044">
              <a:lnSpc>
                <a:spcPct val="150600"/>
              </a:lnSpc>
              <a:spcBef>
                <a:spcPts val="15"/>
              </a:spcBef>
              <a:buAutoNum type="arabicPeriod" startAt="3"/>
              <a:tabLst>
                <a:tab pos="269240" algn="l"/>
              </a:tabLst>
            </a:pPr>
            <a:r>
              <a:rPr lang="en-IN" sz="1600" spc="-65" dirty="0">
                <a:latin typeface="Carlito"/>
                <a:cs typeface="Carlito"/>
              </a:rPr>
              <a:t>He</a:t>
            </a:r>
            <a:r>
              <a:rPr lang="en-IN" sz="1600" spc="-180" dirty="0">
                <a:latin typeface="Carlito"/>
                <a:cs typeface="Carlito"/>
              </a:rPr>
              <a:t> </a:t>
            </a:r>
            <a:r>
              <a:rPr lang="en-IN" sz="1600" spc="-50" dirty="0">
                <a:latin typeface="Carlito"/>
                <a:cs typeface="Carlito"/>
              </a:rPr>
              <a:t>completed</a:t>
            </a:r>
            <a:r>
              <a:rPr lang="en-IN" sz="1600" spc="-95" dirty="0">
                <a:latin typeface="Carlito"/>
                <a:cs typeface="Carlito"/>
              </a:rPr>
              <a:t> </a:t>
            </a:r>
            <a:r>
              <a:rPr lang="en-IN" sz="1600" spc="-45" dirty="0">
                <a:latin typeface="Carlito"/>
                <a:cs typeface="Carlito"/>
              </a:rPr>
              <a:t>the</a:t>
            </a:r>
            <a:r>
              <a:rPr lang="en-IN" sz="1600" spc="-95" dirty="0">
                <a:latin typeface="Carlito"/>
                <a:cs typeface="Carlito"/>
              </a:rPr>
              <a:t> </a:t>
            </a:r>
            <a:r>
              <a:rPr lang="en-IN" sz="1600" spc="-40" dirty="0">
                <a:latin typeface="Carlito"/>
                <a:cs typeface="Carlito"/>
              </a:rPr>
              <a:t>construction</a:t>
            </a:r>
            <a:r>
              <a:rPr lang="en-IN" sz="1600" spc="-65" dirty="0">
                <a:latin typeface="Carlito"/>
                <a:cs typeface="Carlito"/>
              </a:rPr>
              <a:t> </a:t>
            </a:r>
            <a:r>
              <a:rPr lang="en-IN" sz="1600" spc="5" dirty="0">
                <a:latin typeface="Carlito"/>
                <a:cs typeface="Carlito"/>
              </a:rPr>
              <a:t>of</a:t>
            </a:r>
            <a:r>
              <a:rPr lang="en-IN" sz="1600" spc="-15" dirty="0">
                <a:latin typeface="Carlito"/>
                <a:cs typeface="Carlito"/>
              </a:rPr>
              <a:t> </a:t>
            </a:r>
            <a:r>
              <a:rPr lang="en-IN" sz="1600" spc="-45" dirty="0">
                <a:latin typeface="Carlito"/>
                <a:cs typeface="Carlito"/>
              </a:rPr>
              <a:t>the</a:t>
            </a:r>
            <a:r>
              <a:rPr lang="en-IN" sz="1600" spc="-105" dirty="0">
                <a:latin typeface="Carlito"/>
                <a:cs typeface="Carlito"/>
              </a:rPr>
              <a:t> </a:t>
            </a:r>
            <a:r>
              <a:rPr lang="en-IN" sz="1600" spc="-50" dirty="0">
                <a:latin typeface="Carlito"/>
                <a:cs typeface="Carlito"/>
              </a:rPr>
              <a:t>Quwwat-ul-Islam</a:t>
            </a:r>
            <a:r>
              <a:rPr lang="en-IN" sz="1600" spc="-40" dirty="0">
                <a:latin typeface="Carlito"/>
                <a:cs typeface="Carlito"/>
              </a:rPr>
              <a:t> </a:t>
            </a:r>
            <a:r>
              <a:rPr lang="en-IN" sz="1600" spc="-30" dirty="0">
                <a:latin typeface="Carlito"/>
                <a:cs typeface="Carlito"/>
              </a:rPr>
              <a:t>mosque</a:t>
            </a:r>
            <a:r>
              <a:rPr lang="en-IN" sz="1600" spc="-65" dirty="0">
                <a:latin typeface="Carlito"/>
                <a:cs typeface="Carlito"/>
              </a:rPr>
              <a:t> </a:t>
            </a:r>
            <a:r>
              <a:rPr lang="en-IN" sz="1600" spc="-25" dirty="0">
                <a:latin typeface="Carlito"/>
                <a:cs typeface="Carlito"/>
              </a:rPr>
              <a:t>and</a:t>
            </a:r>
            <a:r>
              <a:rPr lang="en-IN" sz="1600" spc="-60" dirty="0">
                <a:latin typeface="Carlito"/>
                <a:cs typeface="Carlito"/>
              </a:rPr>
              <a:t> </a:t>
            </a:r>
            <a:r>
              <a:rPr lang="en-IN" sz="1600" spc="-45" dirty="0">
                <a:latin typeface="Carlito"/>
                <a:cs typeface="Carlito"/>
              </a:rPr>
              <a:t>the  </a:t>
            </a:r>
            <a:r>
              <a:rPr lang="en-IN" sz="1600" spc="-135" dirty="0">
                <a:latin typeface="Carlito"/>
                <a:cs typeface="Carlito"/>
              </a:rPr>
              <a:t>Qutb</a:t>
            </a:r>
            <a:r>
              <a:rPr lang="en-IN" sz="1600" spc="-90" dirty="0">
                <a:latin typeface="Carlito"/>
                <a:cs typeface="Carlito"/>
              </a:rPr>
              <a:t> </a:t>
            </a:r>
            <a:r>
              <a:rPr lang="en-IN" sz="1600" spc="-75" dirty="0">
                <a:latin typeface="Carlito"/>
                <a:cs typeface="Carlito"/>
              </a:rPr>
              <a:t>Minar.</a:t>
            </a:r>
            <a:endParaRPr lang="en-IN" sz="1600" dirty="0">
              <a:latin typeface="Carlito"/>
              <a:cs typeface="Carlito"/>
            </a:endParaRPr>
          </a:p>
          <a:p>
            <a:endParaRPr lang="en-IN" dirty="0"/>
          </a:p>
        </p:txBody>
      </p:sp>
      <p:pic>
        <p:nvPicPr>
          <p:cNvPr id="4" name="Google Shape;121;p9">
            <a:extLst>
              <a:ext uri="{FF2B5EF4-FFF2-40B4-BE49-F238E27FC236}">
                <a16:creationId xmlns:a16="http://schemas.microsoft.com/office/drawing/2014/main" id="{96B19C5E-305A-4BCC-A7FB-1F295AC543FE}"/>
              </a:ext>
            </a:extLst>
          </p:cNvPr>
          <p:cNvPicPr preferRelativeResize="0"/>
          <p:nvPr/>
        </p:nvPicPr>
        <p:blipFill rotWithShape="1">
          <a:blip r:embed="rId2">
            <a:alphaModFix/>
          </a:blip>
          <a:srcRect/>
          <a:stretch/>
        </p:blipFill>
        <p:spPr>
          <a:xfrm>
            <a:off x="7577750" y="4218915"/>
            <a:ext cx="1360870" cy="797835"/>
          </a:xfrm>
          <a:prstGeom prst="rect">
            <a:avLst/>
          </a:prstGeom>
          <a:noFill/>
          <a:ln>
            <a:noFill/>
          </a:ln>
        </p:spPr>
      </p:pic>
    </p:spTree>
    <p:extLst>
      <p:ext uri="{BB962C8B-B14F-4D97-AF65-F5344CB8AC3E}">
        <p14:creationId xmlns:p14="http://schemas.microsoft.com/office/powerpoint/2010/main" val="42513238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95896-56D2-49A6-857A-E7E2D04C61A7}"/>
              </a:ext>
            </a:extLst>
          </p:cNvPr>
          <p:cNvSpPr>
            <a:spLocks noGrp="1"/>
          </p:cNvSpPr>
          <p:nvPr>
            <p:ph type="title"/>
          </p:nvPr>
        </p:nvSpPr>
        <p:spPr>
          <a:xfrm>
            <a:off x="311700" y="190123"/>
            <a:ext cx="8520600" cy="697117"/>
          </a:xfrm>
        </p:spPr>
        <p:txBody>
          <a:bodyPr/>
          <a:lstStyle/>
          <a:p>
            <a:r>
              <a:rPr lang="en-IN" sz="2000" dirty="0">
                <a:solidFill>
                  <a:srgbClr val="FF0000"/>
                </a:solidFill>
              </a:rPr>
              <a:t>THE DELHI SULTANATE</a:t>
            </a:r>
            <a:br>
              <a:rPr lang="en-IN" sz="2000" dirty="0">
                <a:solidFill>
                  <a:srgbClr val="FF0000"/>
                </a:solidFill>
              </a:rPr>
            </a:br>
            <a:r>
              <a:rPr lang="en-IN" sz="1800" dirty="0">
                <a:solidFill>
                  <a:schemeClr val="tx1"/>
                </a:solidFill>
              </a:rPr>
              <a:t>HOME ASSIGNMENT</a:t>
            </a:r>
          </a:p>
        </p:txBody>
      </p:sp>
      <p:sp>
        <p:nvSpPr>
          <p:cNvPr id="3" name="Text Placeholder 2">
            <a:extLst>
              <a:ext uri="{FF2B5EF4-FFF2-40B4-BE49-F238E27FC236}">
                <a16:creationId xmlns:a16="http://schemas.microsoft.com/office/drawing/2014/main" id="{F0C82CD4-C01B-47E4-B39E-7479F2AECEAF}"/>
              </a:ext>
            </a:extLst>
          </p:cNvPr>
          <p:cNvSpPr>
            <a:spLocks noGrp="1"/>
          </p:cNvSpPr>
          <p:nvPr>
            <p:ph type="body" idx="1"/>
          </p:nvPr>
        </p:nvSpPr>
        <p:spPr>
          <a:xfrm>
            <a:off x="311700" y="1013988"/>
            <a:ext cx="8832300" cy="4255129"/>
          </a:xfrm>
        </p:spPr>
        <p:txBody>
          <a:bodyPr/>
          <a:lstStyle/>
          <a:p>
            <a:pPr marL="12065" indent="0">
              <a:lnSpc>
                <a:spcPct val="100000"/>
              </a:lnSpc>
              <a:spcBef>
                <a:spcPts val="95"/>
              </a:spcBef>
              <a:buSzPct val="93750"/>
              <a:buNone/>
              <a:tabLst>
                <a:tab pos="167005" algn="l"/>
              </a:tabLst>
            </a:pPr>
            <a:r>
              <a:rPr lang="en-IN" sz="1400" spc="-5" dirty="0">
                <a:latin typeface="Carlito"/>
                <a:cs typeface="Carlito"/>
              </a:rPr>
              <a:t>1.Who </a:t>
            </a:r>
            <a:r>
              <a:rPr lang="en-IN" sz="1400" spc="-10" dirty="0">
                <a:latin typeface="Carlito"/>
                <a:cs typeface="Carlito"/>
              </a:rPr>
              <a:t>established </a:t>
            </a:r>
            <a:r>
              <a:rPr lang="en-IN" sz="1400" spc="-35" dirty="0">
                <a:latin typeface="Carlito"/>
                <a:cs typeface="Carlito"/>
              </a:rPr>
              <a:t>Muslim </a:t>
            </a:r>
            <a:r>
              <a:rPr lang="en-IN" sz="1400" spc="-5" dirty="0">
                <a:latin typeface="Carlito"/>
                <a:cs typeface="Carlito"/>
              </a:rPr>
              <a:t>rule in</a:t>
            </a:r>
            <a:r>
              <a:rPr lang="en-IN" sz="1400" spc="-60" dirty="0">
                <a:latin typeface="Carlito"/>
                <a:cs typeface="Carlito"/>
              </a:rPr>
              <a:t> </a:t>
            </a:r>
            <a:r>
              <a:rPr lang="en-IN" sz="1400" spc="-5" dirty="0">
                <a:latin typeface="Carlito"/>
                <a:cs typeface="Carlito"/>
              </a:rPr>
              <a:t>India?</a:t>
            </a:r>
            <a:endParaRPr lang="en-IN" sz="1400" dirty="0">
              <a:latin typeface="Carlito"/>
              <a:cs typeface="Carlito"/>
            </a:endParaRPr>
          </a:p>
          <a:p>
            <a:pPr>
              <a:lnSpc>
                <a:spcPct val="100000"/>
              </a:lnSpc>
              <a:spcBef>
                <a:spcPts val="35"/>
              </a:spcBef>
              <a:buFont typeface="Carlito"/>
              <a:buAutoNum type="arabicPeriod"/>
            </a:pPr>
            <a:endParaRPr lang="en-IN" sz="1400" dirty="0">
              <a:latin typeface="Carlito"/>
              <a:cs typeface="Carlito"/>
            </a:endParaRPr>
          </a:p>
          <a:p>
            <a:pPr marL="12065" indent="0">
              <a:lnSpc>
                <a:spcPct val="100000"/>
              </a:lnSpc>
              <a:buSzPct val="93750"/>
              <a:buNone/>
              <a:tabLst>
                <a:tab pos="212725" algn="l"/>
              </a:tabLst>
            </a:pPr>
            <a:r>
              <a:rPr lang="en-IN" sz="1400" spc="-10" dirty="0">
                <a:latin typeface="Carlito"/>
                <a:cs typeface="Carlito"/>
              </a:rPr>
              <a:t>2The history </a:t>
            </a:r>
            <a:r>
              <a:rPr lang="en-IN" sz="1400" spc="-5" dirty="0">
                <a:latin typeface="Carlito"/>
                <a:cs typeface="Carlito"/>
              </a:rPr>
              <a:t>of Delhi </a:t>
            </a:r>
            <a:r>
              <a:rPr lang="en-IN" sz="1400" spc="-10" dirty="0">
                <a:latin typeface="Carlito"/>
                <a:cs typeface="Carlito"/>
              </a:rPr>
              <a:t>Sultanate began </a:t>
            </a:r>
            <a:r>
              <a:rPr lang="en-IN" sz="1400" spc="-5" dirty="0">
                <a:latin typeface="Carlito"/>
                <a:cs typeface="Carlito"/>
              </a:rPr>
              <a:t>with the accession of</a:t>
            </a:r>
            <a:r>
              <a:rPr lang="en-IN" sz="1400" spc="-70" dirty="0">
                <a:latin typeface="Carlito"/>
                <a:cs typeface="Carlito"/>
              </a:rPr>
              <a:t> </a:t>
            </a:r>
            <a:r>
              <a:rPr lang="en-IN" sz="1400" spc="-5" dirty="0">
                <a:latin typeface="Carlito"/>
                <a:cs typeface="Carlito"/>
              </a:rPr>
              <a:t>whom?</a:t>
            </a:r>
            <a:endParaRPr lang="en-IN" sz="1400" dirty="0">
              <a:latin typeface="Carlito"/>
              <a:cs typeface="Carlito"/>
            </a:endParaRPr>
          </a:p>
          <a:p>
            <a:pPr marL="0" marR="2448560" indent="0">
              <a:lnSpc>
                <a:spcPct val="234400"/>
              </a:lnSpc>
              <a:spcBef>
                <a:spcPts val="15"/>
              </a:spcBef>
              <a:buSzPct val="93750"/>
              <a:buNone/>
              <a:tabLst>
                <a:tab pos="167005" algn="l"/>
              </a:tabLst>
            </a:pPr>
            <a:r>
              <a:rPr lang="en-IN" sz="1400" spc="-25" dirty="0">
                <a:latin typeface="Carlito"/>
                <a:cs typeface="Carlito"/>
              </a:rPr>
              <a:t>4.Who </a:t>
            </a:r>
            <a:r>
              <a:rPr lang="en-IN" sz="1400" spc="-10" dirty="0">
                <a:latin typeface="Carlito"/>
                <a:cs typeface="Carlito"/>
              </a:rPr>
              <a:t>established </a:t>
            </a:r>
            <a:r>
              <a:rPr lang="en-IN" sz="1400" spc="-15" dirty="0">
                <a:latin typeface="Carlito"/>
                <a:cs typeface="Carlito"/>
              </a:rPr>
              <a:t>slave</a:t>
            </a:r>
            <a:r>
              <a:rPr lang="en-IN" sz="1400" spc="15" dirty="0">
                <a:latin typeface="Carlito"/>
                <a:cs typeface="Carlito"/>
              </a:rPr>
              <a:t> </a:t>
            </a:r>
            <a:r>
              <a:rPr lang="en-IN" sz="1400" spc="-5" dirty="0">
                <a:latin typeface="Carlito"/>
                <a:cs typeface="Carlito"/>
              </a:rPr>
              <a:t>dynasty?</a:t>
            </a:r>
            <a:endParaRPr lang="en-IN" sz="1400" dirty="0">
              <a:latin typeface="Carlito"/>
              <a:cs typeface="Carlito"/>
            </a:endParaRPr>
          </a:p>
          <a:p>
            <a:pPr marL="166370" indent="-154305">
              <a:lnSpc>
                <a:spcPct val="100000"/>
              </a:lnSpc>
              <a:spcBef>
                <a:spcPts val="600"/>
              </a:spcBef>
              <a:buSzPct val="93750"/>
              <a:buAutoNum type="arabicPeriod" startAt="5"/>
              <a:tabLst>
                <a:tab pos="167005" algn="l"/>
                <a:tab pos="2733040" algn="l"/>
              </a:tabLst>
            </a:pPr>
            <a:r>
              <a:rPr lang="en-IN" sz="1400" spc="-5" dirty="0">
                <a:solidFill>
                  <a:srgbClr val="212121"/>
                </a:solidFill>
                <a:latin typeface="Carlito"/>
                <a:cs typeface="Carlito"/>
              </a:rPr>
              <a:t>With the</a:t>
            </a:r>
            <a:r>
              <a:rPr lang="en-IN" sz="1400" spc="5" dirty="0">
                <a:solidFill>
                  <a:srgbClr val="212121"/>
                </a:solidFill>
                <a:latin typeface="Carlito"/>
                <a:cs typeface="Carlito"/>
              </a:rPr>
              <a:t> </a:t>
            </a:r>
            <a:r>
              <a:rPr lang="en-IN" sz="1400" spc="-5" dirty="0">
                <a:solidFill>
                  <a:srgbClr val="212121"/>
                </a:solidFill>
                <a:latin typeface="Carlito"/>
                <a:cs typeface="Carlito"/>
              </a:rPr>
              <a:t>accession</a:t>
            </a:r>
            <a:r>
              <a:rPr lang="en-IN" sz="1400" spc="30" dirty="0">
                <a:solidFill>
                  <a:srgbClr val="212121"/>
                </a:solidFill>
                <a:latin typeface="Carlito"/>
                <a:cs typeface="Carlito"/>
              </a:rPr>
              <a:t> </a:t>
            </a:r>
            <a:r>
              <a:rPr lang="en-IN" sz="1400" spc="-10" dirty="0">
                <a:solidFill>
                  <a:srgbClr val="212121"/>
                </a:solidFill>
                <a:latin typeface="Carlito"/>
                <a:cs typeface="Carlito"/>
              </a:rPr>
              <a:t>of</a:t>
            </a:r>
            <a:r>
              <a:rPr lang="en-IN" sz="1400" u="heavy" spc="-10" dirty="0">
                <a:solidFill>
                  <a:srgbClr val="212121"/>
                </a:solidFill>
                <a:uFill>
                  <a:solidFill>
                    <a:srgbClr val="202020"/>
                  </a:solidFill>
                </a:uFill>
                <a:latin typeface="Carlito"/>
                <a:cs typeface="Carlito"/>
              </a:rPr>
              <a:t> 	</a:t>
            </a:r>
            <a:r>
              <a:rPr lang="en-IN" sz="1400" spc="-10" dirty="0">
                <a:solidFill>
                  <a:srgbClr val="212121"/>
                </a:solidFill>
                <a:latin typeface="Carlito"/>
                <a:cs typeface="Carlito"/>
              </a:rPr>
              <a:t>to </a:t>
            </a:r>
            <a:r>
              <a:rPr lang="en-IN" sz="1400" spc="-5" dirty="0">
                <a:solidFill>
                  <a:srgbClr val="212121"/>
                </a:solidFill>
                <a:latin typeface="Carlito"/>
                <a:cs typeface="Carlito"/>
              </a:rPr>
              <a:t>the </a:t>
            </a:r>
            <a:r>
              <a:rPr lang="en-IN" sz="1400" spc="-10" dirty="0">
                <a:solidFill>
                  <a:srgbClr val="212121"/>
                </a:solidFill>
                <a:latin typeface="Carlito"/>
                <a:cs typeface="Carlito"/>
              </a:rPr>
              <a:t>throne </a:t>
            </a:r>
            <a:r>
              <a:rPr lang="en-IN" sz="1400" spc="-5" dirty="0">
                <a:solidFill>
                  <a:srgbClr val="212121"/>
                </a:solidFill>
                <a:latin typeface="Carlito"/>
                <a:cs typeface="Carlito"/>
              </a:rPr>
              <a:t>of Delhi begins the </a:t>
            </a:r>
            <a:r>
              <a:rPr lang="en-IN" sz="1400" spc="-10" dirty="0">
                <a:solidFill>
                  <a:srgbClr val="212121"/>
                </a:solidFill>
                <a:latin typeface="Carlito"/>
                <a:cs typeface="Carlito"/>
              </a:rPr>
              <a:t>history </a:t>
            </a:r>
            <a:r>
              <a:rPr lang="en-IN" sz="1400" spc="-5" dirty="0">
                <a:solidFill>
                  <a:srgbClr val="212121"/>
                </a:solidFill>
                <a:latin typeface="Carlito"/>
                <a:cs typeface="Carlito"/>
              </a:rPr>
              <a:t>of the Delhi</a:t>
            </a:r>
            <a:r>
              <a:rPr lang="en-IN" sz="1400" spc="114" dirty="0">
                <a:solidFill>
                  <a:srgbClr val="212121"/>
                </a:solidFill>
                <a:latin typeface="Carlito"/>
                <a:cs typeface="Carlito"/>
              </a:rPr>
              <a:t> </a:t>
            </a:r>
            <a:r>
              <a:rPr lang="en-IN" sz="1400" spc="-10" dirty="0">
                <a:solidFill>
                  <a:srgbClr val="212121"/>
                </a:solidFill>
                <a:latin typeface="Carlito"/>
                <a:cs typeface="Carlito"/>
              </a:rPr>
              <a:t>Sultanate.</a:t>
            </a:r>
            <a:endParaRPr lang="en-IN" sz="1400" dirty="0">
              <a:latin typeface="Carlito"/>
              <a:cs typeface="Carlito"/>
            </a:endParaRPr>
          </a:p>
          <a:p>
            <a:pPr>
              <a:lnSpc>
                <a:spcPct val="100000"/>
              </a:lnSpc>
              <a:spcBef>
                <a:spcPts val="60"/>
              </a:spcBef>
              <a:buAutoNum type="arabicPeriod" startAt="5"/>
            </a:pPr>
            <a:endParaRPr lang="en-IN" sz="1400" dirty="0">
              <a:latin typeface="Carlito"/>
              <a:cs typeface="Carlito"/>
            </a:endParaRPr>
          </a:p>
          <a:p>
            <a:pPr marL="166370" indent="-154305">
              <a:lnSpc>
                <a:spcPct val="100000"/>
              </a:lnSpc>
              <a:buSzPct val="93750"/>
              <a:buAutoNum type="arabicPeriod" startAt="5"/>
              <a:tabLst>
                <a:tab pos="167005" algn="l"/>
              </a:tabLst>
            </a:pPr>
            <a:r>
              <a:rPr lang="en-IN" sz="1400" spc="-5" dirty="0">
                <a:solidFill>
                  <a:srgbClr val="212121"/>
                </a:solidFill>
                <a:latin typeface="Carlito"/>
                <a:cs typeface="Carlito"/>
              </a:rPr>
              <a:t>The </a:t>
            </a:r>
            <a:r>
              <a:rPr lang="en-IN" sz="1400" spc="-10" dirty="0">
                <a:solidFill>
                  <a:srgbClr val="212121"/>
                </a:solidFill>
                <a:latin typeface="Carlito"/>
                <a:cs typeface="Carlito"/>
              </a:rPr>
              <a:t>reign </a:t>
            </a:r>
            <a:r>
              <a:rPr lang="en-IN" sz="1400" spc="-15" dirty="0">
                <a:solidFill>
                  <a:srgbClr val="212121"/>
                </a:solidFill>
                <a:latin typeface="Carlito"/>
                <a:cs typeface="Carlito"/>
              </a:rPr>
              <a:t>from </a:t>
            </a:r>
            <a:r>
              <a:rPr lang="en-IN" sz="1400" spc="-10" dirty="0">
                <a:solidFill>
                  <a:srgbClr val="212121"/>
                </a:solidFill>
                <a:latin typeface="Carlito"/>
                <a:cs typeface="Carlito"/>
              </a:rPr>
              <a:t>1206 to 1526 </a:t>
            </a:r>
            <a:r>
              <a:rPr lang="en-IN" sz="1400" spc="-5" dirty="0">
                <a:solidFill>
                  <a:srgbClr val="212121"/>
                </a:solidFill>
                <a:latin typeface="Carlito"/>
                <a:cs typeface="Carlito"/>
              </a:rPr>
              <a:t>CE </a:t>
            </a:r>
            <a:r>
              <a:rPr lang="en-IN" sz="1400" spc="-10" dirty="0">
                <a:solidFill>
                  <a:srgbClr val="212121"/>
                </a:solidFill>
                <a:latin typeface="Carlito"/>
                <a:cs typeface="Carlito"/>
              </a:rPr>
              <a:t>was known </a:t>
            </a:r>
            <a:r>
              <a:rPr lang="en-IN" sz="1400" spc="-5" dirty="0">
                <a:solidFill>
                  <a:srgbClr val="212121"/>
                </a:solidFill>
                <a:latin typeface="Carlito"/>
                <a:cs typeface="Carlito"/>
              </a:rPr>
              <a:t>as Delhi </a:t>
            </a:r>
            <a:r>
              <a:rPr lang="en-IN" sz="1400" spc="-10" dirty="0">
                <a:solidFill>
                  <a:srgbClr val="212121"/>
                </a:solidFill>
                <a:latin typeface="Carlito"/>
                <a:cs typeface="Carlito"/>
              </a:rPr>
              <a:t>Sultanate!</a:t>
            </a:r>
            <a:r>
              <a:rPr lang="en-IN" sz="1400" spc="175" dirty="0">
                <a:solidFill>
                  <a:srgbClr val="212121"/>
                </a:solidFill>
                <a:latin typeface="Carlito"/>
                <a:cs typeface="Carlito"/>
              </a:rPr>
              <a:t> </a:t>
            </a:r>
            <a:r>
              <a:rPr lang="en-IN" sz="1400" spc="-10" dirty="0">
                <a:solidFill>
                  <a:srgbClr val="212121"/>
                </a:solidFill>
                <a:latin typeface="Carlito"/>
                <a:cs typeface="Carlito"/>
              </a:rPr>
              <a:t>Why?</a:t>
            </a:r>
            <a:endParaRPr lang="en-IN" sz="1400" dirty="0">
              <a:latin typeface="Carlito"/>
              <a:cs typeface="Carlito"/>
            </a:endParaRPr>
          </a:p>
          <a:p>
            <a:pPr>
              <a:lnSpc>
                <a:spcPct val="100000"/>
              </a:lnSpc>
              <a:spcBef>
                <a:spcPts val="45"/>
              </a:spcBef>
              <a:buAutoNum type="arabicPeriod" startAt="5"/>
            </a:pPr>
            <a:endParaRPr lang="en-IN" sz="1400" dirty="0">
              <a:latin typeface="Carlito"/>
              <a:cs typeface="Carlito"/>
            </a:endParaRPr>
          </a:p>
          <a:p>
            <a:pPr marL="154305" indent="-142240">
              <a:lnSpc>
                <a:spcPct val="100000"/>
              </a:lnSpc>
              <a:buSzPct val="81250"/>
              <a:buAutoNum type="arabicPeriod" startAt="5"/>
              <a:tabLst>
                <a:tab pos="154940" algn="l"/>
              </a:tabLst>
            </a:pPr>
            <a:r>
              <a:rPr lang="en-IN" sz="1400" spc="-5" dirty="0">
                <a:solidFill>
                  <a:srgbClr val="212121"/>
                </a:solidFill>
                <a:latin typeface="Carlito"/>
                <a:cs typeface="Carlito"/>
              </a:rPr>
              <a:t>Who assumed the title of Shamsuddin and what </a:t>
            </a:r>
            <a:r>
              <a:rPr lang="en-IN" sz="1400" spc="-10" dirty="0">
                <a:solidFill>
                  <a:srgbClr val="212121"/>
                </a:solidFill>
                <a:latin typeface="Carlito"/>
                <a:cs typeface="Carlito"/>
              </a:rPr>
              <a:t>does </a:t>
            </a:r>
            <a:r>
              <a:rPr lang="en-IN" sz="1400" spc="-5" dirty="0">
                <a:solidFill>
                  <a:srgbClr val="212121"/>
                </a:solidFill>
                <a:latin typeface="Carlito"/>
                <a:cs typeface="Carlito"/>
              </a:rPr>
              <a:t>it</a:t>
            </a:r>
            <a:r>
              <a:rPr lang="en-IN" sz="1400" dirty="0">
                <a:solidFill>
                  <a:srgbClr val="212121"/>
                </a:solidFill>
                <a:latin typeface="Carlito"/>
                <a:cs typeface="Carlito"/>
              </a:rPr>
              <a:t> </a:t>
            </a:r>
            <a:r>
              <a:rPr lang="en-IN" sz="1400" spc="-5" dirty="0">
                <a:solidFill>
                  <a:srgbClr val="212121"/>
                </a:solidFill>
                <a:latin typeface="Carlito"/>
                <a:cs typeface="Carlito"/>
              </a:rPr>
              <a:t>mean?</a:t>
            </a:r>
            <a:endParaRPr lang="en-IN" sz="1400" dirty="0">
              <a:latin typeface="Carlito"/>
              <a:cs typeface="Carlito"/>
            </a:endParaRPr>
          </a:p>
          <a:p>
            <a:pPr>
              <a:lnSpc>
                <a:spcPct val="100000"/>
              </a:lnSpc>
              <a:spcBef>
                <a:spcPts val="40"/>
              </a:spcBef>
              <a:buAutoNum type="arabicPeriod" startAt="5"/>
            </a:pPr>
            <a:endParaRPr lang="en-IN" sz="1400" dirty="0">
              <a:latin typeface="Carlito"/>
              <a:cs typeface="Carlito"/>
            </a:endParaRPr>
          </a:p>
          <a:p>
            <a:pPr marL="212090" indent="-200025">
              <a:lnSpc>
                <a:spcPct val="100000"/>
              </a:lnSpc>
              <a:spcBef>
                <a:spcPts val="5"/>
              </a:spcBef>
              <a:buAutoNum type="arabicPeriod" startAt="5"/>
              <a:tabLst>
                <a:tab pos="212725" algn="l"/>
              </a:tabLst>
            </a:pPr>
            <a:r>
              <a:rPr lang="en-IN" sz="1400" spc="-5" dirty="0">
                <a:solidFill>
                  <a:srgbClr val="212121"/>
                </a:solidFill>
                <a:latin typeface="Carlito"/>
                <a:cs typeface="Carlito"/>
              </a:rPr>
              <a:t>Name the </a:t>
            </a:r>
            <a:r>
              <a:rPr lang="en-IN" sz="1400" spc="-10" dirty="0">
                <a:solidFill>
                  <a:srgbClr val="212121"/>
                </a:solidFill>
                <a:latin typeface="Carlito"/>
                <a:cs typeface="Carlito"/>
              </a:rPr>
              <a:t>five successive </a:t>
            </a:r>
            <a:r>
              <a:rPr lang="en-IN" sz="1400" spc="-5" dirty="0">
                <a:solidFill>
                  <a:srgbClr val="212121"/>
                </a:solidFill>
                <a:latin typeface="Carlito"/>
                <a:cs typeface="Carlito"/>
              </a:rPr>
              <a:t>dynasties of Delhi</a:t>
            </a:r>
            <a:r>
              <a:rPr lang="en-IN" sz="1400" spc="35" dirty="0">
                <a:solidFill>
                  <a:srgbClr val="212121"/>
                </a:solidFill>
                <a:latin typeface="Carlito"/>
                <a:cs typeface="Carlito"/>
              </a:rPr>
              <a:t> </a:t>
            </a:r>
            <a:r>
              <a:rPr lang="en-IN" sz="1400" spc="-10" dirty="0">
                <a:solidFill>
                  <a:srgbClr val="212121"/>
                </a:solidFill>
                <a:latin typeface="Carlito"/>
                <a:cs typeface="Carlito"/>
              </a:rPr>
              <a:t>Sultanate?</a:t>
            </a:r>
            <a:endParaRPr lang="en-IN" sz="1400" dirty="0">
              <a:latin typeface="Carlito"/>
              <a:cs typeface="Carlito"/>
            </a:endParaRPr>
          </a:p>
          <a:p>
            <a:pPr>
              <a:lnSpc>
                <a:spcPct val="100000"/>
              </a:lnSpc>
              <a:spcBef>
                <a:spcPts val="55"/>
              </a:spcBef>
              <a:buAutoNum type="arabicPeriod" startAt="5"/>
            </a:pPr>
            <a:endParaRPr lang="en-IN" sz="1400" dirty="0">
              <a:latin typeface="Carlito"/>
              <a:cs typeface="Carlito"/>
            </a:endParaRPr>
          </a:p>
          <a:p>
            <a:pPr marL="212090" indent="-200025">
              <a:lnSpc>
                <a:spcPct val="100000"/>
              </a:lnSpc>
              <a:buAutoNum type="arabicPeriod" startAt="5"/>
              <a:tabLst>
                <a:tab pos="212725" algn="l"/>
              </a:tabLst>
            </a:pPr>
            <a:r>
              <a:rPr lang="en-IN" sz="1400" spc="-5" dirty="0">
                <a:solidFill>
                  <a:srgbClr val="212121"/>
                </a:solidFill>
                <a:latin typeface="Carlito"/>
                <a:cs typeface="Carlito"/>
              </a:rPr>
              <a:t>Name the </a:t>
            </a:r>
            <a:r>
              <a:rPr lang="en-IN" sz="1400" spc="-15" dirty="0">
                <a:solidFill>
                  <a:srgbClr val="212121"/>
                </a:solidFill>
                <a:latin typeface="Carlito"/>
                <a:cs typeface="Carlito"/>
              </a:rPr>
              <a:t>first </a:t>
            </a:r>
            <a:r>
              <a:rPr lang="en-IN" sz="1400" spc="-10" dirty="0">
                <a:solidFill>
                  <a:srgbClr val="212121"/>
                </a:solidFill>
                <a:latin typeface="Carlito"/>
                <a:cs typeface="Carlito"/>
              </a:rPr>
              <a:t>dynasty </a:t>
            </a:r>
            <a:r>
              <a:rPr lang="en-IN" sz="1400" spc="-5" dirty="0">
                <a:solidFill>
                  <a:srgbClr val="212121"/>
                </a:solidFill>
                <a:latin typeface="Carlito"/>
                <a:cs typeface="Carlito"/>
              </a:rPr>
              <a:t>of Delhi </a:t>
            </a:r>
            <a:r>
              <a:rPr lang="en-IN" sz="1400" spc="-10" dirty="0">
                <a:solidFill>
                  <a:srgbClr val="212121"/>
                </a:solidFill>
                <a:latin typeface="Carlito"/>
                <a:cs typeface="Carlito"/>
              </a:rPr>
              <a:t>Sultanate? </a:t>
            </a:r>
            <a:r>
              <a:rPr lang="en-IN" sz="1400" spc="-15" dirty="0">
                <a:solidFill>
                  <a:srgbClr val="212121"/>
                </a:solidFill>
                <a:latin typeface="Carlito"/>
                <a:cs typeface="Carlito"/>
              </a:rPr>
              <a:t>Why </a:t>
            </a:r>
            <a:r>
              <a:rPr lang="en-IN" sz="1400" spc="-5" dirty="0">
                <a:solidFill>
                  <a:srgbClr val="212121"/>
                </a:solidFill>
                <a:latin typeface="Carlito"/>
                <a:cs typeface="Carlito"/>
              </a:rPr>
              <a:t>did it call</a:t>
            </a:r>
            <a:r>
              <a:rPr lang="en-IN" sz="1400" dirty="0">
                <a:solidFill>
                  <a:srgbClr val="212121"/>
                </a:solidFill>
                <a:latin typeface="Carlito"/>
                <a:cs typeface="Carlito"/>
              </a:rPr>
              <a:t> </a:t>
            </a:r>
            <a:r>
              <a:rPr lang="en-IN" sz="1400" spc="-10" dirty="0">
                <a:solidFill>
                  <a:srgbClr val="212121"/>
                </a:solidFill>
                <a:latin typeface="Carlito"/>
                <a:cs typeface="Carlito"/>
              </a:rPr>
              <a:t>so?</a:t>
            </a:r>
            <a:endParaRPr lang="en-IN" sz="1400" dirty="0">
              <a:latin typeface="Carlito"/>
              <a:cs typeface="Carlito"/>
            </a:endParaRPr>
          </a:p>
          <a:p>
            <a:pPr>
              <a:lnSpc>
                <a:spcPct val="100000"/>
              </a:lnSpc>
              <a:spcBef>
                <a:spcPts val="10"/>
              </a:spcBef>
              <a:buAutoNum type="arabicPeriod" startAt="5"/>
            </a:pPr>
            <a:endParaRPr lang="en-IN" sz="1400" dirty="0">
              <a:latin typeface="Carlito"/>
              <a:cs typeface="Carlito"/>
            </a:endParaRPr>
          </a:p>
          <a:p>
            <a:pPr marL="315595" indent="-303530">
              <a:lnSpc>
                <a:spcPct val="100000"/>
              </a:lnSpc>
              <a:buAutoNum type="arabicPeriod" startAt="5"/>
              <a:tabLst>
                <a:tab pos="316230" algn="l"/>
              </a:tabLst>
            </a:pPr>
            <a:r>
              <a:rPr lang="en-IN" sz="1400" spc="-5" dirty="0">
                <a:solidFill>
                  <a:srgbClr val="212121"/>
                </a:solidFill>
                <a:latin typeface="Carlito"/>
                <a:cs typeface="Carlito"/>
              </a:rPr>
              <a:t>Who </a:t>
            </a:r>
            <a:r>
              <a:rPr lang="en-IN" sz="1400" spc="-10" dirty="0">
                <a:solidFill>
                  <a:srgbClr val="212121"/>
                </a:solidFill>
                <a:latin typeface="Carlito"/>
                <a:cs typeface="Carlito"/>
              </a:rPr>
              <a:t>was known </a:t>
            </a:r>
            <a:r>
              <a:rPr lang="en-IN" sz="1400" spc="-5" dirty="0">
                <a:solidFill>
                  <a:srgbClr val="212121"/>
                </a:solidFill>
                <a:latin typeface="Carlito"/>
                <a:cs typeface="Carlito"/>
              </a:rPr>
              <a:t>as Lakh- </a:t>
            </a:r>
            <a:r>
              <a:rPr lang="en-IN" sz="1400" spc="-10" dirty="0">
                <a:solidFill>
                  <a:srgbClr val="212121"/>
                </a:solidFill>
                <a:latin typeface="Carlito"/>
                <a:cs typeface="Carlito"/>
              </a:rPr>
              <a:t>Baksh </a:t>
            </a:r>
            <a:r>
              <a:rPr lang="en-IN" sz="1400" spc="-5" dirty="0">
                <a:solidFill>
                  <a:srgbClr val="212121"/>
                </a:solidFill>
                <a:latin typeface="Carlito"/>
                <a:cs typeface="Carlito"/>
              </a:rPr>
              <a:t>and</a:t>
            </a:r>
            <a:r>
              <a:rPr lang="en-IN" sz="1400" spc="55" dirty="0">
                <a:solidFill>
                  <a:srgbClr val="212121"/>
                </a:solidFill>
                <a:latin typeface="Carlito"/>
                <a:cs typeface="Carlito"/>
              </a:rPr>
              <a:t> </a:t>
            </a:r>
            <a:r>
              <a:rPr lang="en-IN" sz="1400" spc="-10" dirty="0">
                <a:solidFill>
                  <a:srgbClr val="212121"/>
                </a:solidFill>
                <a:latin typeface="Carlito"/>
                <a:cs typeface="Carlito"/>
              </a:rPr>
              <a:t>why?</a:t>
            </a:r>
          </a:p>
          <a:p>
            <a:pPr marL="12065" indent="0">
              <a:lnSpc>
                <a:spcPct val="100000"/>
              </a:lnSpc>
              <a:buNone/>
              <a:tabLst>
                <a:tab pos="316230" algn="l"/>
              </a:tabLst>
            </a:pPr>
            <a:r>
              <a:rPr lang="en-IN" sz="1400" spc="-10" dirty="0">
                <a:solidFill>
                  <a:srgbClr val="212121"/>
                </a:solidFill>
                <a:latin typeface="Carlito"/>
                <a:cs typeface="Carlito"/>
              </a:rPr>
              <a:t>11. What had Iltutmish done to prevent the entry of Mongols into India?</a:t>
            </a:r>
            <a:endParaRPr lang="en-IN" sz="1400" dirty="0">
              <a:latin typeface="Carlito"/>
              <a:cs typeface="Carlito"/>
            </a:endParaRPr>
          </a:p>
          <a:p>
            <a:endParaRPr lang="en-IN" dirty="0"/>
          </a:p>
        </p:txBody>
      </p:sp>
      <p:pic>
        <p:nvPicPr>
          <p:cNvPr id="4" name="Google Shape;121;p9">
            <a:extLst>
              <a:ext uri="{FF2B5EF4-FFF2-40B4-BE49-F238E27FC236}">
                <a16:creationId xmlns:a16="http://schemas.microsoft.com/office/drawing/2014/main" id="{B581A813-ED60-4C10-A065-23FA9C1D9487}"/>
              </a:ext>
            </a:extLst>
          </p:cNvPr>
          <p:cNvPicPr preferRelativeResize="0"/>
          <p:nvPr/>
        </p:nvPicPr>
        <p:blipFill rotWithShape="1">
          <a:blip r:embed="rId2">
            <a:alphaModFix/>
          </a:blip>
          <a:srcRect/>
          <a:stretch/>
        </p:blipFill>
        <p:spPr>
          <a:xfrm>
            <a:off x="7787575" y="4378875"/>
            <a:ext cx="1232526" cy="611875"/>
          </a:xfrm>
          <a:prstGeom prst="rect">
            <a:avLst/>
          </a:prstGeom>
          <a:noFill/>
          <a:ln>
            <a:noFill/>
          </a:ln>
        </p:spPr>
      </p:pic>
    </p:spTree>
    <p:extLst>
      <p:ext uri="{BB962C8B-B14F-4D97-AF65-F5344CB8AC3E}">
        <p14:creationId xmlns:p14="http://schemas.microsoft.com/office/powerpoint/2010/main" val="36341435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121" name="Google Shape;121;p9"/>
          <p:cNvPicPr preferRelativeResize="0"/>
          <p:nvPr/>
        </p:nvPicPr>
        <p:blipFill rotWithShape="1">
          <a:blip r:embed="rId3">
            <a:alphaModFix/>
          </a:blip>
          <a:srcRect/>
          <a:stretch/>
        </p:blipFill>
        <p:spPr>
          <a:xfrm>
            <a:off x="7787575" y="4378875"/>
            <a:ext cx="1232526" cy="611875"/>
          </a:xfrm>
          <a:prstGeom prst="rect">
            <a:avLst/>
          </a:prstGeom>
          <a:noFill/>
          <a:ln>
            <a:noFill/>
          </a:ln>
        </p:spPr>
      </p:pic>
      <p:sp>
        <p:nvSpPr>
          <p:cNvPr id="122" name="Google Shape;122;p9"/>
          <p:cNvSpPr txBox="1"/>
          <p:nvPr/>
        </p:nvSpPr>
        <p:spPr>
          <a:xfrm>
            <a:off x="621425" y="743500"/>
            <a:ext cx="7801200" cy="3562200"/>
          </a:xfrm>
          <a:prstGeom prst="rect">
            <a:avLst/>
          </a:prstGeom>
          <a:noFill/>
          <a:ln>
            <a:noFill/>
          </a:ln>
        </p:spPr>
        <p:txBody>
          <a:bodyPr spcFirstLastPara="1" wrap="square" lIns="91425" tIns="91425" rIns="91425" bIns="91425" anchor="ctr" anchorCtr="0">
            <a:noAutofit/>
          </a:bodyPr>
          <a:lstStyle/>
          <a:p>
            <a:pPr marL="457200" marR="0" lvl="0" indent="0" algn="ctr" rtl="0">
              <a:lnSpc>
                <a:spcPct val="115000"/>
              </a:lnSpc>
              <a:spcBef>
                <a:spcPts val="0"/>
              </a:spcBef>
              <a:spcAft>
                <a:spcPts val="0"/>
              </a:spcAft>
              <a:buClr>
                <a:srgbClr val="000000"/>
              </a:buClr>
              <a:buSzPts val="4000"/>
              <a:buFont typeface="Arial"/>
              <a:buNone/>
            </a:pPr>
            <a:r>
              <a:rPr lang="en-IN" sz="4000" b="1" i="0" u="none" strike="noStrike" cap="none">
                <a:solidFill>
                  <a:srgbClr val="000000"/>
                </a:solidFill>
                <a:latin typeface="Arial"/>
                <a:ea typeface="Arial"/>
                <a:cs typeface="Arial"/>
                <a:sym typeface="Arial"/>
              </a:rPr>
              <a:t>THANKING YOU</a:t>
            </a:r>
            <a:endParaRPr sz="4000" b="1" i="0" u="none" strike="noStrike" cap="none">
              <a:solidFill>
                <a:srgbClr val="000000"/>
              </a:solidFill>
              <a:latin typeface="Arial"/>
              <a:ea typeface="Arial"/>
              <a:cs typeface="Arial"/>
              <a:sym typeface="Arial"/>
            </a:endParaRPr>
          </a:p>
          <a:p>
            <a:pPr marL="457200" marR="0" lvl="0" indent="0" algn="ctr" rtl="0">
              <a:lnSpc>
                <a:spcPct val="115000"/>
              </a:lnSpc>
              <a:spcBef>
                <a:spcPts val="0"/>
              </a:spcBef>
              <a:spcAft>
                <a:spcPts val="0"/>
              </a:spcAft>
              <a:buClr>
                <a:srgbClr val="000000"/>
              </a:buClr>
              <a:buSzPts val="4000"/>
              <a:buFont typeface="Arial"/>
              <a:buNone/>
            </a:pPr>
            <a:r>
              <a:rPr lang="en-IN" sz="4000" b="1" i="0" u="none" strike="noStrike" cap="none">
                <a:solidFill>
                  <a:srgbClr val="FF0000"/>
                </a:solidFill>
                <a:latin typeface="Arial"/>
                <a:ea typeface="Arial"/>
                <a:cs typeface="Arial"/>
                <a:sym typeface="Arial"/>
              </a:rPr>
              <a:t>ODM EDUCATIONAL GROUP</a:t>
            </a:r>
            <a:endParaRPr sz="4000" b="1"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547</TotalTime>
  <Words>2681</Words>
  <Application>Microsoft Office PowerPoint</Application>
  <PresentationFormat>On-screen Show (16:9)</PresentationFormat>
  <Paragraphs>276</Paragraphs>
  <Slides>29</Slides>
  <Notes>26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Carlito</vt:lpstr>
      <vt:lpstr>Noto Sans Symbols</vt:lpstr>
      <vt:lpstr>Symbola</vt:lpstr>
      <vt:lpstr>Simple Light</vt:lpstr>
      <vt:lpstr>PowerPoint Presentation</vt:lpstr>
      <vt:lpstr>PowerPoint Presentation</vt:lpstr>
      <vt:lpstr>PowerPoint Presentation</vt:lpstr>
      <vt:lpstr>PowerPoint Presentation</vt:lpstr>
      <vt:lpstr>PowerPoint Presentation</vt:lpstr>
      <vt:lpstr>PowerPoint Presentation</vt:lpstr>
      <vt:lpstr>THE DELHI SULTANATE SUMMARY</vt:lpstr>
      <vt:lpstr>THE DELHI SULTANATE HOME ASSIGNMENT</vt:lpstr>
      <vt:lpstr>PowerPoint Presentation</vt:lpstr>
      <vt:lpstr>PowerPoint Presentation</vt:lpstr>
      <vt:lpstr>PowerPoint Presentation</vt:lpstr>
      <vt:lpstr>PowerPoint Presentation</vt:lpstr>
      <vt:lpstr>PowerPoint Presentation</vt:lpstr>
      <vt:lpstr>PowerPoint Presentation</vt:lpstr>
      <vt:lpstr>THE DELHI SULTANATE HOME ASSIGNMENT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Sujata</dc:creator>
  <cp:lastModifiedBy>Jancy Tom</cp:lastModifiedBy>
  <cp:revision>48</cp:revision>
  <dcterms:modified xsi:type="dcterms:W3CDTF">2021-06-07T14:40:14Z</dcterms:modified>
</cp:coreProperties>
</file>