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60" r:id="rId2"/>
    <p:sldId id="257" r:id="rId3"/>
    <p:sldId id="261" r:id="rId4"/>
    <p:sldId id="262" r:id="rId5"/>
    <p:sldId id="273" r:id="rId6"/>
    <p:sldId id="263" r:id="rId7"/>
    <p:sldId id="264" r:id="rId8"/>
    <p:sldId id="265" r:id="rId9"/>
    <p:sldId id="266" r:id="rId10"/>
    <p:sldId id="267" r:id="rId11"/>
    <p:sldId id="268" r:id="rId12"/>
    <p:sldId id="269" r:id="rId13"/>
    <p:sldId id="270" r:id="rId14"/>
    <p:sldId id="258" r:id="rId15"/>
    <p:sldId id="272" r:id="rId16"/>
    <p:sldId id="259"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11" d="100"/>
          <a:sy n="111" d="100"/>
        </p:scale>
        <p:origin x="-634" y="-82"/>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1878336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7014996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962805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573524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742204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14686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40026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930586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981779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170727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1345082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a:solidFill>
                  <a:srgbClr val="FF0000"/>
                </a:solidFill>
                <a:latin typeface="Calibri" panose="020F0502020204030204" pitchFamily="34" charset="0"/>
                <a:cs typeface="Calibri" panose="020F0502020204030204" pitchFamily="34" charset="0"/>
              </a:rPr>
              <a:t>ONLINE TEACHING : CLASS-XII</a:t>
            </a:r>
            <a:endParaRPr lang="en-US" sz="3000" b="1" i="0" u="none" strike="noStrike" cap="none" dirty="0">
              <a:solidFill>
                <a:srgbClr val="FF0000"/>
              </a:solidFill>
              <a:latin typeface="Calibri" panose="020F0502020204030204" pitchFamily="34" charset="0"/>
              <a:ea typeface="Calibri"/>
              <a:cs typeface="Calibri" panose="020F0502020204030204" pitchFamily="34" charset="0"/>
              <a:sym typeface="Calibri"/>
            </a:endParaRPr>
          </a:p>
          <a:p>
            <a:pPr marL="0" marR="0" lvl="0" indent="0" algn="ctr" rtl="0">
              <a:lnSpc>
                <a:spcPct val="100000"/>
              </a:lnSpc>
              <a:spcBef>
                <a:spcPts val="0"/>
              </a:spcBef>
              <a:spcAft>
                <a:spcPts val="0"/>
              </a:spcAft>
              <a:buClr>
                <a:srgbClr val="000000"/>
              </a:buClr>
              <a:buSzPts val="3100"/>
              <a:buFont typeface="Arial"/>
              <a:buNone/>
            </a:pPr>
            <a:endParaRPr lang="en-US"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lvl="0"/>
            <a:r>
              <a:rPr lang="en" b="1" dirty="0"/>
              <a:t>SUBJECT : (</a:t>
            </a:r>
            <a:r>
              <a:rPr lang="en-IN" b="1" dirty="0">
                <a:solidFill>
                  <a:schemeClr val="tx1"/>
                </a:solidFill>
              </a:rPr>
              <a:t>ENGLISH CORE (301))</a:t>
            </a:r>
          </a:p>
          <a:p>
            <a:pPr lvl="0"/>
            <a:r>
              <a:rPr lang="en-IN" b="1" dirty="0"/>
              <a:t>CHAPTER NUMBER: 2(HORNBILL)</a:t>
            </a:r>
          </a:p>
          <a:p>
            <a:pPr lvl="0"/>
            <a:r>
              <a:rPr lang="en" b="1" dirty="0"/>
              <a:t>CHAPTER NAME :</a:t>
            </a:r>
            <a:r>
              <a:rPr lang="en-US" b="1" dirty="0">
                <a:solidFill>
                  <a:schemeClr val="tx1"/>
                </a:solidFill>
                <a:latin typeface="Calibri" panose="020F0502020204030204" pitchFamily="34" charset="0"/>
                <a:cs typeface="Calibri" panose="020F0502020204030204" pitchFamily="34" charset="0"/>
              </a:rPr>
              <a:t>A PHOTOGRAPH</a:t>
            </a:r>
            <a:endParaRPr b="1"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4" name="Google Shape;64;p14"/>
          <p:cNvSpPr txBox="1"/>
          <p:nvPr/>
        </p:nvSpPr>
        <p:spPr>
          <a:xfrm>
            <a:off x="708836" y="94675"/>
            <a:ext cx="7775945" cy="5143632"/>
          </a:xfrm>
          <a:prstGeom prst="rect">
            <a:avLst/>
          </a:prstGeom>
          <a:noFill/>
          <a:ln>
            <a:noFill/>
          </a:ln>
        </p:spPr>
        <p:txBody>
          <a:bodyPr spcFirstLastPara="1" wrap="square" lIns="91425" tIns="91425" rIns="91425" bIns="91425" anchor="t" anchorCtr="0">
            <a:noAutofit/>
          </a:bodyPr>
          <a:lstStyle/>
          <a:p>
            <a:pPr>
              <a:defRPr/>
            </a:pPr>
            <a:r>
              <a:rPr lang="en-GB" b="1" u="sng" dirty="0">
                <a:solidFill>
                  <a:srgbClr val="FF0000"/>
                </a:solidFill>
                <a:latin typeface="Calibri" panose="020F0502020204030204" pitchFamily="34" charset="0"/>
                <a:cs typeface="Calibri" panose="020F0502020204030204" pitchFamily="34" charset="0"/>
              </a:rPr>
              <a:t>Stanza -3</a:t>
            </a:r>
            <a:r>
              <a:rPr lang="en-GB" dirty="0">
                <a:latin typeface="Calibri" panose="020F0502020204030204" pitchFamily="34" charset="0"/>
                <a:cs typeface="Calibri" panose="020F0502020204030204" pitchFamily="34" charset="0"/>
              </a:rPr>
              <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“Some twenty-thirty – years later</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She’d laugh at the snapshot. “See Betty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Dolly,” she’d say, “and look how they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Dressed us for the beach.” The sea holiday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Was her past, mine is her laughter. Both wry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With the laboured ease of loss.”</a:t>
            </a:r>
          </a:p>
          <a:p>
            <a:pPr>
              <a:defRPr/>
            </a:pPr>
            <a:r>
              <a:rPr lang="en-GB" dirty="0">
                <a:latin typeface="Calibri" panose="020F0502020204030204" pitchFamily="34" charset="0"/>
                <a:cs typeface="Calibri" panose="020F0502020204030204" pitchFamily="34" charset="0"/>
              </a:rPr>
              <a:t>     </a:t>
            </a:r>
            <a:r>
              <a:rPr lang="en-GB" b="1" u="sng" dirty="0">
                <a:solidFill>
                  <a:srgbClr val="FF0000"/>
                </a:solidFill>
                <a:latin typeface="Calibri" panose="020F0502020204030204" pitchFamily="34" charset="0"/>
                <a:cs typeface="Calibri" panose="020F0502020204030204" pitchFamily="34" charset="0"/>
              </a:rPr>
              <a:t>Explanation: </a:t>
            </a:r>
          </a:p>
          <a:p>
            <a:pPr>
              <a:defRPr/>
            </a:pPr>
            <a:r>
              <a:rPr lang="en-GB" dirty="0">
                <a:latin typeface="Calibri" panose="020F0502020204030204" pitchFamily="34" charset="0"/>
                <a:cs typeface="Calibri" panose="020F0502020204030204" pitchFamily="34" charset="0"/>
              </a:rPr>
              <a:t>Human life is a mixture of happy as well as adverse times. We must accept this reality and learn to move on with the help of those happy memories that bring to us so much of enjoyment and happiness.</a:t>
            </a:r>
          </a:p>
          <a:p>
            <a:pPr>
              <a:defRPr/>
            </a:pPr>
            <a:r>
              <a:rPr lang="en-GB" dirty="0">
                <a:latin typeface="Calibri" panose="020F0502020204030204" pitchFamily="34" charset="0"/>
                <a:cs typeface="Calibri" panose="020F0502020204030204" pitchFamily="34" charset="0"/>
              </a:rPr>
              <a:t>Happy moments give us solace and fill our hearts with joy and empowers our positivity which is required during times of difficulty.</a:t>
            </a:r>
          </a:p>
          <a:p>
            <a:pPr>
              <a:defRPr/>
            </a:pPr>
            <a:r>
              <a:rPr lang="en-GB" dirty="0">
                <a:latin typeface="Calibri" panose="020F0502020204030204" pitchFamily="34" charset="0"/>
                <a:cs typeface="Calibri" panose="020F0502020204030204" pitchFamily="34" charset="0"/>
              </a:rPr>
              <a:t>Even 20-30 years later,  the poetess’ mother would look at the photograph and laugh nostalgically remembering the happy memories of her bygone days.</a:t>
            </a:r>
          </a:p>
          <a:p>
            <a:pPr>
              <a:buFont typeface="Arial" charset="0"/>
              <a:buNone/>
              <a:defRPr/>
            </a:pPr>
            <a:r>
              <a:rPr lang="en-GB" dirty="0">
                <a:latin typeface="Calibri" panose="020F0502020204030204" pitchFamily="34" charset="0"/>
                <a:cs typeface="Calibri" panose="020F0502020204030204" pitchFamily="34" charset="0"/>
              </a:rPr>
              <a:t>      The poetess says that her mother would look at the photograph and comment on the dresses worn by the cousins Dolly, Betty and herself.</a:t>
            </a:r>
          </a:p>
          <a:p>
            <a:pPr>
              <a:buFont typeface="Arial" charset="0"/>
              <a:buChar char="•"/>
              <a:defRPr/>
            </a:pPr>
            <a:r>
              <a:rPr lang="en-GB" dirty="0">
                <a:latin typeface="Calibri" panose="020F0502020204030204" pitchFamily="34" charset="0"/>
                <a:cs typeface="Calibri" panose="020F0502020204030204" pitchFamily="34" charset="0"/>
              </a:rPr>
              <a:t>The sea- holiday was her mother’s past and her mother’s laughter has become a thing of the past for the poetess as her mother was now dead.</a:t>
            </a:r>
          </a:p>
          <a:p>
            <a:pPr>
              <a:buFont typeface="Arial" charset="0"/>
              <a:buChar char="•"/>
              <a:defRPr/>
            </a:pPr>
            <a:r>
              <a:rPr lang="en-GB" dirty="0">
                <a:latin typeface="Calibri" panose="020F0502020204030204" pitchFamily="34" charset="0"/>
                <a:cs typeface="Calibri" panose="020F0502020204030204" pitchFamily="34" charset="0"/>
              </a:rPr>
              <a:t>The poetess still recalls  how her mother would laugh at the photograph recollecting  the sea-holiday with a fondness as well as a sense of loss because that time would never come back.</a:t>
            </a:r>
          </a:p>
          <a:p>
            <a:pPr>
              <a:buFont typeface="Arial" charset="0"/>
              <a:buChar char="•"/>
              <a:defRPr/>
            </a:pPr>
            <a:r>
              <a:rPr lang="en-GB" dirty="0">
                <a:latin typeface="Calibri" panose="020F0502020204030204" pitchFamily="34" charset="0"/>
                <a:cs typeface="Calibri" panose="020F0502020204030204" pitchFamily="34" charset="0"/>
              </a:rPr>
              <a:t>In the same way, the  poetess  feels nostalgic thinking about her mother and her laughter which has become a thing of the past.</a:t>
            </a:r>
          </a:p>
          <a:p>
            <a:pPr>
              <a:buFont typeface="Arial" charset="0"/>
              <a:buChar char="•"/>
              <a:defRPr/>
            </a:pPr>
            <a:r>
              <a:rPr lang="en-GB" dirty="0">
                <a:latin typeface="Calibri" panose="020F0502020204030204" pitchFamily="34" charset="0"/>
                <a:cs typeface="Calibri" panose="020F0502020204030204" pitchFamily="34" charset="0"/>
              </a:rPr>
              <a:t>The words ‘laboured’ and ‘ease’ are contrary to each other, but describe the same entity, loss.</a:t>
            </a:r>
            <a:endParaRPr lang="en-US"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xmlns="" val="45280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6875"/>
            <a:ext cx="925650" cy="925650"/>
          </a:xfrm>
          <a:prstGeom prst="rect">
            <a:avLst/>
          </a:prstGeom>
          <a:noFill/>
          <a:ln>
            <a:noFill/>
          </a:ln>
        </p:spPr>
      </p:pic>
      <p:sp>
        <p:nvSpPr>
          <p:cNvPr id="64" name="Google Shape;64;p14"/>
          <p:cNvSpPr txBox="1"/>
          <p:nvPr/>
        </p:nvSpPr>
        <p:spPr>
          <a:xfrm>
            <a:off x="999460" y="730468"/>
            <a:ext cx="7211090" cy="3621792"/>
          </a:xfrm>
          <a:prstGeom prst="rect">
            <a:avLst/>
          </a:prstGeom>
          <a:noFill/>
          <a:ln>
            <a:noFill/>
          </a:ln>
        </p:spPr>
        <p:txBody>
          <a:bodyPr spcFirstLastPara="1" wrap="square" lIns="91425" tIns="91425" rIns="91425" bIns="91425" anchor="t" anchorCtr="0">
            <a:noAutofit/>
          </a:bodyPr>
          <a:lstStyle/>
          <a:p>
            <a:pPr>
              <a:defRPr/>
            </a:pPr>
            <a:r>
              <a:rPr lang="en-GB" b="1" u="sng" dirty="0">
                <a:solidFill>
                  <a:srgbClr val="FF0000"/>
                </a:solidFill>
                <a:latin typeface="Calibri" panose="020F0502020204030204" pitchFamily="34" charset="0"/>
                <a:cs typeface="Calibri" panose="020F0502020204030204" pitchFamily="34" charset="0"/>
              </a:rPr>
              <a:t>Stanza -4</a:t>
            </a:r>
            <a:r>
              <a:rPr lang="en-GB" dirty="0">
                <a:latin typeface="Calibri" panose="020F0502020204030204" pitchFamily="34" charset="0"/>
                <a:cs typeface="Calibri" panose="020F0502020204030204" pitchFamily="34" charset="0"/>
              </a:rPr>
              <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“Now she’s been dead nearly as many years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As that girl lived. And of this circumstance</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There is nothing to say at all.</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Its silence silences.”</a:t>
            </a:r>
          </a:p>
          <a:p>
            <a:pPr>
              <a:defRPr/>
            </a:pPr>
            <a:r>
              <a:rPr lang="en-GB" b="1" u="sng" dirty="0">
                <a:solidFill>
                  <a:srgbClr val="FF0000"/>
                </a:solidFill>
                <a:latin typeface="Calibri" panose="020F0502020204030204" pitchFamily="34" charset="0"/>
                <a:cs typeface="Calibri" panose="020F0502020204030204" pitchFamily="34" charset="0"/>
              </a:rPr>
              <a:t>Explanation: </a:t>
            </a:r>
          </a:p>
          <a:p>
            <a:pPr>
              <a:defRPr/>
            </a:pPr>
            <a:endParaRPr lang="en-GB" b="1" u="sng" dirty="0">
              <a:solidFill>
                <a:srgbClr val="FF0000"/>
              </a:solidFill>
              <a:latin typeface="Calibri" panose="020F0502020204030204" pitchFamily="34" charset="0"/>
              <a:cs typeface="Calibri" panose="020F0502020204030204" pitchFamily="34" charset="0"/>
            </a:endParaRPr>
          </a:p>
          <a:p>
            <a:pPr>
              <a:buFont typeface="Arial" charset="0"/>
              <a:buChar char="•"/>
              <a:defRPr/>
            </a:pPr>
            <a:r>
              <a:rPr lang="en-GB" dirty="0">
                <a:latin typeface="Calibri" panose="020F0502020204030204" pitchFamily="34" charset="0"/>
                <a:cs typeface="Calibri" panose="020F0502020204030204" pitchFamily="34" charset="0"/>
              </a:rPr>
              <a:t>Death is inevitable. </a:t>
            </a:r>
          </a:p>
          <a:p>
            <a:pPr>
              <a:buFont typeface="Arial" charset="0"/>
              <a:buChar char="•"/>
              <a:defRPr/>
            </a:pPr>
            <a:r>
              <a:rPr lang="en-GB" dirty="0">
                <a:latin typeface="Calibri" panose="020F0502020204030204" pitchFamily="34" charset="0"/>
                <a:cs typeface="Calibri" panose="020F0502020204030204" pitchFamily="34" charset="0"/>
              </a:rPr>
              <a:t>The poetess recalls that it is nearly twelve years since her mother died. </a:t>
            </a:r>
          </a:p>
          <a:p>
            <a:pPr>
              <a:buFont typeface="Arial" charset="0"/>
              <a:buChar char="•"/>
              <a:defRPr/>
            </a:pPr>
            <a:r>
              <a:rPr lang="en-GB" dirty="0">
                <a:latin typeface="Calibri" panose="020F0502020204030204" pitchFamily="34" charset="0"/>
                <a:cs typeface="Calibri" panose="020F0502020204030204" pitchFamily="34" charset="0"/>
              </a:rPr>
              <a:t>The poetess  is consumed with grief but is left with no words to express her inexplicable  loss and pain.</a:t>
            </a:r>
          </a:p>
          <a:p>
            <a:pPr>
              <a:buFont typeface="Arial" charset="0"/>
              <a:buChar char="•"/>
              <a:defRPr/>
            </a:pPr>
            <a:r>
              <a:rPr lang="en-GB" dirty="0">
                <a:latin typeface="Calibri" panose="020F0502020204030204" pitchFamily="34" charset="0"/>
                <a:cs typeface="Calibri" panose="020F0502020204030204" pitchFamily="34" charset="0"/>
              </a:rPr>
              <a:t> She  is totally absorbed in memories of her dead mother. The painful silence of this situation leaves the poetess</a:t>
            </a:r>
          </a:p>
          <a:p>
            <a:pPr>
              <a:defRPr/>
            </a:pPr>
            <a:r>
              <a:rPr lang="en-GB" dirty="0">
                <a:latin typeface="Calibri" panose="020F0502020204030204" pitchFamily="34" charset="0"/>
                <a:cs typeface="Calibri" panose="020F0502020204030204" pitchFamily="34" charset="0"/>
              </a:rPr>
              <a:t>   speechless.</a:t>
            </a:r>
          </a:p>
          <a:p>
            <a:pPr>
              <a:buFont typeface="Arial" charset="0"/>
              <a:buChar char="•"/>
              <a:defRPr/>
            </a:pPr>
            <a:r>
              <a:rPr lang="en-GB" dirty="0">
                <a:latin typeface="Calibri" panose="020F0502020204030204" pitchFamily="34" charset="0"/>
                <a:cs typeface="Calibri" panose="020F0502020204030204" pitchFamily="34" charset="0"/>
              </a:rPr>
              <a:t> She  can feel the grief but is unable to express it through words.</a:t>
            </a:r>
          </a:p>
          <a:p>
            <a:pPr>
              <a:buFont typeface="Arial" charset="0"/>
              <a:buChar char="•"/>
              <a:defRPr/>
            </a:pPr>
            <a:r>
              <a:rPr lang="en-GB" dirty="0">
                <a:latin typeface="Calibri" panose="020F0502020204030204" pitchFamily="34" charset="0"/>
                <a:cs typeface="Calibri" panose="020F0502020204030204" pitchFamily="34" charset="0"/>
              </a:rPr>
              <a:t>Sick at heart ,the poetess explores herself in a state of sheer psychological distress .</a:t>
            </a:r>
          </a:p>
          <a:p>
            <a:pPr>
              <a:buFont typeface="Arial" charset="0"/>
              <a:buChar char="•"/>
              <a:defRPr/>
            </a:pPr>
            <a:r>
              <a:rPr lang="en-GB" dirty="0">
                <a:latin typeface="Calibri" panose="020F0502020204030204" pitchFamily="34" charset="0"/>
                <a:cs typeface="Calibri" panose="020F0502020204030204" pitchFamily="34" charset="0"/>
              </a:rPr>
              <a:t>The silence caused by death makes the atmosphere gloomy, where no one is able to utter words.</a:t>
            </a:r>
          </a:p>
          <a:p>
            <a:pPr marL="0" marR="0" lvl="0" indent="0" algn="l" rtl="0">
              <a:lnSpc>
                <a:spcPct val="100000"/>
              </a:lnSpc>
              <a:spcBef>
                <a:spcPts val="0"/>
              </a:spcBef>
              <a:spcAft>
                <a:spcPts val="0"/>
              </a:spcAft>
              <a:buClr>
                <a:srgbClr val="000000"/>
              </a:buClr>
              <a:buSzPts val="1400"/>
              <a:buFont typeface="Arial"/>
              <a:buNone/>
            </a:pP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xmlns="" val="1948209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27850" y="119360"/>
            <a:ext cx="8688300" cy="381666"/>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Poetic Devices used in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42753" y="602511"/>
            <a:ext cx="7386084" cy="4345173"/>
          </a:xfrm>
          <a:prstGeom prst="rect">
            <a:avLst/>
          </a:prstGeom>
          <a:noFill/>
          <a:ln>
            <a:noFill/>
          </a:ln>
        </p:spPr>
        <p:txBody>
          <a:bodyPr spcFirstLastPara="1" wrap="square" lIns="91425" tIns="91425" rIns="91425" bIns="91425" anchor="t" anchorCtr="0">
            <a:noAutofit/>
          </a:bodyPr>
          <a:lstStyle/>
          <a:p>
            <a:pPr>
              <a:defRPr/>
            </a:pPr>
            <a:r>
              <a:rPr lang="en-GB" b="1" dirty="0">
                <a:solidFill>
                  <a:srgbClr val="FF0000"/>
                </a:solidFill>
                <a:latin typeface="Calibri" panose="020F0502020204030204" pitchFamily="34" charset="0"/>
                <a:cs typeface="Calibri" panose="020F0502020204030204" pitchFamily="34" charset="0"/>
              </a:rPr>
              <a:t>Allusion:</a:t>
            </a:r>
            <a:r>
              <a:rPr lang="en-GB" dirty="0">
                <a:latin typeface="Calibri" panose="020F0502020204030204" pitchFamily="34" charset="0"/>
                <a:cs typeface="Calibri" panose="020F0502020204030204" pitchFamily="34" charset="0"/>
              </a:rPr>
              <a:t> An allusion is a reference or an incidental mention of something, either directly or by implication. An example of allusion in this poem is ‘cardboard’ which actually refers to the photograph.</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Alliteration:</a:t>
            </a:r>
            <a:r>
              <a:rPr lang="en-GB" dirty="0">
                <a:latin typeface="Calibri" panose="020F0502020204030204" pitchFamily="34" charset="0"/>
                <a:cs typeface="Calibri" panose="020F0502020204030204" pitchFamily="34" charset="0"/>
              </a:rPr>
              <a:t> Alliteration is the repetition of the initial letter (generally a consonant) of several words marking the stressed syllable in a line of poem. Examples of alliteration in this poem are ‘stood still to smile’, ‘terribly transient’, ‘Its silence silences’ etc.</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Transferred Epithet:</a:t>
            </a:r>
            <a:r>
              <a:rPr lang="en-GB" dirty="0">
                <a:solidFill>
                  <a:srgbClr val="FF0000"/>
                </a:solidFill>
                <a:latin typeface="Calibri" panose="020F0502020204030204" pitchFamily="34" charset="0"/>
                <a:cs typeface="Calibri" panose="020F0502020204030204" pitchFamily="34" charset="0"/>
              </a:rPr>
              <a:t> </a:t>
            </a:r>
            <a:r>
              <a:rPr lang="en-GB" dirty="0">
                <a:latin typeface="Calibri" panose="020F0502020204030204" pitchFamily="34" charset="0"/>
                <a:cs typeface="Calibri" panose="020F0502020204030204" pitchFamily="34" charset="0"/>
              </a:rPr>
              <a:t>A transferred epithet is a description that refers to a character or event but is used to describe a different situation or character. ‘Transient feet’ is an example of the transferred epithet in the poem. It refers to human feet but it is used to describe the lack of permanence of human life.</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Oxymoron: </a:t>
            </a:r>
            <a:r>
              <a:rPr lang="en-GB" dirty="0">
                <a:latin typeface="Calibri" panose="020F0502020204030204" pitchFamily="34" charset="0"/>
                <a:cs typeface="Calibri" panose="020F0502020204030204" pitchFamily="34" charset="0"/>
              </a:rPr>
              <a:t>In this literary device, there are two opposite ideas that are joined to create an effect. ‘Laboured ease’ in the poem is an example of an oxymoron. Laboured meaning with ‘great difficulty’ and ease means ‘comfortably’. Both words have opposite meanings but here they are clubbed together.</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Personification:</a:t>
            </a:r>
            <a:r>
              <a:rPr lang="en-GB" dirty="0">
                <a:solidFill>
                  <a:srgbClr val="FF0000"/>
                </a:solidFill>
                <a:latin typeface="Calibri" panose="020F0502020204030204" pitchFamily="34" charset="0"/>
                <a:cs typeface="Calibri" panose="020F0502020204030204" pitchFamily="34" charset="0"/>
              </a:rPr>
              <a:t> </a:t>
            </a:r>
            <a:r>
              <a:rPr lang="en-GB" dirty="0">
                <a:latin typeface="Calibri" panose="020F0502020204030204" pitchFamily="34" charset="0"/>
                <a:cs typeface="Calibri" panose="020F0502020204030204" pitchFamily="34" charset="0"/>
              </a:rPr>
              <a:t>The example is ‘Its silence silences.’ The situation has been given the human quality of silence.</a:t>
            </a:r>
          </a:p>
          <a:p>
            <a:pPr>
              <a:defRPr/>
            </a:pP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820688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6875"/>
            <a:ext cx="925650" cy="925650"/>
          </a:xfrm>
          <a:prstGeom prst="rect">
            <a:avLst/>
          </a:prstGeom>
          <a:noFill/>
          <a:ln>
            <a:noFill/>
          </a:ln>
        </p:spPr>
      </p:pic>
      <p:sp>
        <p:nvSpPr>
          <p:cNvPr id="63" name="Google Shape;63;p14"/>
          <p:cNvSpPr txBox="1"/>
          <p:nvPr/>
        </p:nvSpPr>
        <p:spPr>
          <a:xfrm>
            <a:off x="272675" y="285050"/>
            <a:ext cx="8688300" cy="516952"/>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Word-addition to VOCABULARY</a:t>
            </a:r>
            <a:r>
              <a:rPr lang="en-GB" sz="2200" dirty="0">
                <a:solidFill>
                  <a:srgbClr val="FF0000"/>
                </a:solidFill>
                <a:latin typeface="Calibri" panose="020F0502020204030204" pitchFamily="34" charset="0"/>
                <a:cs typeface="Calibri" panose="020F0502020204030204" pitchFamily="34" charset="0"/>
              </a:rPr>
              <a:t/>
            </a:r>
            <a:br>
              <a:rPr lang="en-GB" sz="2200" dirty="0">
                <a:solidFill>
                  <a:srgbClr val="FF0000"/>
                </a:solidFill>
                <a:latin typeface="Calibri" panose="020F0502020204030204" pitchFamily="34" charset="0"/>
                <a:cs typeface="Calibri" panose="020F0502020204030204" pitchFamily="34" charset="0"/>
              </a:rPr>
            </a:br>
            <a:endParaRPr sz="2200" i="0"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13150" y="802002"/>
            <a:ext cx="7407350" cy="4109505"/>
          </a:xfrm>
          <a:prstGeom prst="rect">
            <a:avLst/>
          </a:prstGeom>
          <a:noFill/>
          <a:ln>
            <a:noFill/>
          </a:ln>
        </p:spPr>
        <p:txBody>
          <a:bodyPr spcFirstLastPara="1" wrap="square" lIns="91425" tIns="91425" rIns="91425" bIns="91425" anchor="t" anchorCtr="0">
            <a:noAutofit/>
          </a:bodyPr>
          <a:lstStyle/>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cardboard – very stiff paperboard on which the photograph was pasted</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paddling – walking through shallow water in bare feet</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big girl – mother is referred to as the big girl as she was the eldest among the three girls</a:t>
            </a:r>
          </a:p>
          <a:p>
            <a:pPr marL="342900" lvl="0" indent="-342900" fontAlgn="base">
              <a:spcBef>
                <a:spcPct val="20000"/>
              </a:spcBef>
              <a:spcAft>
                <a:spcPct val="0"/>
              </a:spcAft>
              <a:buClrTx/>
              <a:buFont typeface="Arial" panose="020B0604020202020204" pitchFamily="34" charset="0"/>
              <a:buChar char="•"/>
            </a:pPr>
            <a:endParaRPr lang="en-GB" altLang="en-US" kern="1200" dirty="0">
              <a:solidFill>
                <a:prstClr val="black"/>
              </a:solidFill>
              <a:latin typeface="Calibri"/>
              <a:ea typeface="+mn-ea"/>
              <a:cs typeface="+mn-cs"/>
            </a:endParaRPr>
          </a:p>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still – without moving or shaking</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smile through – smiling faces could be seen through their hair which was flying over their faces</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terribly – extremely</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transient – temporary, lasting only for a short time</a:t>
            </a:r>
          </a:p>
          <a:p>
            <a:pPr marL="342900" lvl="0" indent="-342900" fontAlgn="base">
              <a:spcBef>
                <a:spcPct val="20000"/>
              </a:spcBef>
              <a:spcAft>
                <a:spcPct val="0"/>
              </a:spcAft>
              <a:buClrTx/>
              <a:buFont typeface="Arial" panose="020B0604020202020204" pitchFamily="34" charset="0"/>
              <a:buChar char="•"/>
            </a:pPr>
            <a:endParaRPr lang="en-GB" altLang="en-US" kern="1200" dirty="0">
              <a:solidFill>
                <a:prstClr val="black"/>
              </a:solidFill>
              <a:latin typeface="Calibri"/>
              <a:ea typeface="+mn-ea"/>
              <a:cs typeface="+mn-cs"/>
            </a:endParaRPr>
          </a:p>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snapshot – photograph</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dressed us – put on clothes</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wry – disgusted</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laboured – achieved after a lot of hard work, done with great effort</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ease – comfort</a:t>
            </a:r>
          </a:p>
          <a:p>
            <a:pPr marL="342900" lvl="0" indent="-342900" fontAlgn="base">
              <a:spcBef>
                <a:spcPct val="20000"/>
              </a:spcBef>
              <a:spcAft>
                <a:spcPct val="0"/>
              </a:spcAft>
              <a:buClrTx/>
              <a:buFont typeface="Arial" panose="020B0604020202020204" pitchFamily="34" charset="0"/>
              <a:buChar char="•"/>
            </a:pPr>
            <a:endParaRPr lang="en-GB" altLang="en-US" kern="1200" dirty="0">
              <a:solidFill>
                <a:prstClr val="black"/>
              </a:solidFill>
              <a:latin typeface="Calibri"/>
              <a:ea typeface="+mn-ea"/>
              <a:cs typeface="+mn-cs"/>
            </a:endParaRPr>
          </a:p>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circumstance – situation</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silences – make someone unable to speak</a:t>
            </a:r>
            <a:endParaRPr lang="en-US" altLang="en-US" kern="1200" dirty="0">
              <a:solidFill>
                <a:prstClr val="black"/>
              </a:solidFill>
              <a:latin typeface="Calibri"/>
              <a:ea typeface="+mn-ea"/>
              <a:cs typeface="+mn-cs"/>
            </a:endParaRPr>
          </a:p>
        </p:txBody>
      </p:sp>
    </p:spTree>
    <p:extLst>
      <p:ext uri="{BB962C8B-B14F-4D97-AF65-F5344CB8AC3E}">
        <p14:creationId xmlns:p14="http://schemas.microsoft.com/office/powerpoint/2010/main" xmlns="" val="1893636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1" name="Google Shape;71;p15"/>
          <p:cNvSpPr txBox="1"/>
          <p:nvPr/>
        </p:nvSpPr>
        <p:spPr>
          <a:xfrm>
            <a:off x="850604" y="17874"/>
            <a:ext cx="7492409" cy="5125625"/>
          </a:xfrm>
          <a:prstGeom prst="rect">
            <a:avLst/>
          </a:prstGeom>
          <a:noFill/>
          <a:ln>
            <a:noFill/>
          </a:ln>
        </p:spPr>
        <p:txBody>
          <a:bodyPr spcFirstLastPara="1" wrap="square" lIns="91425" tIns="91425" rIns="91425" bIns="91425" anchor="t" anchorCtr="0">
            <a:noAutofit/>
          </a:bodyPr>
          <a:lstStyle/>
          <a:p>
            <a:pPr algn="ctr">
              <a:defRPr/>
            </a:pPr>
            <a:r>
              <a:rPr lang="en-GB" sz="2200" b="1" u="sng" dirty="0">
                <a:solidFill>
                  <a:srgbClr val="FF0000"/>
                </a:solidFill>
                <a:latin typeface="Calibri" panose="020F0502020204030204" pitchFamily="34" charset="0"/>
                <a:cs typeface="Calibri" panose="020F0502020204030204" pitchFamily="34" charset="0"/>
              </a:rPr>
              <a:t>Extract-based Questions:</a:t>
            </a:r>
          </a:p>
          <a:p>
            <a:pPr>
              <a:defRPr/>
            </a:pPr>
            <a:r>
              <a:rPr lang="en-GB" dirty="0">
                <a:latin typeface="Calibri" panose="020F0502020204030204" pitchFamily="34" charset="0"/>
                <a:cs typeface="Calibri" panose="020F0502020204030204" pitchFamily="34" charset="0"/>
              </a:rPr>
              <a:t>Read the extract given below and answer the questions that follow :</a:t>
            </a:r>
            <a:endParaRPr lang="en-US" dirty="0">
              <a:latin typeface="Calibri" panose="020F0502020204030204" pitchFamily="34" charset="0"/>
              <a:cs typeface="Calibri" panose="020F0502020204030204" pitchFamily="34" charset="0"/>
            </a:endParaRPr>
          </a:p>
          <a:p>
            <a:pPr marL="514350" indent="-514350">
              <a:buFont typeface="Arial" panose="020B0604020202020204" pitchFamily="34" charset="0"/>
              <a:buAutoNum type="arabicPeriod"/>
              <a:defRPr/>
            </a:pPr>
            <a:r>
              <a:rPr lang="en-GB" b="1"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The cardboard shows me how it was</a:t>
            </a:r>
          </a:p>
          <a:p>
            <a:pPr marL="514350" indent="-514350">
              <a:defRPr/>
            </a:pPr>
            <a:r>
              <a:rPr lang="en-GB" dirty="0">
                <a:solidFill>
                  <a:schemeClr val="tx1"/>
                </a:solidFill>
                <a:latin typeface="Calibri" panose="020F0502020204030204" pitchFamily="34" charset="0"/>
                <a:cs typeface="Calibri" panose="020F0502020204030204" pitchFamily="34" charset="0"/>
              </a:rPr>
              <a:t>      			When the two girl cousins went paddling,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Each one holding one of my mother’s hands ,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she the big girl-some twelve years or so.</a:t>
            </a:r>
            <a:br>
              <a:rPr lang="en-GB" dirty="0">
                <a:solidFill>
                  <a:schemeClr val="tx1"/>
                </a:solidFill>
                <a:latin typeface="Calibri" panose="020F0502020204030204" pitchFamily="34" charset="0"/>
                <a:cs typeface="Calibri" panose="020F0502020204030204" pitchFamily="34" charset="0"/>
              </a:rPr>
            </a:br>
            <a:r>
              <a:rPr lang="en-GB" u="sng" dirty="0">
                <a:latin typeface="Calibri" panose="020F0502020204030204" pitchFamily="34" charset="0"/>
                <a:cs typeface="Calibri" panose="020F0502020204030204" pitchFamily="34" charset="0"/>
              </a:rPr>
              <a:t>Questions-</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What does the word ‘cardboard ‘ in the first line suggest ?</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What does the cardboard depict here ?           </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Who is ‘ the big girl ‘mentioned here ?      </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What feelings are aroused in the above lines ?  </a:t>
            </a:r>
          </a:p>
          <a:p>
            <a:pPr>
              <a:defRPr/>
            </a:pPr>
            <a:r>
              <a:rPr lang="en-GB" dirty="0">
                <a:latin typeface="Calibri" panose="020F0502020204030204" pitchFamily="34" charset="0"/>
                <a:cs typeface="Calibri" panose="020F0502020204030204" pitchFamily="34" charset="0"/>
              </a:rPr>
              <a:t> </a:t>
            </a:r>
          </a:p>
          <a:p>
            <a:pPr>
              <a:defRPr/>
            </a:pPr>
            <a:r>
              <a:rPr lang="en-GB" dirty="0">
                <a:latin typeface="Calibri" panose="020F0502020204030204" pitchFamily="34" charset="0"/>
                <a:cs typeface="Calibri" panose="020F0502020204030204" pitchFamily="34" charset="0"/>
              </a:rPr>
              <a:t>2.Read the extract given below and answer the questions that follow :</a:t>
            </a:r>
          </a:p>
          <a:p>
            <a:pPr>
              <a:defRPr/>
            </a:pPr>
            <a:r>
              <a:rPr lang="en-GB" b="1" dirty="0">
                <a:solidFill>
                  <a:srgbClr val="FFFF00"/>
                </a:solidFill>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All three stood still to smile through their hair</a:t>
            </a:r>
          </a:p>
          <a:p>
            <a:pPr>
              <a:defRPr/>
            </a:pPr>
            <a:r>
              <a:rPr lang="en-GB" dirty="0">
                <a:solidFill>
                  <a:schemeClr val="tx1"/>
                </a:solidFill>
                <a:latin typeface="Calibri" panose="020F0502020204030204" pitchFamily="34" charset="0"/>
                <a:cs typeface="Calibri" panose="020F0502020204030204" pitchFamily="34" charset="0"/>
              </a:rPr>
              <a:t>		At the uncle with the camera. A sweet face ,</a:t>
            </a:r>
          </a:p>
          <a:p>
            <a:pPr>
              <a:defRPr/>
            </a:pPr>
            <a:r>
              <a:rPr lang="en-GB" dirty="0">
                <a:solidFill>
                  <a:schemeClr val="tx1"/>
                </a:solidFill>
                <a:latin typeface="Calibri" panose="020F0502020204030204" pitchFamily="34" charset="0"/>
                <a:cs typeface="Calibri" panose="020F0502020204030204" pitchFamily="34" charset="0"/>
              </a:rPr>
              <a:t>		My mother’s, that was before I was born.</a:t>
            </a:r>
          </a:p>
          <a:p>
            <a:pPr>
              <a:defRPr/>
            </a:pPr>
            <a:r>
              <a:rPr lang="en-GB" dirty="0">
                <a:solidFill>
                  <a:schemeClr val="tx1"/>
                </a:solidFill>
                <a:latin typeface="Calibri" panose="020F0502020204030204" pitchFamily="34" charset="0"/>
                <a:cs typeface="Calibri" panose="020F0502020204030204" pitchFamily="34" charset="0"/>
              </a:rPr>
              <a:t>		And the sea, which appears to have changed less,</a:t>
            </a:r>
          </a:p>
          <a:p>
            <a:pPr>
              <a:defRPr/>
            </a:pPr>
            <a:r>
              <a:rPr lang="en-GB" dirty="0">
                <a:solidFill>
                  <a:schemeClr val="tx1"/>
                </a:solidFill>
                <a:latin typeface="Calibri" panose="020F0502020204030204" pitchFamily="34" charset="0"/>
                <a:cs typeface="Calibri" panose="020F0502020204030204" pitchFamily="34" charset="0"/>
              </a:rPr>
              <a:t>		Washed their terribly transient feet.</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Questions-</a:t>
            </a:r>
          </a:p>
          <a:p>
            <a:pPr algn="just">
              <a:defRPr/>
            </a:pPr>
            <a:r>
              <a:rPr lang="en-GB" dirty="0">
                <a:latin typeface="Calibri" panose="020F0502020204030204" pitchFamily="34" charset="0"/>
                <a:cs typeface="Calibri" panose="020F0502020204030204" pitchFamily="34" charset="0"/>
              </a:rPr>
              <a:t>(</a:t>
            </a:r>
            <a:r>
              <a:rPr lang="en-GB" dirty="0" err="1">
                <a:latin typeface="Calibri" panose="020F0502020204030204" pitchFamily="34" charset="0"/>
                <a:cs typeface="Calibri" panose="020F0502020204030204" pitchFamily="34" charset="0"/>
              </a:rPr>
              <a:t>i</a:t>
            </a:r>
            <a:r>
              <a:rPr lang="en-GB" dirty="0">
                <a:latin typeface="Calibri" panose="020F0502020204030204" pitchFamily="34" charset="0"/>
                <a:cs typeface="Calibri" panose="020F0502020204030204" pitchFamily="34" charset="0"/>
              </a:rPr>
              <a:t>)What does the poetess mean by the expression ‘smile through their hair ‘ ?</a:t>
            </a:r>
          </a:p>
          <a:p>
            <a:pPr algn="just">
              <a:defRPr/>
            </a:pPr>
            <a:r>
              <a:rPr lang="en-GB" dirty="0">
                <a:latin typeface="Calibri" panose="020F0502020204030204" pitchFamily="34" charset="0"/>
                <a:cs typeface="Calibri" panose="020F0502020204030204" pitchFamily="34" charset="0"/>
              </a:rPr>
              <a:t>(ii)What  does the poetess say about the sea here ?</a:t>
            </a:r>
          </a:p>
          <a:p>
            <a:pPr algn="just">
              <a:defRPr/>
            </a:pPr>
            <a:r>
              <a:rPr lang="en-GB" dirty="0">
                <a:latin typeface="Calibri" panose="020F0502020204030204" pitchFamily="34" charset="0"/>
                <a:cs typeface="Calibri" panose="020F0502020204030204" pitchFamily="34" charset="0"/>
              </a:rPr>
              <a:t>(iii)What does the expression “terribly transient feet “ refer to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4" name="Google Shape;64;p14"/>
          <p:cNvSpPr txBox="1"/>
          <p:nvPr/>
        </p:nvSpPr>
        <p:spPr>
          <a:xfrm>
            <a:off x="772633" y="137537"/>
            <a:ext cx="7641266" cy="4916471"/>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defRPr/>
            </a:pPr>
            <a:r>
              <a:rPr lang="en-GB" kern="1200" dirty="0">
                <a:solidFill>
                  <a:prstClr val="black"/>
                </a:solidFill>
                <a:latin typeface="Calibri" panose="020F0502020204030204" pitchFamily="34" charset="0"/>
                <a:ea typeface="+mn-ea"/>
                <a:cs typeface="Calibri" panose="020F0502020204030204" pitchFamily="34" charset="0"/>
              </a:rPr>
              <a:t>3. Read the extract given below and answer the questions that follow.</a:t>
            </a:r>
          </a:p>
          <a:p>
            <a:pPr marL="342900" lvl="0" indent="-342900">
              <a:spcBef>
                <a:spcPct val="20000"/>
              </a:spcBef>
              <a:buClrTx/>
              <a:defRPr/>
            </a:pP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a:solidFill>
                  <a:schemeClr val="tx1"/>
                </a:solidFill>
                <a:latin typeface="Calibri" panose="020F0502020204030204" pitchFamily="34" charset="0"/>
                <a:ea typeface="+mn-ea"/>
                <a:cs typeface="Calibri" panose="020F0502020204030204" pitchFamily="34" charset="0"/>
              </a:rPr>
              <a:t>“Some twenty-thirty –years later she’d laugh at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the snapshot. “See Betty And </a:t>
            </a:r>
            <a:r>
              <a:rPr lang="en-GB" kern="1200" dirty="0" err="1">
                <a:solidFill>
                  <a:schemeClr val="tx1"/>
                </a:solidFill>
                <a:latin typeface="Calibri" panose="020F0502020204030204" pitchFamily="34" charset="0"/>
                <a:ea typeface="+mn-ea"/>
                <a:cs typeface="Calibri" panose="020F0502020204030204" pitchFamily="34" charset="0"/>
              </a:rPr>
              <a:t>Dolly,’”she’d</a:t>
            </a:r>
            <a:r>
              <a:rPr lang="en-GB" kern="1200" dirty="0">
                <a:solidFill>
                  <a:schemeClr val="tx1"/>
                </a:solidFill>
                <a:latin typeface="Calibri" panose="020F0502020204030204" pitchFamily="34" charset="0"/>
                <a:ea typeface="+mn-ea"/>
                <a:cs typeface="Calibri" panose="020F0502020204030204" pitchFamily="34" charset="0"/>
              </a:rPr>
              <a:t>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a:t>
            </a:r>
            <a:r>
              <a:rPr lang="en-GB" kern="1200" dirty="0" err="1">
                <a:solidFill>
                  <a:schemeClr val="tx1"/>
                </a:solidFill>
                <a:latin typeface="Calibri" panose="020F0502020204030204" pitchFamily="34" charset="0"/>
                <a:ea typeface="+mn-ea"/>
                <a:cs typeface="Calibri" panose="020F0502020204030204" pitchFamily="34" charset="0"/>
              </a:rPr>
              <a:t>say,”and</a:t>
            </a:r>
            <a:r>
              <a:rPr lang="en-GB" kern="1200" dirty="0">
                <a:solidFill>
                  <a:schemeClr val="tx1"/>
                </a:solidFill>
                <a:latin typeface="Calibri" panose="020F0502020204030204" pitchFamily="34" charset="0"/>
                <a:ea typeface="+mn-ea"/>
                <a:cs typeface="Calibri" panose="020F0502020204030204" pitchFamily="34" charset="0"/>
              </a:rPr>
              <a:t> look how they Dressed us for </a:t>
            </a:r>
            <a:r>
              <a:rPr lang="en-GB" kern="1200" dirty="0" err="1">
                <a:solidFill>
                  <a:schemeClr val="tx1"/>
                </a:solidFill>
                <a:latin typeface="Calibri" panose="020F0502020204030204" pitchFamily="34" charset="0"/>
                <a:ea typeface="+mn-ea"/>
                <a:cs typeface="Calibri" panose="020F0502020204030204" pitchFamily="34" charset="0"/>
              </a:rPr>
              <a:t>for</a:t>
            </a:r>
            <a:r>
              <a:rPr lang="en-GB" kern="1200" dirty="0">
                <a:solidFill>
                  <a:schemeClr val="tx1"/>
                </a:solidFill>
                <a:latin typeface="Calibri" panose="020F0502020204030204" pitchFamily="34" charset="0"/>
                <a:ea typeface="+mn-ea"/>
                <a:cs typeface="Calibri" panose="020F0502020204030204" pitchFamily="34" charset="0"/>
              </a:rPr>
              <a:t> the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beach.” The sea holiday was her  past, mine is her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laughter. Both wry with the laboured ease of loss.’</a:t>
            </a:r>
          </a:p>
          <a:p>
            <a:pPr marL="342900" lvl="0" indent="-342900" eaLnBrk="0" fontAlgn="base" hangingPunct="0">
              <a:spcBef>
                <a:spcPct val="20000"/>
              </a:spcBef>
              <a:spcAft>
                <a:spcPct val="0"/>
              </a:spcAft>
              <a:buClrTx/>
              <a:defRPr/>
            </a:pP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i</a:t>
            </a:r>
            <a:r>
              <a:rPr lang="en-GB" kern="1200" dirty="0">
                <a:solidFill>
                  <a:prstClr val="black"/>
                </a:solidFill>
                <a:latin typeface="Calibri" panose="020F0502020204030204" pitchFamily="34" charset="0"/>
                <a:ea typeface="+mn-ea"/>
                <a:cs typeface="Calibri" panose="020F0502020204030204" pitchFamily="34" charset="0"/>
              </a:rPr>
              <a:t>) How does the poetess react on seeing the photograph ?                </a:t>
            </a:r>
          </a:p>
          <a:p>
            <a:pPr marL="571500" lvl="0" indent="-571500" eaLnBrk="0" fontAlgn="base" hangingPunct="0">
              <a:spcBef>
                <a:spcPct val="20000"/>
              </a:spcBef>
              <a:spcAft>
                <a:spcPct val="0"/>
              </a:spcAft>
              <a:buClrTx/>
              <a:defRPr/>
            </a:pPr>
            <a:r>
              <a:rPr lang="en-GB" kern="1200" dirty="0">
                <a:solidFill>
                  <a:prstClr val="black"/>
                </a:solidFill>
                <a:latin typeface="Calibri" panose="020F0502020204030204" pitchFamily="34" charset="0"/>
                <a:ea typeface="+mn-ea"/>
                <a:cs typeface="Calibri" panose="020F0502020204030204" pitchFamily="34" charset="0"/>
              </a:rPr>
              <a:t> (ii) Why does the poetess say, “The sea holiday was her past, mine is her laughter?”</a:t>
            </a:r>
          </a:p>
          <a:p>
            <a:pPr marL="571500" lvl="0" indent="-571500" eaLnBrk="0" fontAlgn="base" hangingPunct="0">
              <a:spcBef>
                <a:spcPct val="20000"/>
              </a:spcBef>
              <a:spcAft>
                <a:spcPct val="0"/>
              </a:spcAft>
              <a:buClrTx/>
              <a:defRPr/>
            </a:pPr>
            <a:r>
              <a:rPr lang="en-GB" kern="1200" dirty="0">
                <a:solidFill>
                  <a:prstClr val="black"/>
                </a:solidFill>
                <a:latin typeface="Calibri" panose="020F0502020204030204" pitchFamily="34" charset="0"/>
                <a:ea typeface="+mn-ea"/>
                <a:cs typeface="Calibri" panose="020F0502020204030204" pitchFamily="34" charset="0"/>
              </a:rPr>
              <a:t>(iii) Bring out the idea contained in the expression ‘laboured ease of loss’. </a:t>
            </a:r>
          </a:p>
          <a:p>
            <a:pPr marL="571500" lvl="0" indent="-571500" eaLnBrk="0" fontAlgn="base" hangingPunct="0">
              <a:spcBef>
                <a:spcPct val="20000"/>
              </a:spcBef>
              <a:spcAft>
                <a:spcPct val="0"/>
              </a:spcAft>
              <a:buClrTx/>
              <a:defRPr/>
            </a:pPr>
            <a:endParaRPr lang="en-GB" kern="1200" dirty="0">
              <a:solidFill>
                <a:prstClr val="black"/>
              </a:solidFill>
              <a:latin typeface="Calibri" panose="020F0502020204030204" pitchFamily="34" charset="0"/>
              <a:ea typeface="+mn-ea"/>
              <a:cs typeface="Calibri" panose="020F0502020204030204" pitchFamily="34" charset="0"/>
            </a:endParaRPr>
          </a:p>
          <a:p>
            <a:pPr>
              <a:defRPr/>
            </a:pPr>
            <a:r>
              <a:rPr lang="en-GB" dirty="0">
                <a:latin typeface="Calibri" panose="020F0502020204030204" pitchFamily="34" charset="0"/>
                <a:cs typeface="Calibri" panose="020F0502020204030204" pitchFamily="34" charset="0"/>
              </a:rPr>
              <a:t>4. Read the extract given below and answer the questions that follow.</a:t>
            </a:r>
          </a:p>
          <a:p>
            <a:pPr>
              <a:defRPr/>
            </a:pPr>
            <a:r>
              <a:rPr lang="en-GB" b="1" i="1" dirty="0">
                <a:solidFill>
                  <a:srgbClr val="FFFF00"/>
                </a:solidFill>
                <a:latin typeface="Calibri" panose="020F0502020204030204" pitchFamily="34" charset="0"/>
                <a:cs typeface="Calibri" panose="020F0502020204030204" pitchFamily="34" charset="0"/>
              </a:rPr>
              <a:t>		</a:t>
            </a:r>
            <a:r>
              <a:rPr lang="en-GB" b="1" i="1" dirty="0">
                <a:solidFill>
                  <a:schemeClr val="tx1"/>
                </a:solidFill>
                <a:latin typeface="Calibri" panose="020F0502020204030204" pitchFamily="34" charset="0"/>
                <a:cs typeface="Calibri" panose="020F0502020204030204" pitchFamily="34" charset="0"/>
              </a:rPr>
              <a:t>“</a:t>
            </a:r>
            <a:r>
              <a:rPr lang="en-GB" dirty="0">
                <a:solidFill>
                  <a:schemeClr val="tx1"/>
                </a:solidFill>
                <a:latin typeface="Calibri" panose="020F0502020204030204" pitchFamily="34" charset="0"/>
                <a:cs typeface="Calibri" panose="020F0502020204030204" pitchFamily="34" charset="0"/>
              </a:rPr>
              <a:t>Now she’s been dead nearly as many years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As that girl lived. And of this circumstance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There is nothing to say at all.</a:t>
            </a:r>
          </a:p>
          <a:p>
            <a:pPr>
              <a:defRPr/>
            </a:pPr>
            <a:r>
              <a:rPr lang="en-GB" dirty="0">
                <a:solidFill>
                  <a:schemeClr val="tx1"/>
                </a:solidFill>
                <a:latin typeface="Calibri" panose="020F0502020204030204" pitchFamily="34" charset="0"/>
                <a:cs typeface="Calibri" panose="020F0502020204030204" pitchFamily="34" charset="0"/>
              </a:rPr>
              <a:t>		Its silence  silences.”</a:t>
            </a:r>
            <a:br>
              <a:rPr lang="en-GB" dirty="0">
                <a:solidFill>
                  <a:schemeClr val="tx1"/>
                </a:solidFill>
                <a:latin typeface="Calibri" panose="020F0502020204030204" pitchFamily="34" charset="0"/>
                <a:cs typeface="Calibri" panose="020F0502020204030204" pitchFamily="34" charset="0"/>
              </a:rPr>
            </a:br>
            <a:endParaRPr lang="en-GB" dirty="0">
              <a:solidFill>
                <a:schemeClr val="tx1"/>
              </a:solidFill>
              <a:latin typeface="Calibri" panose="020F0502020204030204" pitchFamily="34" charset="0"/>
              <a:cs typeface="Calibri" panose="020F0502020204030204" pitchFamily="34" charset="0"/>
            </a:endParaRP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Who does ‘she’ refer to?</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Why is there nothing to say about the death of the poet’s mother?</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Bring out the idea contained in the expression ‘Its silence  silences.’</a:t>
            </a:r>
            <a:endParaRPr lang="en-US" dirty="0">
              <a:latin typeface="Calibri" panose="020F0502020204030204" pitchFamily="34" charset="0"/>
              <a:cs typeface="Calibri" panose="020F0502020204030204" pitchFamily="34" charset="0"/>
            </a:endParaRPr>
          </a:p>
          <a:p>
            <a:pPr marL="571500" lvl="0" indent="-571500" eaLnBrk="0" fontAlgn="base" hangingPunct="0">
              <a:spcBef>
                <a:spcPct val="20000"/>
              </a:spcBef>
              <a:spcAft>
                <a:spcPct val="0"/>
              </a:spcAft>
              <a:buClrTx/>
              <a:defRPr/>
            </a:pPr>
            <a:endParaRPr lang="en-GB" kern="1200" dirty="0">
              <a:solidFill>
                <a:prstClr val="black"/>
              </a:solidFill>
              <a:latin typeface="Calibri" panose="020F0502020204030204" pitchFamily="34" charset="0"/>
              <a:ea typeface="+mn-ea"/>
              <a:cs typeface="Calibri" panose="020F0502020204030204" pitchFamily="34" charset="0"/>
            </a:endParaRPr>
          </a:p>
          <a:p>
            <a:pPr marL="571500" lvl="0" indent="-571500" eaLnBrk="0" fontAlgn="base" hangingPunct="0">
              <a:spcBef>
                <a:spcPct val="20000"/>
              </a:spcBef>
              <a:spcAft>
                <a:spcPct val="0"/>
              </a:spcAft>
              <a:buClrTx/>
              <a:defRPr/>
            </a:pPr>
            <a:endParaRPr lang="en-GB" kern="1200" dirty="0">
              <a:solidFill>
                <a:prstClr val="black"/>
              </a:solidFill>
              <a:latin typeface="Calibri" panose="020F0502020204030204" pitchFamily="34" charset="0"/>
              <a:ea typeface="+mn-ea"/>
              <a:cs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013097" y="285050"/>
            <a:ext cx="4834269" cy="780900"/>
          </a:xfrm>
          <a:prstGeom prst="rect">
            <a:avLst/>
          </a:prstGeom>
          <a:noFill/>
          <a:ln>
            <a:noFill/>
          </a:ln>
        </p:spPr>
        <p:txBody>
          <a:bodyPr spcFirstLastPara="1" wrap="square" lIns="91425" tIns="91425" rIns="91425" bIns="91425" anchor="t" anchorCtr="0">
            <a:noAutofit/>
          </a:bodyPr>
          <a:lstStyle/>
          <a:p>
            <a:pPr lvl="0" algn="ctr">
              <a:buSzPts val="2200"/>
            </a:pPr>
            <a:r>
              <a:rPr lang="en-US" sz="2200" b="1" dirty="0">
                <a:solidFill>
                  <a:srgbClr val="FF0000"/>
                </a:solidFill>
                <a:latin typeface="Calibri" panose="020F0502020204030204" pitchFamily="34" charset="0"/>
                <a:cs typeface="Calibri" panose="020F0502020204030204" pitchFamily="34" charset="0"/>
              </a:rPr>
              <a:t>A PHOTOGRAPH</a:t>
            </a:r>
            <a:br>
              <a:rPr lang="en-US" sz="2200" b="1" dirty="0">
                <a:solidFill>
                  <a:srgbClr val="FF0000"/>
                </a:solidFill>
                <a:latin typeface="Calibri" panose="020F0502020204030204" pitchFamily="34" charset="0"/>
                <a:cs typeface="Calibri" panose="020F0502020204030204" pitchFamily="34" charset="0"/>
              </a:rPr>
            </a:br>
            <a:r>
              <a:rPr lang="en-US" sz="2200" b="1" dirty="0">
                <a:solidFill>
                  <a:srgbClr val="FF0000"/>
                </a:solidFill>
                <a:latin typeface="Calibri" panose="020F0502020204030204" pitchFamily="34" charset="0"/>
                <a:cs typeface="Calibri" panose="020F0502020204030204" pitchFamily="34" charset="0"/>
              </a:rPr>
              <a:t>    By  Shirley Toulson                                                    </a:t>
            </a:r>
            <a:r>
              <a:rPr lang="en-US" sz="2200" b="1" dirty="0">
                <a:latin typeface="Calibri" panose="020F0502020204030204" pitchFamily="34" charset="0"/>
                <a:cs typeface="Calibri" panose="020F0502020204030204" pitchFamily="34" charset="0"/>
              </a:rPr>
              <a:t/>
            </a:r>
            <a:br>
              <a:rPr lang="en-US" sz="2200" b="1" dirty="0">
                <a:latin typeface="Calibri" panose="020F0502020204030204" pitchFamily="34" charset="0"/>
                <a:cs typeface="Calibri" panose="020F0502020204030204" pitchFamily="34" charset="0"/>
              </a:rPr>
            </a:br>
            <a:r>
              <a:rPr lang="en-US" sz="2200" b="1" dirty="0">
                <a:latin typeface="Calibri" panose="020F0502020204030204" pitchFamily="34" charset="0"/>
                <a:cs typeface="Calibri" panose="020F0502020204030204" pitchFamily="34" charset="0"/>
              </a:rPr>
              <a:t/>
            </a:r>
            <a:br>
              <a:rPr lang="en-US" sz="2200" b="1" dirty="0">
                <a:latin typeface="Calibri" panose="020F0502020204030204" pitchFamily="34" charset="0"/>
                <a:cs typeface="Calibri" panose="020F0502020204030204" pitchFamily="34" charset="0"/>
              </a:rPr>
            </a:br>
            <a:endParaRPr sz="22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5" name="Picture 4" descr="Shirley Toulson image 1">
            <a:extLst>
              <a:ext uri="{FF2B5EF4-FFF2-40B4-BE49-F238E27FC236}">
                <a16:creationId xmlns:a16="http://schemas.microsoft.com/office/drawing/2014/main" xmlns="" id="{999ADAB6-E2B0-4D64-832B-68C5B174606A}"/>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591119" y="1296276"/>
            <a:ext cx="2978944" cy="31724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2">
            <a:extLst>
              <a:ext uri="{FF2B5EF4-FFF2-40B4-BE49-F238E27FC236}">
                <a16:creationId xmlns:a16="http://schemas.microsoft.com/office/drawing/2014/main" xmlns="" id="{5732954F-1A20-41D1-8509-02D2B16B3A13}"/>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597651" y="1296276"/>
            <a:ext cx="3525344" cy="31867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1772091" y="370110"/>
            <a:ext cx="5344633" cy="780900"/>
          </a:xfrm>
          <a:prstGeom prst="rect">
            <a:avLst/>
          </a:prstGeom>
          <a:noFill/>
          <a:ln>
            <a:noFill/>
          </a:ln>
        </p:spPr>
        <p:txBody>
          <a:bodyPr spcFirstLastPara="1" wrap="square" lIns="91425" tIns="91425" rIns="91425" bIns="91425" anchor="t" anchorCtr="0">
            <a:noAutofit/>
          </a:bodyPr>
          <a:lstStyle/>
          <a:p>
            <a:pPr lvl="0" algn="ctr">
              <a:buSzPts val="2200"/>
            </a:pPr>
            <a:r>
              <a:rPr lang="en-GB" altLang="en-US" sz="2200" b="1" u="sng" dirty="0">
                <a:solidFill>
                  <a:srgbClr val="FF0000"/>
                </a:solidFill>
                <a:latin typeface="Calibri" panose="020F0502020204030204" pitchFamily="34" charset="0"/>
                <a:cs typeface="Calibri" panose="020F0502020204030204" pitchFamily="34" charset="0"/>
              </a:rPr>
              <a:t>Introduction of the Poetess</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574157" y="1437700"/>
            <a:ext cx="7818475" cy="2889600"/>
          </a:xfrm>
          <a:prstGeom prst="rect">
            <a:avLst/>
          </a:prstGeom>
          <a:noFill/>
          <a:ln>
            <a:noFill/>
          </a:ln>
        </p:spPr>
        <p:txBody>
          <a:bodyPr spcFirstLastPara="1" wrap="square" lIns="91425" tIns="91425" rIns="91425" bIns="91425" anchor="t" anchorCtr="0">
            <a:noAutofit/>
          </a:bodyPr>
          <a:lstStyle/>
          <a:p>
            <a:pPr marL="342900" lvl="0" indent="-342900" algn="just">
              <a:lnSpc>
                <a:spcPct val="120000"/>
              </a:lnSpc>
              <a:spcBef>
                <a:spcPct val="20000"/>
              </a:spcBef>
              <a:buClrTx/>
              <a:defRPr/>
            </a:pPr>
            <a:r>
              <a:rPr lang="en-US" kern="1200" dirty="0">
                <a:solidFill>
                  <a:prstClr val="black"/>
                </a:solidFill>
                <a:latin typeface="Calibri"/>
                <a:ea typeface="+mn-ea"/>
                <a:cs typeface="+mn-cs"/>
              </a:rPr>
              <a:t>-       Shirley Toulson is a celebrated English Poetess and an influential authoress of many books on social history.</a:t>
            </a:r>
          </a:p>
          <a:p>
            <a:pPr marL="342900" lvl="0" indent="-342900" algn="just">
              <a:lnSpc>
                <a:spcPct val="120000"/>
              </a:lnSpc>
              <a:spcBef>
                <a:spcPct val="20000"/>
              </a:spcBef>
              <a:buClrTx/>
              <a:buFontTx/>
              <a:buChar char="-"/>
              <a:defRPr/>
            </a:pPr>
            <a:r>
              <a:rPr lang="en-US" kern="1200" dirty="0">
                <a:solidFill>
                  <a:prstClr val="black"/>
                </a:solidFill>
                <a:latin typeface="Calibri"/>
                <a:ea typeface="+mn-ea"/>
                <a:cs typeface="+mn-cs"/>
              </a:rPr>
              <a:t>She </a:t>
            </a:r>
            <a:r>
              <a:rPr lang="en-GB" kern="1200" dirty="0">
                <a:solidFill>
                  <a:prstClr val="black"/>
                </a:solidFill>
                <a:latin typeface="Calibri"/>
                <a:ea typeface="+mn-ea"/>
                <a:cs typeface="+mn-cs"/>
              </a:rPr>
              <a:t> was born on 20th May 1924 in Henley-on-Thames, England as the daughter of Douglas Horsfall Dixon and Marjorie Brown.</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  A passionate writer, </a:t>
            </a:r>
            <a:r>
              <a:rPr lang="en-US" kern="1200" dirty="0">
                <a:solidFill>
                  <a:prstClr val="black"/>
                </a:solidFill>
                <a:latin typeface="Calibri"/>
                <a:ea typeface="+mn-ea"/>
                <a:cs typeface="+mn-cs"/>
              </a:rPr>
              <a:t>Shirley Toulson </a:t>
            </a:r>
            <a:r>
              <a:rPr lang="en-GB" kern="1200" dirty="0">
                <a:solidFill>
                  <a:prstClr val="black"/>
                </a:solidFill>
                <a:latin typeface="Calibri"/>
                <a:ea typeface="+mn-ea"/>
                <a:cs typeface="+mn-cs"/>
              </a:rPr>
              <a:t>served as the editor for many leading magazines .</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She married Alan </a:t>
            </a:r>
            <a:r>
              <a:rPr lang="en-GB" kern="1200" dirty="0" err="1">
                <a:solidFill>
                  <a:prstClr val="black"/>
                </a:solidFill>
                <a:latin typeface="Calibri"/>
                <a:ea typeface="+mn-ea"/>
                <a:cs typeface="+mn-cs"/>
              </a:rPr>
              <a:t>Brownjohn</a:t>
            </a:r>
            <a:r>
              <a:rPr lang="en-GB" kern="1200" dirty="0">
                <a:solidFill>
                  <a:prstClr val="black"/>
                </a:solidFill>
                <a:latin typeface="Calibri"/>
                <a:ea typeface="+mn-ea"/>
                <a:cs typeface="+mn-cs"/>
              </a:rPr>
              <a:t> on 6th February 1960. They had three children - Janet Sayers, Ian Toulson and Steven </a:t>
            </a:r>
            <a:r>
              <a:rPr lang="en-GB" kern="1200" dirty="0" err="1">
                <a:solidFill>
                  <a:prstClr val="black"/>
                </a:solidFill>
                <a:latin typeface="Calibri"/>
                <a:ea typeface="+mn-ea"/>
                <a:cs typeface="+mn-cs"/>
              </a:rPr>
              <a:t>brownjohn</a:t>
            </a:r>
            <a:r>
              <a:rPr lang="en-GB" kern="1200" dirty="0">
                <a:solidFill>
                  <a:prstClr val="black"/>
                </a:solidFill>
                <a:latin typeface="Calibri"/>
                <a:ea typeface="+mn-ea"/>
                <a:cs typeface="+mn-cs"/>
              </a:rPr>
              <a:t>.</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 But after nine years they divorced on March 1969. </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Celtic Christianity influenced her greatly that most of her major works like "Celtic Alternative" in 1987 and "Celtic Year" in 1993 were on that topic. </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But these works indeed made her more famous. </a:t>
            </a:r>
            <a:endParaRPr lang="en-US" kern="1200" dirty="0">
              <a:solidFill>
                <a:prstClr val="black"/>
              </a:solidFill>
              <a:latin typeface="Calibri"/>
              <a:ea typeface="+mn-ea"/>
              <a:cs typeface="+mn-cs"/>
            </a:endParaRPr>
          </a:p>
        </p:txBody>
      </p:sp>
    </p:spTree>
    <p:extLst>
      <p:ext uri="{BB962C8B-B14F-4D97-AF65-F5344CB8AC3E}">
        <p14:creationId xmlns:p14="http://schemas.microsoft.com/office/powerpoint/2010/main" xmlns="" val="2524099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US" altLang="en-US" sz="2200" b="1" u="sng" dirty="0">
                <a:solidFill>
                  <a:srgbClr val="FF0000"/>
                </a:solidFill>
                <a:latin typeface="Calibri" panose="020F0502020204030204" pitchFamily="34" charset="0"/>
                <a:cs typeface="Calibri" panose="020F0502020204030204" pitchFamily="34" charset="0"/>
              </a:rPr>
              <a:t>The Theme of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1516912" y="949841"/>
            <a:ext cx="6124354" cy="3444949"/>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Transience of human life. </a:t>
            </a: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Inevitability of death and mysteries surrounding life.</a:t>
            </a:r>
          </a:p>
          <a:p>
            <a:pPr lvl="0" algn="just">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Glorification of childhood.</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Man’s transitory relationship to his surroundings.</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Experience of loss in various stages of life.</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Pain of separation.</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Acceptance of the reality of life.</a:t>
            </a: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p:txBody>
      </p:sp>
    </p:spTree>
    <p:extLst>
      <p:ext uri="{BB962C8B-B14F-4D97-AF65-F5344CB8AC3E}">
        <p14:creationId xmlns:p14="http://schemas.microsoft.com/office/powerpoint/2010/main" xmlns="" val="1283473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27850" y="292139"/>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US" altLang="en-US" sz="2200" b="1" u="sng" dirty="0">
                <a:solidFill>
                  <a:srgbClr val="FF0000"/>
                </a:solidFill>
                <a:latin typeface="Calibri" panose="020F0502020204030204" pitchFamily="34" charset="0"/>
                <a:cs typeface="Calibri" panose="020F0502020204030204" pitchFamily="34" charset="0"/>
              </a:rPr>
              <a:t>The Characters Portrayed in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1743740" y="1437700"/>
            <a:ext cx="5777024" cy="2889600"/>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……The speaker of the Poem</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mother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Betty and Dolly-The two cousins of the poetess’ mother</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mother’s  uncle</a:t>
            </a: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p:txBody>
      </p:sp>
    </p:spTree>
    <p:extLst>
      <p:ext uri="{BB962C8B-B14F-4D97-AF65-F5344CB8AC3E}">
        <p14:creationId xmlns:p14="http://schemas.microsoft.com/office/powerpoint/2010/main" xmlns="" val="223430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27850" y="248925"/>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altLang="en-US" sz="2200" b="1" u="sng" dirty="0">
                <a:solidFill>
                  <a:srgbClr val="FF0000"/>
                </a:solidFill>
                <a:latin typeface="Calibri" panose="020F0502020204030204" pitchFamily="34" charset="0"/>
                <a:cs typeface="Calibri" panose="020F0502020204030204" pitchFamily="34" charset="0"/>
              </a:rPr>
              <a:t>The Setting of the Poem</a:t>
            </a:r>
            <a:endParaRPr lang="en-US"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14400" y="1029825"/>
            <a:ext cx="7296150" cy="3308259"/>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poem ‘A Photograph ‘ is set on the memories of two women - the poetess and her beloved mother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mother’s memory is in the photograph that is referred to in the title of the poem.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She misses her past as a little girl visiting the beach with her two cousins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On the other hand , the Poetess’ memory is that of her beloved mother who has passed away .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She recollects how her mother would look at old photographs to cheer herself up.</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 In both the cases ,the women grieve for the memorable and joyfully spent past that they have lost.</a:t>
            </a:r>
            <a:endParaRPr lang="en-US" kern="1200" dirty="0">
              <a:solidFill>
                <a:prstClr val="black"/>
              </a:solidFill>
              <a:latin typeface="Calibri"/>
              <a:ea typeface="+mn-ea"/>
              <a:cs typeface="+mn-cs"/>
            </a:endParaRPr>
          </a:p>
        </p:txBody>
      </p:sp>
    </p:spTree>
    <p:extLst>
      <p:ext uri="{BB962C8B-B14F-4D97-AF65-F5344CB8AC3E}">
        <p14:creationId xmlns:p14="http://schemas.microsoft.com/office/powerpoint/2010/main" xmlns="" val="2481281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altLang="en-US" sz="2200" b="1" u="sng" dirty="0">
                <a:solidFill>
                  <a:srgbClr val="FF0000"/>
                </a:solidFill>
                <a:latin typeface="Calibri" panose="020F0502020204030204" pitchFamily="34" charset="0"/>
                <a:cs typeface="Calibri" panose="020F0502020204030204" pitchFamily="34" charset="0"/>
              </a:rPr>
              <a:t>The Gist and Central Idea of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35665" y="1065950"/>
            <a:ext cx="7274885" cy="3261350"/>
          </a:xfrm>
          <a:prstGeom prst="rect">
            <a:avLst/>
          </a:prstGeom>
          <a:noFill/>
          <a:ln>
            <a:noFill/>
          </a:ln>
        </p:spPr>
        <p:txBody>
          <a:bodyPr spcFirstLastPara="1" wrap="square" lIns="91425" tIns="91425" rIns="91425" bIns="91425" anchor="t" anchorCtr="0">
            <a:noAutofit/>
          </a:bodyPr>
          <a:lstStyle/>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poem “A Photograph” which depicts the different stages of human life in the passage of time ,is a tribute to the Poetess’ mother</a:t>
            </a:r>
            <a:r>
              <a:rPr lang="en-US" kern="1200" dirty="0">
                <a:solidFill>
                  <a:prstClr val="black"/>
                </a:solidFill>
                <a:latin typeface="Calibri"/>
                <a:ea typeface="+mn-ea"/>
                <a:cs typeface="+mn-cs"/>
              </a:rPr>
              <a:t>.</a:t>
            </a:r>
          </a:p>
          <a:p>
            <a:pPr lvl="0" algn="just">
              <a:spcBef>
                <a:spcPct val="20000"/>
              </a:spcBef>
              <a:buClrTx/>
              <a:defRPr/>
            </a:pPr>
            <a:endParaRPr lang="en-US"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poem, ‘A photograph’, contrasts the eternal state of nature and the transitory state of human beings. </a:t>
            </a:r>
          </a:p>
          <a:p>
            <a:pPr lvl="0" algn="just">
              <a:spcBef>
                <a:spcPct val="20000"/>
              </a:spcBef>
              <a:buClrTx/>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describes a photograph that captures  enticing moments of her mother’s childhood when she went for a sea holiday with her two girl cousins. </a:t>
            </a:r>
          </a:p>
          <a:p>
            <a:pPr lvl="0" algn="just">
              <a:spcBef>
                <a:spcPct val="20000"/>
              </a:spcBef>
              <a:buClrTx/>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draws a contrast between nature, changing at a snail’s pace and the fast-changing human life. </a:t>
            </a:r>
          </a:p>
          <a:p>
            <a:pPr lvl="0" algn="just">
              <a:spcBef>
                <a:spcPct val="20000"/>
              </a:spcBef>
              <a:buClrTx/>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three stanzas of the poem depict three different stages of life i.e. early adolescence (girlhood),adulthood and death.</a:t>
            </a:r>
          </a:p>
        </p:txBody>
      </p:sp>
    </p:spTree>
    <p:extLst>
      <p:ext uri="{BB962C8B-B14F-4D97-AF65-F5344CB8AC3E}">
        <p14:creationId xmlns:p14="http://schemas.microsoft.com/office/powerpoint/2010/main" xmlns="" val="1746712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78217"/>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Stanza-wise Explanation of the Poem</a:t>
            </a:r>
            <a:endParaRPr lang="en-US"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793898" y="591977"/>
            <a:ext cx="7563294" cy="4419501"/>
          </a:xfrm>
          <a:prstGeom prst="rect">
            <a:avLst/>
          </a:prstGeom>
          <a:noFill/>
          <a:ln>
            <a:noFill/>
          </a:ln>
        </p:spPr>
        <p:txBody>
          <a:bodyPr spcFirstLastPara="1" wrap="square" lIns="91425" tIns="91425" rIns="91425" bIns="91425" anchor="t" anchorCtr="0">
            <a:noAutofit/>
          </a:bodyPr>
          <a:lstStyle/>
          <a:p>
            <a:pPr>
              <a:defRPr/>
            </a:pPr>
            <a:r>
              <a:rPr lang="en-GB" b="1" u="sng" dirty="0">
                <a:solidFill>
                  <a:srgbClr val="FF0000"/>
                </a:solidFill>
                <a:latin typeface="Calibri" panose="020F0502020204030204" pitchFamily="34" charset="0"/>
                <a:cs typeface="Calibri" panose="020F0502020204030204" pitchFamily="34" charset="0"/>
              </a:rPr>
              <a:t>Stanza - 1</a:t>
            </a:r>
            <a:r>
              <a:rPr lang="en-GB" dirty="0">
                <a:latin typeface="Calibri" panose="020F0502020204030204" pitchFamily="34" charset="0"/>
                <a:cs typeface="Calibri" panose="020F0502020204030204" pitchFamily="34" charset="0"/>
              </a:rPr>
              <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“The cardboard shows me how it was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When the two girl cousins went paddling,</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Each one holding one of my mother’s hands,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she the big girl — some twelve years or so.”</a:t>
            </a:r>
          </a:p>
          <a:p>
            <a:pPr algn="just">
              <a:lnSpc>
                <a:spcPct val="120000"/>
              </a:lnSpc>
              <a:defRPr/>
            </a:pPr>
            <a:r>
              <a:rPr lang="en-GB" b="1" u="sng" dirty="0">
                <a:solidFill>
                  <a:srgbClr val="FF0000"/>
                </a:solidFill>
                <a:latin typeface="Calibri" panose="020F0502020204030204" pitchFamily="34" charset="0"/>
                <a:cs typeface="Calibri" panose="020F0502020204030204" pitchFamily="34" charset="0"/>
              </a:rPr>
              <a:t>Explanation:</a:t>
            </a:r>
            <a:r>
              <a:rPr lang="en-GB" dirty="0">
                <a:latin typeface="Calibri" panose="020F0502020204030204" pitchFamily="34" charset="0"/>
                <a:cs typeface="Calibri" panose="020F0502020204030204" pitchFamily="34" charset="0"/>
              </a:rPr>
              <a:t> </a:t>
            </a:r>
          </a:p>
          <a:p>
            <a:pPr>
              <a:buFont typeface="Arial" charset="0"/>
              <a:buChar char="•"/>
              <a:defRPr/>
            </a:pPr>
            <a:r>
              <a:rPr lang="en-GB" dirty="0">
                <a:latin typeface="Calibri" panose="020F0502020204030204" pitchFamily="34" charset="0"/>
                <a:cs typeface="Calibri" panose="020F0502020204030204" pitchFamily="34" charset="0"/>
              </a:rPr>
              <a:t>The poetess looks at an old photograph from a photo album made up of cardboard.</a:t>
            </a:r>
          </a:p>
          <a:p>
            <a:pPr>
              <a:buFont typeface="Arial" charset="0"/>
              <a:buChar char="•"/>
              <a:defRPr/>
            </a:pPr>
            <a:r>
              <a:rPr lang="en-GB" dirty="0">
                <a:latin typeface="Calibri" panose="020F0502020204030204" pitchFamily="34" charset="0"/>
                <a:cs typeface="Calibri" panose="020F0502020204030204" pitchFamily="34" charset="0"/>
              </a:rPr>
              <a:t>The cardboard here refers to a thick and stiff paper  which reflects  the photograph of the poetess’ mother and her two girl cousins.</a:t>
            </a:r>
          </a:p>
          <a:p>
            <a:pPr>
              <a:buFont typeface="Arial" charset="0"/>
              <a:buChar char="•"/>
              <a:defRPr/>
            </a:pPr>
            <a:r>
              <a:rPr lang="en-GB" dirty="0">
                <a:latin typeface="Calibri" panose="020F0502020204030204" pitchFamily="34" charset="0"/>
                <a:cs typeface="Calibri" panose="020F0502020204030204" pitchFamily="34" charset="0"/>
              </a:rPr>
              <a:t>The old photograph of the poet’s mother which was pasted on cardboard makes the poetess recall the old memories of her mother’s childhood. </a:t>
            </a:r>
          </a:p>
          <a:p>
            <a:pPr>
              <a:buFont typeface="Arial" charset="0"/>
              <a:buChar char="•"/>
              <a:defRPr/>
            </a:pPr>
            <a:r>
              <a:rPr lang="en-GB" dirty="0">
                <a:latin typeface="Calibri" panose="020F0502020204030204" pitchFamily="34" charset="0"/>
                <a:cs typeface="Calibri" panose="020F0502020204030204" pitchFamily="34" charset="0"/>
              </a:rPr>
              <a:t>The photograph is a depiction of her mother’s enjoyable moments at a sea-beach with her two girl cousins who were younger to her. </a:t>
            </a:r>
          </a:p>
          <a:p>
            <a:pPr>
              <a:buFont typeface="Arial" charset="0"/>
              <a:buChar char="•"/>
              <a:defRPr/>
            </a:pPr>
            <a:r>
              <a:rPr lang="en-GB" dirty="0">
                <a:latin typeface="Calibri" panose="020F0502020204030204" pitchFamily="34" charset="0"/>
                <a:cs typeface="Calibri" panose="020F0502020204030204" pitchFamily="34" charset="0"/>
              </a:rPr>
              <a:t>They were walking in shallow water with bare feet near the beach. </a:t>
            </a:r>
          </a:p>
          <a:p>
            <a:pPr>
              <a:buFont typeface="Arial" charset="0"/>
              <a:buChar char="•"/>
              <a:defRPr/>
            </a:pPr>
            <a:r>
              <a:rPr lang="en-GB" dirty="0">
                <a:latin typeface="Calibri" panose="020F0502020204030204" pitchFamily="34" charset="0"/>
                <a:cs typeface="Calibri" panose="020F0502020204030204" pitchFamily="34" charset="0"/>
              </a:rPr>
              <a:t>The poetess explores her  mother  who is standing in the middle and holding hands of her two cousins, standing on each side. </a:t>
            </a:r>
          </a:p>
          <a:p>
            <a:pPr>
              <a:buFont typeface="Arial" charset="0"/>
              <a:buChar char="•"/>
              <a:defRPr/>
            </a:pPr>
            <a:r>
              <a:rPr lang="en-GB" dirty="0">
                <a:latin typeface="Calibri" panose="020F0502020204030204" pitchFamily="34" charset="0"/>
                <a:cs typeface="Calibri" panose="020F0502020204030204" pitchFamily="34" charset="0"/>
              </a:rPr>
              <a:t>The poetess’ mother was twelve years old then. </a:t>
            </a:r>
          </a:p>
          <a:p>
            <a:pPr>
              <a:buFont typeface="Arial" charset="0"/>
              <a:buChar char="•"/>
              <a:defRPr/>
            </a:pPr>
            <a:r>
              <a:rPr lang="en-GB" dirty="0">
                <a:latin typeface="Calibri" panose="020F0502020204030204" pitchFamily="34" charset="0"/>
                <a:cs typeface="Calibri" panose="020F0502020204030204" pitchFamily="34" charset="0"/>
              </a:rPr>
              <a:t>It shows that the photograph was very old but the poetess  has kept it  with utmost care as it reminded her of sweet memories of her mother’s childhood. </a:t>
            </a:r>
          </a:p>
          <a:p>
            <a:pPr>
              <a:buFont typeface="Arial" charset="0"/>
              <a:buChar char="•"/>
              <a:defRPr/>
            </a:pPr>
            <a:r>
              <a:rPr lang="en-GB" dirty="0">
                <a:latin typeface="Calibri" panose="020F0502020204030204" pitchFamily="34" charset="0"/>
                <a:cs typeface="Calibri" panose="020F0502020204030204" pitchFamily="34" charset="0"/>
              </a:rPr>
              <a:t>The photograph also indicates how enjoyable her mother’s childhood was.</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4191186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4" name="Google Shape;64;p14"/>
          <p:cNvSpPr txBox="1"/>
          <p:nvPr/>
        </p:nvSpPr>
        <p:spPr>
          <a:xfrm>
            <a:off x="708837" y="17875"/>
            <a:ext cx="7662530" cy="5107750"/>
          </a:xfrm>
          <a:prstGeom prst="rect">
            <a:avLst/>
          </a:prstGeom>
          <a:noFill/>
          <a:ln>
            <a:noFill/>
          </a:ln>
        </p:spPr>
        <p:txBody>
          <a:bodyPr spcFirstLastPara="1" wrap="square" lIns="91425" tIns="91425" rIns="91425" bIns="91425" anchor="t" anchorCtr="0">
            <a:noAutofit/>
          </a:bodyPr>
          <a:lstStyle/>
          <a:p>
            <a:pPr>
              <a:defRPr/>
            </a:pPr>
            <a:r>
              <a:rPr lang="en-GB" b="1" u="sng" dirty="0">
                <a:solidFill>
                  <a:schemeClr val="tx1"/>
                </a:solidFill>
                <a:latin typeface="Calibri" panose="020F0502020204030204" pitchFamily="34" charset="0"/>
                <a:cs typeface="Calibri" panose="020F0502020204030204" pitchFamily="34" charset="0"/>
              </a:rPr>
              <a:t>Stanza -2</a:t>
            </a:r>
          </a:p>
          <a:p>
            <a:pPr>
              <a:defRPr/>
            </a:pPr>
            <a:r>
              <a:rPr lang="en-GB" dirty="0">
                <a:latin typeface="Calibri" panose="020F0502020204030204" pitchFamily="34" charset="0"/>
                <a:cs typeface="Calibri" panose="020F0502020204030204" pitchFamily="34" charset="0"/>
              </a:rPr>
              <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“All three stood still to smile through their hair</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At the uncle with the camera. A sweet face,</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My mother’s, that was before I was born.</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the sea, which appears to have changed less,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Washed their terribly transient feet.”</a:t>
            </a:r>
            <a:endParaRPr lang="en-GB" u="sng" dirty="0">
              <a:solidFill>
                <a:schemeClr val="tx1"/>
              </a:solidFill>
              <a:latin typeface="Calibri" panose="020F0502020204030204" pitchFamily="34" charset="0"/>
              <a:cs typeface="Calibri" panose="020F0502020204030204" pitchFamily="34" charset="0"/>
            </a:endParaRPr>
          </a:p>
          <a:p>
            <a:pPr>
              <a:defRPr/>
            </a:pPr>
            <a:r>
              <a:rPr lang="en-GB" b="1" u="sng" dirty="0">
                <a:solidFill>
                  <a:schemeClr val="tx1"/>
                </a:solidFill>
                <a:latin typeface="Calibri" panose="020F0502020204030204" pitchFamily="34" charset="0"/>
                <a:cs typeface="Calibri" panose="020F0502020204030204" pitchFamily="34" charset="0"/>
              </a:rPr>
              <a:t>Explanation: </a:t>
            </a:r>
          </a:p>
          <a:p>
            <a:pPr>
              <a:buFont typeface="Arial" charset="0"/>
              <a:buChar char="•"/>
              <a:defRPr/>
            </a:pPr>
            <a:r>
              <a:rPr lang="en-GB" dirty="0">
                <a:latin typeface="Calibri" panose="020F0502020204030204" pitchFamily="34" charset="0"/>
                <a:cs typeface="Calibri" panose="020F0502020204030204" pitchFamily="34" charset="0"/>
              </a:rPr>
              <a:t>This stanza is a depiction of the transience of human life.</a:t>
            </a:r>
          </a:p>
          <a:p>
            <a:pPr>
              <a:buFont typeface="Arial" charset="0"/>
              <a:buChar char="•"/>
              <a:defRPr/>
            </a:pPr>
            <a:r>
              <a:rPr lang="en-GB" dirty="0">
                <a:latin typeface="Calibri" panose="020F0502020204030204" pitchFamily="34" charset="0"/>
                <a:cs typeface="Calibri" panose="020F0502020204030204" pitchFamily="34" charset="0"/>
              </a:rPr>
              <a:t>In the above lines , the poetess vividly describes how the photograph was taken.</a:t>
            </a:r>
          </a:p>
          <a:p>
            <a:pPr>
              <a:buFont typeface="Arial" charset="0"/>
              <a:buChar char="•"/>
              <a:defRPr/>
            </a:pPr>
            <a:r>
              <a:rPr lang="en-GB" dirty="0">
                <a:latin typeface="Calibri" panose="020F0502020204030204" pitchFamily="34" charset="0"/>
                <a:cs typeface="Calibri" panose="020F0502020204030204" pitchFamily="34" charset="0"/>
              </a:rPr>
              <a:t>The photograph shows that all three girls – the poet’s mother and her two cousins – stood still and smiled at the camera when their Uncle clicked their photograph at the sea beach.</a:t>
            </a:r>
          </a:p>
          <a:p>
            <a:pPr>
              <a:buFont typeface="Arial" charset="0"/>
              <a:buChar char="•"/>
              <a:defRPr/>
            </a:pPr>
            <a:r>
              <a:rPr lang="en-GB" dirty="0">
                <a:latin typeface="Calibri" panose="020F0502020204030204" pitchFamily="34" charset="0"/>
                <a:cs typeface="Calibri" panose="020F0502020204030204" pitchFamily="34" charset="0"/>
              </a:rPr>
              <a:t> As the weather was windy at that time, their hair was flying over their smiling faces.</a:t>
            </a:r>
          </a:p>
          <a:p>
            <a:pPr>
              <a:buFont typeface="Arial" charset="0"/>
              <a:buChar char="•"/>
              <a:defRPr/>
            </a:pPr>
            <a:r>
              <a:rPr lang="en-GB" dirty="0">
                <a:latin typeface="Calibri" panose="020F0502020204030204" pitchFamily="34" charset="0"/>
                <a:cs typeface="Calibri" panose="020F0502020204030204" pitchFamily="34" charset="0"/>
              </a:rPr>
              <a:t> The expression on the faces of the poetess’ mother and her cousins was that of happiness and enjoyment.</a:t>
            </a:r>
          </a:p>
          <a:p>
            <a:pPr>
              <a:buFont typeface="Arial" charset="0"/>
              <a:buChar char="•"/>
              <a:defRPr/>
            </a:pPr>
            <a:r>
              <a:rPr lang="en-GB" dirty="0">
                <a:latin typeface="Calibri" panose="020F0502020204030204" pitchFamily="34" charset="0"/>
                <a:cs typeface="Calibri" panose="020F0502020204030204" pitchFamily="34" charset="0"/>
              </a:rPr>
              <a:t> The mother was looking very pretty at that time and the photograph was taken a long time ago.</a:t>
            </a:r>
          </a:p>
          <a:p>
            <a:pPr>
              <a:buFont typeface="Arial" charset="0"/>
              <a:buChar char="•"/>
              <a:defRPr/>
            </a:pPr>
            <a:r>
              <a:rPr lang="en-GB" dirty="0">
                <a:latin typeface="Calibri" panose="020F0502020204030204" pitchFamily="34" charset="0"/>
                <a:cs typeface="Calibri" panose="020F0502020204030204" pitchFamily="34" charset="0"/>
              </a:rPr>
              <a:t>Everything has changed since then, her mother grew up; now she was dead and the poetess  was reviving her memories.</a:t>
            </a:r>
          </a:p>
          <a:p>
            <a:pPr>
              <a:buFont typeface="Arial" charset="0"/>
              <a:buChar char="•"/>
              <a:defRPr/>
            </a:pPr>
            <a:r>
              <a:rPr lang="en-GB" dirty="0">
                <a:latin typeface="Calibri" panose="020F0502020204030204" pitchFamily="34" charset="0"/>
                <a:cs typeface="Calibri" panose="020F0502020204030204" pitchFamily="34" charset="0"/>
              </a:rPr>
              <a:t> The only thing that has remained unchanged  is the sea which was washing the feet of all three girls. </a:t>
            </a:r>
          </a:p>
          <a:p>
            <a:pPr>
              <a:buFont typeface="Arial" charset="0"/>
              <a:buChar char="•"/>
              <a:defRPr/>
            </a:pPr>
            <a:r>
              <a:rPr lang="en-GB" dirty="0">
                <a:latin typeface="Calibri" panose="020F0502020204030204" pitchFamily="34" charset="0"/>
                <a:cs typeface="Calibri" panose="020F0502020204030204" pitchFamily="34" charset="0"/>
              </a:rPr>
              <a:t>The mention of the word ‘transient’ indicates the ever-changing lives of human beings as well as the shortness of their stay on this World, in contrast to the permanence  of nature. </a:t>
            </a:r>
          </a:p>
          <a:p>
            <a:pPr>
              <a:buFont typeface="Arial" charset="0"/>
              <a:buChar char="•"/>
              <a:defRPr/>
            </a:pPr>
            <a:r>
              <a:rPr lang="en-GB" dirty="0">
                <a:latin typeface="Calibri" panose="020F0502020204030204" pitchFamily="34" charset="0"/>
                <a:cs typeface="Calibri" panose="020F0502020204030204" pitchFamily="34" charset="0"/>
              </a:rPr>
              <a:t>The girls’ life changed drastically during this period but the sea has not changed. The stanza beautifully explains the transient nature of human beings.</a:t>
            </a:r>
          </a:p>
          <a:p>
            <a:pPr marL="0" marR="0" lvl="0" indent="0" algn="l" rtl="0">
              <a:lnSpc>
                <a:spcPct val="100000"/>
              </a:lnSpc>
              <a:spcBef>
                <a:spcPts val="0"/>
              </a:spcBef>
              <a:spcAft>
                <a:spcPts val="0"/>
              </a:spcAft>
              <a:buClr>
                <a:srgbClr val="000000"/>
              </a:buClr>
              <a:buSzPts val="1400"/>
              <a:buFont typeface="Arial"/>
              <a:buNone/>
            </a:pP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xmlns="" val="358002660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448</Words>
  <Application>Microsoft Office PowerPoint</Application>
  <PresentationFormat>On-screen Show (16:9)</PresentationFormat>
  <Paragraphs>160</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SASHI</cp:lastModifiedBy>
  <cp:revision>40</cp:revision>
  <dcterms:modified xsi:type="dcterms:W3CDTF">2021-12-15T16:51:22Z</dcterms:modified>
</cp:coreProperties>
</file>