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60" r:id="rId5"/>
    <p:sldId id="261" r:id="rId6"/>
    <p:sldId id="264" r:id="rId7"/>
    <p:sldId id="265" r:id="rId8"/>
    <p:sldId id="266" r:id="rId9"/>
    <p:sldId id="267" r:id="rId10"/>
    <p:sldId id="268" r:id="rId11"/>
    <p:sldId id="269"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2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shwarya" userId="c43bbc084f2201e8" providerId="LiveId" clId="{828C5675-6E9A-439C-B272-21D3BA88DEB8}"/>
    <pc:docChg chg="custSel addSld delSld modSld">
      <pc:chgData name="Aishwarya" userId="c43bbc084f2201e8" providerId="LiveId" clId="{828C5675-6E9A-439C-B272-21D3BA88DEB8}" dt="2022-11-19T19:54:02.608" v="2437" actId="20577"/>
      <pc:docMkLst>
        <pc:docMk/>
      </pc:docMkLst>
      <pc:sldChg chg="modSp mod">
        <pc:chgData name="Aishwarya" userId="c43bbc084f2201e8" providerId="LiveId" clId="{828C5675-6E9A-439C-B272-21D3BA88DEB8}" dt="2022-11-19T18:52:16.581" v="650" actId="1076"/>
        <pc:sldMkLst>
          <pc:docMk/>
          <pc:sldMk cId="0" sldId="257"/>
        </pc:sldMkLst>
        <pc:spChg chg="mod">
          <ac:chgData name="Aishwarya" userId="c43bbc084f2201e8" providerId="LiveId" clId="{828C5675-6E9A-439C-B272-21D3BA88DEB8}" dt="2022-11-19T18:46:51.914" v="187" actId="20577"/>
          <ac:spMkLst>
            <pc:docMk/>
            <pc:sldMk cId="0" sldId="257"/>
            <ac:spMk id="64" creationId="{00000000-0000-0000-0000-000000000000}"/>
          </ac:spMkLst>
        </pc:spChg>
        <pc:spChg chg="mod">
          <ac:chgData name="Aishwarya" userId="c43bbc084f2201e8" providerId="LiveId" clId="{828C5675-6E9A-439C-B272-21D3BA88DEB8}" dt="2022-11-19T18:52:16.581" v="650" actId="1076"/>
          <ac:spMkLst>
            <pc:docMk/>
            <pc:sldMk cId="0" sldId="257"/>
            <ac:spMk id="65" creationId="{00000000-0000-0000-0000-000000000000}"/>
          </ac:spMkLst>
        </pc:spChg>
        <pc:picChg chg="mod">
          <ac:chgData name="Aishwarya" userId="c43bbc084f2201e8" providerId="LiveId" clId="{828C5675-6E9A-439C-B272-21D3BA88DEB8}" dt="2022-11-19T18:52:11.165" v="649" actId="1076"/>
          <ac:picMkLst>
            <pc:docMk/>
            <pc:sldMk cId="0" sldId="257"/>
            <ac:picMk id="63" creationId="{00000000-0000-0000-0000-000000000000}"/>
          </ac:picMkLst>
        </pc:picChg>
      </pc:sldChg>
      <pc:sldChg chg="addSp modSp mod">
        <pc:chgData name="Aishwarya" userId="c43bbc084f2201e8" providerId="LiveId" clId="{828C5675-6E9A-439C-B272-21D3BA88DEB8}" dt="2022-11-19T19:09:24.302" v="1018" actId="14100"/>
        <pc:sldMkLst>
          <pc:docMk/>
          <pc:sldMk cId="0" sldId="258"/>
        </pc:sldMkLst>
        <pc:spChg chg="mod">
          <ac:chgData name="Aishwarya" userId="c43bbc084f2201e8" providerId="LiveId" clId="{828C5675-6E9A-439C-B272-21D3BA88DEB8}" dt="2022-11-19T18:53:35.113" v="813" actId="2711"/>
          <ac:spMkLst>
            <pc:docMk/>
            <pc:sldMk cId="0" sldId="258"/>
            <ac:spMk id="71" creationId="{00000000-0000-0000-0000-000000000000}"/>
          </ac:spMkLst>
        </pc:spChg>
        <pc:spChg chg="mod">
          <ac:chgData name="Aishwarya" userId="c43bbc084f2201e8" providerId="LiveId" clId="{828C5675-6E9A-439C-B272-21D3BA88DEB8}" dt="2022-11-19T19:08:56.516" v="1012" actId="20577"/>
          <ac:spMkLst>
            <pc:docMk/>
            <pc:sldMk cId="0" sldId="258"/>
            <ac:spMk id="72" creationId="{00000000-0000-0000-0000-000000000000}"/>
          </ac:spMkLst>
        </pc:spChg>
        <pc:picChg chg="add mod">
          <ac:chgData name="Aishwarya" userId="c43bbc084f2201e8" providerId="LiveId" clId="{828C5675-6E9A-439C-B272-21D3BA88DEB8}" dt="2022-11-19T19:09:24.302" v="1018" actId="14100"/>
          <ac:picMkLst>
            <pc:docMk/>
            <pc:sldMk cId="0" sldId="258"/>
            <ac:picMk id="2" creationId="{5D5CD2D9-4979-45AE-8D92-5AA378F5EB5D}"/>
          </ac:picMkLst>
        </pc:picChg>
        <pc:picChg chg="mod">
          <ac:chgData name="Aishwarya" userId="c43bbc084f2201e8" providerId="LiveId" clId="{828C5675-6E9A-439C-B272-21D3BA88DEB8}" dt="2022-11-19T19:05:09.386" v="939" actId="1076"/>
          <ac:picMkLst>
            <pc:docMk/>
            <pc:sldMk cId="0" sldId="258"/>
            <ac:picMk id="70" creationId="{00000000-0000-0000-0000-000000000000}"/>
          </ac:picMkLst>
        </pc:picChg>
      </pc:sldChg>
      <pc:sldChg chg="addSp modSp add mod">
        <pc:chgData name="Aishwarya" userId="c43bbc084f2201e8" providerId="LiveId" clId="{828C5675-6E9A-439C-B272-21D3BA88DEB8}" dt="2022-11-19T19:23:09.528" v="1378" actId="20577"/>
        <pc:sldMkLst>
          <pc:docMk/>
          <pc:sldMk cId="151925847" sldId="260"/>
        </pc:sldMkLst>
        <pc:spChg chg="mod">
          <ac:chgData name="Aishwarya" userId="c43bbc084f2201e8" providerId="LiveId" clId="{828C5675-6E9A-439C-B272-21D3BA88DEB8}" dt="2022-11-19T19:11:52.236" v="1192" actId="2711"/>
          <ac:spMkLst>
            <pc:docMk/>
            <pc:sldMk cId="151925847" sldId="260"/>
            <ac:spMk id="71" creationId="{00000000-0000-0000-0000-000000000000}"/>
          </ac:spMkLst>
        </pc:spChg>
        <pc:spChg chg="mod">
          <ac:chgData name="Aishwarya" userId="c43bbc084f2201e8" providerId="LiveId" clId="{828C5675-6E9A-439C-B272-21D3BA88DEB8}" dt="2022-11-19T19:23:09.528" v="1378" actId="20577"/>
          <ac:spMkLst>
            <pc:docMk/>
            <pc:sldMk cId="151925847" sldId="260"/>
            <ac:spMk id="72" creationId="{00000000-0000-0000-0000-000000000000}"/>
          </ac:spMkLst>
        </pc:spChg>
        <pc:picChg chg="add mod">
          <ac:chgData name="Aishwarya" userId="c43bbc084f2201e8" providerId="LiveId" clId="{828C5675-6E9A-439C-B272-21D3BA88DEB8}" dt="2022-11-19T19:22:14.740" v="1322" actId="14100"/>
          <ac:picMkLst>
            <pc:docMk/>
            <pc:sldMk cId="151925847" sldId="260"/>
            <ac:picMk id="2" creationId="{5E7FD4DB-F5CF-28A2-18CB-A542EE5F996C}"/>
          </ac:picMkLst>
        </pc:picChg>
        <pc:picChg chg="mod">
          <ac:chgData name="Aishwarya" userId="c43bbc084f2201e8" providerId="LiveId" clId="{828C5675-6E9A-439C-B272-21D3BA88DEB8}" dt="2022-11-19T19:13:18.702" v="1275" actId="1076"/>
          <ac:picMkLst>
            <pc:docMk/>
            <pc:sldMk cId="151925847" sldId="260"/>
            <ac:picMk id="70" creationId="{00000000-0000-0000-0000-000000000000}"/>
          </ac:picMkLst>
        </pc:picChg>
      </pc:sldChg>
      <pc:sldChg chg="addSp modSp add mod">
        <pc:chgData name="Aishwarya" userId="c43bbc084f2201e8" providerId="LiveId" clId="{828C5675-6E9A-439C-B272-21D3BA88DEB8}" dt="2022-11-19T19:41:16.157" v="1765" actId="14100"/>
        <pc:sldMkLst>
          <pc:docMk/>
          <pc:sldMk cId="1182386523" sldId="261"/>
        </pc:sldMkLst>
        <pc:spChg chg="mod">
          <ac:chgData name="Aishwarya" userId="c43bbc084f2201e8" providerId="LiveId" clId="{828C5675-6E9A-439C-B272-21D3BA88DEB8}" dt="2022-11-19T19:24:57.878" v="1554" actId="2711"/>
          <ac:spMkLst>
            <pc:docMk/>
            <pc:sldMk cId="1182386523" sldId="261"/>
            <ac:spMk id="71" creationId="{00000000-0000-0000-0000-000000000000}"/>
          </ac:spMkLst>
        </pc:spChg>
        <pc:spChg chg="mod">
          <ac:chgData name="Aishwarya" userId="c43bbc084f2201e8" providerId="LiveId" clId="{828C5675-6E9A-439C-B272-21D3BA88DEB8}" dt="2022-11-19T19:41:16.157" v="1765" actId="14100"/>
          <ac:spMkLst>
            <pc:docMk/>
            <pc:sldMk cId="1182386523" sldId="261"/>
            <ac:spMk id="72" creationId="{00000000-0000-0000-0000-000000000000}"/>
          </ac:spMkLst>
        </pc:spChg>
        <pc:picChg chg="add mod">
          <ac:chgData name="Aishwarya" userId="c43bbc084f2201e8" providerId="LiveId" clId="{828C5675-6E9A-439C-B272-21D3BA88DEB8}" dt="2022-11-19T19:40:11.623" v="1761" actId="14100"/>
          <ac:picMkLst>
            <pc:docMk/>
            <pc:sldMk cId="1182386523" sldId="261"/>
            <ac:picMk id="2" creationId="{94B280ED-5A66-C127-3999-F8C5AEE086E5}"/>
          </ac:picMkLst>
        </pc:picChg>
        <pc:picChg chg="mod">
          <ac:chgData name="Aishwarya" userId="c43bbc084f2201e8" providerId="LiveId" clId="{828C5675-6E9A-439C-B272-21D3BA88DEB8}" dt="2022-11-19T19:25:18.545" v="1559" actId="1076"/>
          <ac:picMkLst>
            <pc:docMk/>
            <pc:sldMk cId="1182386523" sldId="261"/>
            <ac:picMk id="70" creationId="{00000000-0000-0000-0000-000000000000}"/>
          </ac:picMkLst>
        </pc:picChg>
      </pc:sldChg>
      <pc:sldChg chg="addSp delSp modSp add del mod">
        <pc:chgData name="Aishwarya" userId="c43bbc084f2201e8" providerId="LiveId" clId="{828C5675-6E9A-439C-B272-21D3BA88DEB8}" dt="2022-11-19T19:44:19.485" v="1941" actId="2696"/>
        <pc:sldMkLst>
          <pc:docMk/>
          <pc:sldMk cId="3442693642" sldId="262"/>
        </pc:sldMkLst>
        <pc:spChg chg="add mod">
          <ac:chgData name="Aishwarya" userId="c43bbc084f2201e8" providerId="LiveId" clId="{828C5675-6E9A-439C-B272-21D3BA88DEB8}" dt="2022-11-19T19:43:43.629" v="1940"/>
          <ac:spMkLst>
            <pc:docMk/>
            <pc:sldMk cId="3442693642" sldId="262"/>
            <ac:spMk id="2" creationId="{310A7ADA-593D-C8D0-5C11-AD9143ED5C48}"/>
          </ac:spMkLst>
        </pc:spChg>
        <pc:spChg chg="add mod">
          <ac:chgData name="Aishwarya" userId="c43bbc084f2201e8" providerId="LiveId" clId="{828C5675-6E9A-439C-B272-21D3BA88DEB8}" dt="2022-11-19T19:43:43.629" v="1940"/>
          <ac:spMkLst>
            <pc:docMk/>
            <pc:sldMk cId="3442693642" sldId="262"/>
            <ac:spMk id="3" creationId="{B404249E-A44D-A9EB-F5C6-B6E7C3C75468}"/>
          </ac:spMkLst>
        </pc:spChg>
        <pc:spChg chg="mod">
          <ac:chgData name="Aishwarya" userId="c43bbc084f2201e8" providerId="LiveId" clId="{828C5675-6E9A-439C-B272-21D3BA88DEB8}" dt="2022-11-19T19:43:06.714" v="1935" actId="2711"/>
          <ac:spMkLst>
            <pc:docMk/>
            <pc:sldMk cId="3442693642" sldId="262"/>
            <ac:spMk id="71" creationId="{00000000-0000-0000-0000-000000000000}"/>
          </ac:spMkLst>
        </pc:spChg>
        <pc:spChg chg="del mod">
          <ac:chgData name="Aishwarya" userId="c43bbc084f2201e8" providerId="LiveId" clId="{828C5675-6E9A-439C-B272-21D3BA88DEB8}" dt="2022-11-19T19:43:35.773" v="1939" actId="478"/>
          <ac:spMkLst>
            <pc:docMk/>
            <pc:sldMk cId="3442693642" sldId="262"/>
            <ac:spMk id="72" creationId="{00000000-0000-0000-0000-000000000000}"/>
          </ac:spMkLst>
        </pc:spChg>
        <pc:picChg chg="mod">
          <ac:chgData name="Aishwarya" userId="c43bbc084f2201e8" providerId="LiveId" clId="{828C5675-6E9A-439C-B272-21D3BA88DEB8}" dt="2022-11-19T19:42:57.980" v="1934" actId="1076"/>
          <ac:picMkLst>
            <pc:docMk/>
            <pc:sldMk cId="3442693642" sldId="262"/>
            <ac:picMk id="70" creationId="{00000000-0000-0000-0000-000000000000}"/>
          </ac:picMkLst>
        </pc:picChg>
      </pc:sldChg>
      <pc:sldChg chg="add del">
        <pc:chgData name="Aishwarya" userId="c43bbc084f2201e8" providerId="LiveId" clId="{828C5675-6E9A-439C-B272-21D3BA88DEB8}" dt="2022-11-19T19:48:35.054" v="2274" actId="2696"/>
        <pc:sldMkLst>
          <pc:docMk/>
          <pc:sldMk cId="1064577892" sldId="263"/>
        </pc:sldMkLst>
      </pc:sldChg>
      <pc:sldChg chg="modSp add mod">
        <pc:chgData name="Aishwarya" userId="c43bbc084f2201e8" providerId="LiveId" clId="{828C5675-6E9A-439C-B272-21D3BA88DEB8}" dt="2022-11-19T19:54:02.608" v="2437" actId="20577"/>
        <pc:sldMkLst>
          <pc:docMk/>
          <pc:sldMk cId="2312983947" sldId="264"/>
        </pc:sldMkLst>
        <pc:spChg chg="mod">
          <ac:chgData name="Aishwarya" userId="c43bbc084f2201e8" providerId="LiveId" clId="{828C5675-6E9A-439C-B272-21D3BA88DEB8}" dt="2022-11-19T19:48:30.663" v="2273" actId="1076"/>
          <ac:spMkLst>
            <pc:docMk/>
            <pc:sldMk cId="2312983947" sldId="264"/>
            <ac:spMk id="71" creationId="{00000000-0000-0000-0000-000000000000}"/>
          </ac:spMkLst>
        </pc:spChg>
        <pc:spChg chg="mod">
          <ac:chgData name="Aishwarya" userId="c43bbc084f2201e8" providerId="LiveId" clId="{828C5675-6E9A-439C-B272-21D3BA88DEB8}" dt="2022-11-19T19:54:02.608" v="2437" actId="20577"/>
          <ac:spMkLst>
            <pc:docMk/>
            <pc:sldMk cId="2312983947" sldId="264"/>
            <ac:spMk id="72" creationId="{00000000-0000-0000-0000-000000000000}"/>
          </ac:spMkLst>
        </pc:spChg>
        <pc:picChg chg="mod">
          <ac:chgData name="Aishwarya" userId="c43bbc084f2201e8" providerId="LiveId" clId="{828C5675-6E9A-439C-B272-21D3BA88DEB8}" dt="2022-11-19T19:45:23.043" v="2190" actId="1076"/>
          <ac:picMkLst>
            <pc:docMk/>
            <pc:sldMk cId="2312983947" sldId="264"/>
            <ac:picMk id="70" creationId="{00000000-0000-0000-0000-000000000000}"/>
          </ac:picMkLst>
        </pc:pic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76614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1188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504355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39715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55834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28412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80697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580906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235658" y="96887"/>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dirty="0">
                <a:solidFill>
                  <a:srgbClr val="FF0000"/>
                </a:solidFill>
                <a:latin typeface="Calibri"/>
                <a:ea typeface="Calibri"/>
                <a:cs typeface="Calibri"/>
                <a:sym typeface="Calibri"/>
              </a:rPr>
              <a:t>ADVERTISING AND MEDIA</a:t>
            </a:r>
            <a:endParaRPr sz="29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(CIVICS)</a:t>
            </a:r>
            <a:endParaRPr b="1" dirty="0"/>
          </a:p>
          <a:p>
            <a:pPr marL="0" lvl="0" indent="0" algn="l" rtl="0">
              <a:spcBef>
                <a:spcPts val="0"/>
              </a:spcBef>
              <a:spcAft>
                <a:spcPts val="0"/>
              </a:spcAft>
              <a:buNone/>
            </a:pPr>
            <a:r>
              <a:rPr lang="en" b="1" dirty="0"/>
              <a:t>CHAPTER NUMBER:5</a:t>
            </a:r>
            <a:endParaRPr b="1" dirty="0"/>
          </a:p>
          <a:p>
            <a:pPr marL="0" lvl="0" indent="0" algn="l" rtl="0">
              <a:spcBef>
                <a:spcPts val="0"/>
              </a:spcBef>
              <a:spcAft>
                <a:spcPts val="0"/>
              </a:spcAft>
              <a:buNone/>
            </a:pPr>
            <a:r>
              <a:rPr lang="en" b="1" dirty="0"/>
              <a:t>CHAPTER NAME :ADVERTISING AND MEDIA</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39602" y="285050"/>
            <a:ext cx="1232526" cy="611875"/>
          </a:xfrm>
          <a:prstGeom prst="rect">
            <a:avLst/>
          </a:prstGeom>
          <a:noFill/>
          <a:ln>
            <a:noFill/>
          </a:ln>
        </p:spPr>
      </p:pic>
      <p:sp>
        <p:nvSpPr>
          <p:cNvPr id="71" name="Google Shape;71;p15"/>
          <p:cNvSpPr txBox="1"/>
          <p:nvPr/>
        </p:nvSpPr>
        <p:spPr>
          <a:xfrm>
            <a:off x="272675" y="269552"/>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 sz="1800" b="1" dirty="0">
                <a:latin typeface="Calibri" panose="020F0502020204030204" pitchFamily="34" charset="0"/>
                <a:cs typeface="Calibri" panose="020F0502020204030204" pitchFamily="34" charset="0"/>
              </a:rPr>
              <a:t>DISADVANTAGES OF ADVERTISING</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50167" y="992982"/>
            <a:ext cx="8688300" cy="3943228"/>
          </a:xfrm>
          <a:prstGeom prst="rect">
            <a:avLst/>
          </a:prstGeom>
          <a:noFill/>
          <a:ln>
            <a:noFill/>
          </a:ln>
        </p:spPr>
        <p:txBody>
          <a:bodyPr spcFirstLastPara="1" wrap="square" lIns="91425" tIns="91425" rIns="91425" bIns="91425" anchor="t" anchorCtr="0">
            <a:noAutofit/>
          </a:bodyPr>
          <a:lstStyle/>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i="0" u="none" strike="noStrike" cap="none" dirty="0">
                <a:solidFill>
                  <a:srgbClr val="000000"/>
                </a:solidFill>
                <a:latin typeface="Calibri"/>
                <a:ea typeface="Calibri"/>
                <a:cs typeface="Calibri"/>
                <a:sym typeface="Calibri"/>
              </a:rPr>
              <a:t>To stay ahead of competition many companies issue advertisements that mislead people. For </a:t>
            </a:r>
            <a:r>
              <a:rPr lang="en-US" i="0" u="none" strike="noStrike" cap="none" dirty="0" err="1">
                <a:solidFill>
                  <a:srgbClr val="000000"/>
                </a:solidFill>
                <a:latin typeface="Calibri"/>
                <a:ea typeface="Calibri"/>
                <a:cs typeface="Calibri"/>
                <a:sym typeface="Calibri"/>
              </a:rPr>
              <a:t>eg</a:t>
            </a:r>
            <a:r>
              <a:rPr lang="en-US" i="0" u="none" strike="noStrike" cap="none" dirty="0">
                <a:solidFill>
                  <a:srgbClr val="000000"/>
                </a:solidFill>
                <a:latin typeface="Calibri"/>
                <a:ea typeface="Calibri"/>
                <a:cs typeface="Calibri"/>
                <a:sym typeface="Calibri"/>
              </a:rPr>
              <a:t> ; when they announce a new improved version of the product they may have not made any improvements in the product , just changed its packaging.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dirty="0">
                <a:latin typeface="Calibri"/>
                <a:ea typeface="Calibri"/>
                <a:cs typeface="Calibri"/>
                <a:sym typeface="Calibri"/>
              </a:rPr>
              <a:t>Advertisers often do not give correct information about the product. For </a:t>
            </a:r>
            <a:r>
              <a:rPr lang="en-US" dirty="0" err="1">
                <a:latin typeface="Calibri"/>
                <a:ea typeface="Calibri"/>
                <a:cs typeface="Calibri"/>
                <a:sym typeface="Calibri"/>
              </a:rPr>
              <a:t>eg</a:t>
            </a:r>
            <a:r>
              <a:rPr lang="en-US" dirty="0">
                <a:latin typeface="Calibri"/>
                <a:ea typeface="Calibri"/>
                <a:cs typeface="Calibri"/>
                <a:sym typeface="Calibri"/>
              </a:rPr>
              <a:t>; fizzy drinks like colas are known to damage the teeth but they do not mention these.</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i="0" u="none" strike="noStrike" cap="none" dirty="0">
                <a:solidFill>
                  <a:srgbClr val="000000"/>
                </a:solidFill>
                <a:latin typeface="Calibri"/>
                <a:ea typeface="Calibri"/>
                <a:cs typeface="Calibri"/>
                <a:sym typeface="Calibri"/>
              </a:rPr>
              <a:t>Advertisers are well aware that advertisements in the media with a few catchy slogans or attractive models can make a vast difference to their sales. The constant repetition of such advertisements often tempts the consumers to buy things that have no immediate use for them. Thus it encourages consumerism and materialism.</a:t>
            </a:r>
            <a:endParaRPr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054963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39602" y="285050"/>
            <a:ext cx="1232526" cy="611875"/>
          </a:xfrm>
          <a:prstGeom prst="rect">
            <a:avLst/>
          </a:prstGeom>
          <a:noFill/>
          <a:ln>
            <a:noFill/>
          </a:ln>
        </p:spPr>
      </p:pic>
      <p:sp>
        <p:nvSpPr>
          <p:cNvPr id="71" name="Google Shape;71;p15"/>
          <p:cNvSpPr txBox="1"/>
          <p:nvPr/>
        </p:nvSpPr>
        <p:spPr>
          <a:xfrm>
            <a:off x="272675" y="254054"/>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 sz="1800" b="1" i="0" u="none" strike="noStrike" cap="none" dirty="0">
                <a:solidFill>
                  <a:srgbClr val="000000"/>
                </a:solidFill>
                <a:latin typeface="Calibri" panose="020F0502020204030204" pitchFamily="34" charset="0"/>
                <a:cs typeface="Calibri" panose="020F0502020204030204" pitchFamily="34" charset="0"/>
                <a:sym typeface="Arial"/>
              </a:rPr>
              <a:t>HOME ASSIGNMENT</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50167" y="1008480"/>
            <a:ext cx="8688300" cy="3943228"/>
          </a:xfrm>
          <a:prstGeom prst="rect">
            <a:avLst/>
          </a:prstGeom>
          <a:noFill/>
          <a:ln>
            <a:noFill/>
          </a:ln>
        </p:spPr>
        <p:txBody>
          <a:bodyPr spcFirstLastPara="1" wrap="square" lIns="91425" tIns="91425" rIns="91425" bIns="91425" anchor="t" anchorCtr="0">
            <a:noAutofit/>
          </a:bodyPr>
          <a:lstStyle/>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i="0" u="none" strike="noStrike" cap="none" dirty="0">
                <a:solidFill>
                  <a:srgbClr val="000000"/>
                </a:solidFill>
                <a:latin typeface="Calibri"/>
                <a:ea typeface="Calibri"/>
                <a:cs typeface="Calibri"/>
                <a:sym typeface="Calibri"/>
              </a:rPr>
              <a:t>What do you mean by advertising?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dirty="0">
                <a:latin typeface="Calibri"/>
                <a:ea typeface="Calibri"/>
                <a:cs typeface="Calibri"/>
                <a:sym typeface="Calibri"/>
              </a:rPr>
              <a:t>Why do we need advertising?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i="0" u="none" strike="noStrike" cap="none" dirty="0">
                <a:solidFill>
                  <a:srgbClr val="000000"/>
                </a:solidFill>
                <a:latin typeface="Calibri"/>
                <a:ea typeface="Calibri"/>
                <a:cs typeface="Calibri"/>
                <a:sym typeface="Calibri"/>
              </a:rPr>
              <a:t>What is a brand?</a:t>
            </a:r>
            <a:r>
              <a:rPr lang="en-US" dirty="0">
                <a:latin typeface="Calibri"/>
                <a:ea typeface="Calibri"/>
                <a:cs typeface="Calibri"/>
                <a:sym typeface="Calibri"/>
              </a:rPr>
              <a:t> How advertising are used to build brands?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i="0" u="none" strike="noStrike" cap="none" dirty="0">
                <a:solidFill>
                  <a:srgbClr val="000000"/>
                </a:solidFill>
                <a:latin typeface="Calibri"/>
                <a:ea typeface="Calibri"/>
                <a:cs typeface="Calibri"/>
                <a:sym typeface="Calibri"/>
              </a:rPr>
              <a:t>List the different types of advertising?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dirty="0">
                <a:latin typeface="Calibri"/>
                <a:ea typeface="Calibri"/>
                <a:cs typeface="Calibri"/>
                <a:sym typeface="Calibri"/>
              </a:rPr>
              <a:t>Advertising and media are heavily dependent on each other. Comment on the statement.</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i="0" u="none" strike="noStrike" cap="none" dirty="0">
                <a:solidFill>
                  <a:srgbClr val="000000"/>
                </a:solidFill>
                <a:latin typeface="Calibri"/>
                <a:ea typeface="Calibri"/>
                <a:cs typeface="Calibri"/>
                <a:sym typeface="Calibri"/>
              </a:rPr>
              <a:t>Differentiate between commercial and </a:t>
            </a:r>
            <a:r>
              <a:rPr lang="en-US" dirty="0">
                <a:latin typeface="Calibri"/>
                <a:ea typeface="Calibri"/>
                <a:cs typeface="Calibri"/>
                <a:sym typeface="Calibri"/>
              </a:rPr>
              <a:t>social advertising.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dirty="0">
                <a:latin typeface="Calibri"/>
                <a:ea typeface="Calibri"/>
                <a:cs typeface="Calibri"/>
                <a:sym typeface="Calibri"/>
              </a:rPr>
              <a:t>What do you mean by political advertising?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i="0" u="none" strike="noStrike" cap="none" dirty="0">
                <a:solidFill>
                  <a:srgbClr val="000000"/>
                </a:solidFill>
                <a:latin typeface="Calibri"/>
                <a:ea typeface="Calibri"/>
                <a:cs typeface="Calibri"/>
                <a:sym typeface="Calibri"/>
              </a:rPr>
              <a:t>State the disadvantages of advertising. </a:t>
            </a:r>
            <a:endParaRPr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57082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376870" y="341762"/>
            <a:ext cx="1232526" cy="611875"/>
          </a:xfrm>
          <a:prstGeom prst="rect">
            <a:avLst/>
          </a:prstGeom>
          <a:noFill/>
          <a:ln>
            <a:noFill/>
          </a:ln>
        </p:spPr>
      </p:pic>
      <p:sp>
        <p:nvSpPr>
          <p:cNvPr id="64" name="Google Shape;64;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panose="020F0502020204030204" pitchFamily="34" charset="0"/>
                <a:cs typeface="Calibri" panose="020F0502020204030204" pitchFamily="34" charset="0"/>
                <a:sym typeface="Arial"/>
              </a:rPr>
              <a:t>OUTCOMES OF THE CHAPTER</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5" name="Google Shape;65;p14"/>
          <p:cNvSpPr txBox="1"/>
          <p:nvPr/>
        </p:nvSpPr>
        <p:spPr>
          <a:xfrm>
            <a:off x="272675" y="1468697"/>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dirty="0">
                <a:latin typeface="Calibri"/>
                <a:ea typeface="Calibri"/>
                <a:cs typeface="Calibri"/>
                <a:sym typeface="Calibri"/>
              </a:rPr>
              <a:t>After studying the chapter, the students should understand </a:t>
            </a:r>
          </a:p>
          <a:p>
            <a:pPr marL="0" marR="0" lvl="0" indent="0" algn="l" rtl="0">
              <a:lnSpc>
                <a:spcPct val="100000"/>
              </a:lnSpc>
              <a:spcBef>
                <a:spcPts val="0"/>
              </a:spcBef>
              <a:spcAft>
                <a:spcPts val="0"/>
              </a:spcAft>
              <a:buClr>
                <a:srgbClr val="000000"/>
              </a:buClr>
              <a:buSzPts val="1400"/>
              <a:buFont typeface="Arial"/>
              <a:buNone/>
            </a:pPr>
            <a:endParaRPr lang="en" sz="1400" b="0" i="0" u="none" strike="noStrike" cap="none" dirty="0">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T</a:t>
            </a:r>
            <a:r>
              <a:rPr lang="en" dirty="0">
                <a:latin typeface="Calibri"/>
                <a:ea typeface="Calibri"/>
                <a:cs typeface="Calibri"/>
                <a:sym typeface="Calibri"/>
              </a:rPr>
              <a:t>he meaning of advertisement and its need.</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endParaRPr lang="en" sz="1400" b="0" i="0" u="none" strike="noStrike" cap="none" dirty="0">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H</a:t>
            </a:r>
            <a:r>
              <a:rPr lang="en" dirty="0">
                <a:latin typeface="Calibri"/>
                <a:ea typeface="Calibri"/>
                <a:cs typeface="Calibri"/>
                <a:sym typeface="Calibri"/>
              </a:rPr>
              <a:t>ow advertisement helps in building brands?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endParaRPr lang="en" sz="1400" b="0" i="0" u="none" strike="noStrike" cap="none" dirty="0">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H</a:t>
            </a:r>
            <a:r>
              <a:rPr lang="en" dirty="0">
                <a:latin typeface="Calibri"/>
                <a:ea typeface="Calibri"/>
                <a:cs typeface="Calibri"/>
                <a:sym typeface="Calibri"/>
              </a:rPr>
              <a:t>ow are media and advertisement dependent on each other?</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endParaRPr lang="en" sz="1400" b="0" i="0" u="none" strike="noStrike" cap="none" dirty="0">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T</a:t>
            </a:r>
            <a:r>
              <a:rPr lang="en" dirty="0">
                <a:latin typeface="Calibri"/>
                <a:ea typeface="Calibri"/>
                <a:cs typeface="Calibri"/>
                <a:sym typeface="Calibri"/>
              </a:rPr>
              <a:t>he difference between commercial advertising, social advertising, political advertising.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endParaRPr lang="en" sz="1400" b="0" i="0" u="none" strike="noStrike" cap="none" dirty="0">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T</a:t>
            </a:r>
            <a:r>
              <a:rPr lang="en" dirty="0">
                <a:latin typeface="Calibri"/>
                <a:ea typeface="Calibri"/>
                <a:cs typeface="Calibri"/>
                <a:sym typeface="Calibri"/>
              </a:rPr>
              <a:t>he disadvantages of advertising.</a:t>
            </a:r>
            <a:endParaRPr sz="14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369120" y="262522"/>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Calibri" panose="020F0502020204030204" pitchFamily="34" charset="0"/>
                <a:cs typeface="Calibri" panose="020F0502020204030204" pitchFamily="34" charset="0"/>
                <a:sym typeface="Arial"/>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 sz="1800" b="1" dirty="0">
                <a:latin typeface="Calibri" panose="020F0502020204030204" pitchFamily="34" charset="0"/>
                <a:cs typeface="Calibri" panose="020F0502020204030204" pitchFamily="34" charset="0"/>
              </a:rPr>
              <a:t>INTRODUCTION</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272675" y="1076863"/>
            <a:ext cx="8688300" cy="378158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dirty="0">
                <a:latin typeface="Calibri"/>
                <a:ea typeface="Calibri"/>
                <a:cs typeface="Calibri"/>
                <a:sym typeface="Calibri"/>
              </a:rPr>
              <a:t>WHAT IS ADVERTISING?</a:t>
            </a:r>
            <a:r>
              <a:rPr lang="en-US"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It is the process of publicizing a product</a:t>
            </a: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or service; of trying to sell a product or service</a:t>
            </a: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by drawing people's attention to the product.</a:t>
            </a:r>
          </a:p>
          <a:p>
            <a:pPr marL="0" marR="0" lvl="0" indent="0" algn="l" rtl="0">
              <a:lnSpc>
                <a:spcPct val="100000"/>
              </a:lnSpc>
              <a:spcBef>
                <a:spcPts val="0"/>
              </a:spcBef>
              <a:spcAft>
                <a:spcPts val="0"/>
              </a:spcAft>
              <a:buClr>
                <a:srgbClr val="000000"/>
              </a:buClr>
              <a:buSzPts val="1400"/>
              <a:buFont typeface="Arial"/>
              <a:buNone/>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Advertising is a means of communication between                                                                       </a:t>
            </a: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the seller and the buyer.</a:t>
            </a:r>
          </a:p>
          <a:p>
            <a:pPr marL="0" marR="0" lvl="0" indent="0" algn="l" rtl="0">
              <a:lnSpc>
                <a:spcPct val="100000"/>
              </a:lnSpc>
              <a:spcBef>
                <a:spcPts val="0"/>
              </a:spcBef>
              <a:spcAft>
                <a:spcPts val="0"/>
              </a:spcAft>
              <a:buClr>
                <a:srgbClr val="000000"/>
              </a:buClr>
              <a:buSzPts val="1400"/>
              <a:buFont typeface="Arial"/>
              <a:buNone/>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Advertisements focus on all the good points of the</a:t>
            </a: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product to make it appear as attractive as possible,</a:t>
            </a: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so that people are tempted to buy it. </a:t>
            </a:r>
          </a:p>
          <a:p>
            <a:pPr marL="0" marR="0" lvl="0" indent="0" algn="l" rtl="0">
              <a:lnSpc>
                <a:spcPct val="100000"/>
              </a:lnSpc>
              <a:spcBef>
                <a:spcPts val="0"/>
              </a:spcBef>
              <a:spcAft>
                <a:spcPts val="0"/>
              </a:spcAft>
              <a:buClr>
                <a:srgbClr val="000000"/>
              </a:buClr>
              <a:buSzPts val="1400"/>
              <a:buFont typeface="Arial"/>
              <a:buNone/>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Often the success</a:t>
            </a: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or failure of a product depends on the effectiveness</a:t>
            </a:r>
          </a:p>
          <a:p>
            <a:pPr marL="0" marR="0" lvl="0" indent="0" algn="l" rtl="0">
              <a:lnSpc>
                <a:spcPct val="100000"/>
              </a:lnSpc>
              <a:spcBef>
                <a:spcPts val="0"/>
              </a:spcBef>
              <a:spcAft>
                <a:spcPts val="0"/>
              </a:spcAft>
              <a:buClr>
                <a:srgbClr val="000000"/>
              </a:buClr>
              <a:buSzPts val="1400"/>
              <a:buFont typeface="Arial"/>
              <a:buNone/>
            </a:pPr>
            <a:r>
              <a:rPr lang="en-US" dirty="0">
                <a:latin typeface="Calibri"/>
                <a:ea typeface="Calibri"/>
                <a:cs typeface="Calibri"/>
                <a:sym typeface="Calibri"/>
              </a:rPr>
              <a:t>of the advertising strategy. </a:t>
            </a:r>
          </a:p>
          <a:p>
            <a:pPr marL="0" marR="0" lvl="0" indent="0" algn="l" rtl="0">
              <a:lnSpc>
                <a:spcPct val="100000"/>
              </a:lnSpc>
              <a:spcBef>
                <a:spcPts val="0"/>
              </a:spcBef>
              <a:spcAft>
                <a:spcPts val="0"/>
              </a:spcAft>
              <a:buClr>
                <a:srgbClr val="000000"/>
              </a:buClr>
              <a:buSzPts val="1400"/>
              <a:buFont typeface="Arial"/>
              <a:buNone/>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5D5CD2D9-4979-45AE-8D92-5AA378F5EB5D}"/>
              </a:ext>
            </a:extLst>
          </p:cNvPr>
          <p:cNvPicPr>
            <a:picLocks noChangeAspect="1"/>
          </p:cNvPicPr>
          <p:nvPr/>
        </p:nvPicPr>
        <p:blipFill>
          <a:blip r:embed="rId4"/>
          <a:stretch>
            <a:fillRect/>
          </a:stretch>
        </p:blipFill>
        <p:spPr>
          <a:xfrm>
            <a:off x="4572001" y="1224366"/>
            <a:ext cx="4029646" cy="315390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384619" y="285050"/>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 sz="1800" b="1" dirty="0">
                <a:latin typeface="Calibri" panose="020F0502020204030204" pitchFamily="34" charset="0"/>
                <a:cs typeface="Calibri" panose="020F0502020204030204" pitchFamily="34" charset="0"/>
              </a:rPr>
              <a:t>WHY DO WE NEED ADVERTISING?</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272675" y="1081448"/>
            <a:ext cx="8688300" cy="377700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There are several reasons for advertising. The main</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reasons include—</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 Increasing the sales of the product/service</a:t>
            </a:r>
          </a:p>
          <a:p>
            <a:pPr marL="0" marR="0" lvl="0" indent="0" algn="l" rtl="0">
              <a:lnSpc>
                <a:spcPct val="100000"/>
              </a:lnSpc>
              <a:spcBef>
                <a:spcPts val="0"/>
              </a:spcBef>
              <a:spcAft>
                <a:spcPts val="0"/>
              </a:spcAft>
              <a:buClr>
                <a:srgbClr val="000000"/>
              </a:buClr>
              <a:buSzPts val="1400"/>
              <a:buFont typeface="Arial"/>
              <a:buNone/>
            </a:pPr>
            <a:endParaRPr lang="en-US"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 Giving information about the product/service</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to prospective buyers</a:t>
            </a:r>
          </a:p>
          <a:p>
            <a:pPr marL="0" marR="0" lvl="0" indent="0" algn="l" rtl="0">
              <a:lnSpc>
                <a:spcPct val="100000"/>
              </a:lnSpc>
              <a:spcBef>
                <a:spcPts val="0"/>
              </a:spcBef>
              <a:spcAft>
                <a:spcPts val="0"/>
              </a:spcAft>
              <a:buClr>
                <a:srgbClr val="000000"/>
              </a:buClr>
              <a:buSzPts val="1400"/>
              <a:buFont typeface="Arial"/>
              <a:buNone/>
            </a:pPr>
            <a:endParaRPr lang="en-US"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 Creating and maintaining a brand identity or                                   </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brand image</a:t>
            </a:r>
          </a:p>
          <a:p>
            <a:pPr marL="0" marR="0" lvl="0" indent="0" algn="l" rtl="0">
              <a:lnSpc>
                <a:spcPct val="100000"/>
              </a:lnSpc>
              <a:spcBef>
                <a:spcPts val="0"/>
              </a:spcBef>
              <a:spcAft>
                <a:spcPts val="0"/>
              </a:spcAft>
              <a:buClr>
                <a:srgbClr val="000000"/>
              </a:buClr>
              <a:buSzPts val="1400"/>
              <a:buFont typeface="Arial"/>
              <a:buNone/>
            </a:pPr>
            <a:endParaRPr lang="en-US"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 Communicating a change in the existing product                         Billboards advertising car.</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line to consumers</a:t>
            </a:r>
          </a:p>
          <a:p>
            <a:pPr marL="0" marR="0" lvl="0" indent="0" algn="l" rtl="0">
              <a:lnSpc>
                <a:spcPct val="100000"/>
              </a:lnSpc>
              <a:spcBef>
                <a:spcPts val="0"/>
              </a:spcBef>
              <a:spcAft>
                <a:spcPts val="0"/>
              </a:spcAft>
              <a:buClr>
                <a:srgbClr val="000000"/>
              </a:buClr>
              <a:buSzPts val="1400"/>
              <a:buFont typeface="Arial"/>
              <a:buNone/>
            </a:pPr>
            <a:endParaRPr lang="en-US"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 Creating awareness among consumers before</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launching or introducing a new product or</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service</a:t>
            </a:r>
            <a:endParaRPr sz="1400" b="0" i="0" u="none" strike="noStrike" cap="none" dirty="0">
              <a:solidFill>
                <a:srgbClr val="000000"/>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5E7FD4DB-F5CF-28A2-18CB-A542EE5F996C}"/>
              </a:ext>
            </a:extLst>
          </p:cNvPr>
          <p:cNvPicPr>
            <a:picLocks noChangeAspect="1"/>
          </p:cNvPicPr>
          <p:nvPr/>
        </p:nvPicPr>
        <p:blipFill>
          <a:blip r:embed="rId4"/>
          <a:stretch>
            <a:fillRect/>
          </a:stretch>
        </p:blipFill>
        <p:spPr>
          <a:xfrm>
            <a:off x="4903518" y="1065950"/>
            <a:ext cx="2886075" cy="2180945"/>
          </a:xfrm>
          <a:prstGeom prst="rect">
            <a:avLst/>
          </a:prstGeom>
        </p:spPr>
      </p:pic>
    </p:spTree>
    <p:extLst>
      <p:ext uri="{BB962C8B-B14F-4D97-AF65-F5344CB8AC3E}">
        <p14:creationId xmlns:p14="http://schemas.microsoft.com/office/powerpoint/2010/main" val="151925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07867" y="285050"/>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200" b="1" i="0" u="none" strike="noStrike" cap="none" dirty="0">
                <a:solidFill>
                  <a:srgbClr val="FF0000"/>
                </a:solidFill>
                <a:latin typeface="Calibri" panose="020F0502020204030204" pitchFamily="34" charset="0"/>
                <a:cs typeface="Calibri" panose="020F0502020204030204" pitchFamily="34" charset="0"/>
                <a:sym typeface="Arial"/>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 sz="1800" b="1" dirty="0">
                <a:latin typeface="Calibri" panose="020F0502020204030204" pitchFamily="34" charset="0"/>
                <a:cs typeface="Calibri" panose="020F0502020204030204" pitchFamily="34" charset="0"/>
              </a:rPr>
              <a:t>ADVERTISING AND BRAND BUILDING</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272675" y="1065950"/>
            <a:ext cx="8688300" cy="407755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Advertisements are used to build brands. A brand is</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a name given to a product or service.</a:t>
            </a:r>
          </a:p>
          <a:p>
            <a:pPr marL="0" marR="0" lvl="0" indent="0" algn="l" rtl="0">
              <a:lnSpc>
                <a:spcPct val="100000"/>
              </a:lnSpc>
              <a:spcBef>
                <a:spcPts val="0"/>
              </a:spcBef>
              <a:spcAft>
                <a:spcPts val="0"/>
              </a:spcAft>
              <a:buClr>
                <a:srgbClr val="000000"/>
              </a:buClr>
              <a:buSzPts val="1400"/>
              <a:buFont typeface="Arial"/>
              <a:buNone/>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 For </a:t>
            </a:r>
            <a:r>
              <a:rPr lang="en-US" sz="1400" b="0" i="0" u="none" strike="noStrike" cap="none" dirty="0" err="1">
                <a:solidFill>
                  <a:srgbClr val="000000"/>
                </a:solidFill>
                <a:latin typeface="Calibri"/>
                <a:ea typeface="Calibri"/>
                <a:cs typeface="Calibri"/>
                <a:sym typeface="Calibri"/>
              </a:rPr>
              <a:t>example,there</a:t>
            </a:r>
            <a:r>
              <a:rPr lang="en-US" sz="1400" b="0" i="0" u="none" strike="noStrike" cap="none" dirty="0">
                <a:solidFill>
                  <a:srgbClr val="000000"/>
                </a:solidFill>
                <a:latin typeface="Calibri"/>
                <a:ea typeface="Calibri"/>
                <a:cs typeface="Calibri"/>
                <a:sym typeface="Calibri"/>
              </a:rPr>
              <a:t> are several companies in India today that</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manufacture soap. All of them are competing</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for a share of the market. So how does a soap</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manufacturer get people to buy his or her soap                                                                                                       </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instead of the competitor's soap?</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The soap maker creates a brand image for the soap. </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He or she gives the soap a name, and then tries</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to associate that name with certain qualities like</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cleansing, </a:t>
            </a:r>
            <a:r>
              <a:rPr lang="en-US" sz="1400" b="0" i="0" u="none" strike="noStrike" cap="none" dirty="0" err="1">
                <a:solidFill>
                  <a:srgbClr val="000000"/>
                </a:solidFill>
                <a:latin typeface="Calibri"/>
                <a:ea typeface="Calibri"/>
                <a:cs typeface="Calibri"/>
                <a:sym typeface="Calibri"/>
              </a:rPr>
              <a:t>moisturising</a:t>
            </a:r>
            <a:r>
              <a:rPr lang="en-US" sz="1400" b="0" i="0" u="none" strike="noStrike" cap="none" dirty="0">
                <a:solidFill>
                  <a:srgbClr val="000000"/>
                </a:solidFill>
                <a:latin typeface="Calibri"/>
                <a:ea typeface="Calibri"/>
                <a:cs typeface="Calibri"/>
                <a:sym typeface="Calibri"/>
              </a:rPr>
              <a:t>, disinfecting, beautifying</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etc.</a:t>
            </a:r>
          </a:p>
          <a:p>
            <a:pPr marL="0" marR="0" lvl="0" indent="0" algn="l" rtl="0">
              <a:lnSpc>
                <a:spcPct val="100000"/>
              </a:lnSpc>
              <a:spcBef>
                <a:spcPts val="0"/>
              </a:spcBef>
              <a:spcAft>
                <a:spcPts val="0"/>
              </a:spcAft>
              <a:buClr>
                <a:srgbClr val="000000"/>
              </a:buClr>
              <a:buSzPts val="1400"/>
              <a:buFont typeface="Arial"/>
              <a:buNone/>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Advertisements are made focusing on that</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particular quality of the product. So the name of the</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product, or the brand, gets associated with certain</a:t>
            </a: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qualities. This becomes the brand image.</a:t>
            </a: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94B280ED-5A66-C127-3999-F8C5AEE086E5}"/>
              </a:ext>
            </a:extLst>
          </p:cNvPr>
          <p:cNvPicPr>
            <a:picLocks noChangeAspect="1"/>
          </p:cNvPicPr>
          <p:nvPr/>
        </p:nvPicPr>
        <p:blipFill>
          <a:blip r:embed="rId4"/>
          <a:stretch>
            <a:fillRect/>
          </a:stretch>
        </p:blipFill>
        <p:spPr>
          <a:xfrm>
            <a:off x="5362414" y="1234974"/>
            <a:ext cx="2890433" cy="2842575"/>
          </a:xfrm>
          <a:prstGeom prst="rect">
            <a:avLst/>
          </a:prstGeom>
        </p:spPr>
      </p:pic>
    </p:spTree>
    <p:extLst>
      <p:ext uri="{BB962C8B-B14F-4D97-AF65-F5344CB8AC3E}">
        <p14:creationId xmlns:p14="http://schemas.microsoft.com/office/powerpoint/2010/main" val="1182386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39602" y="285050"/>
            <a:ext cx="1232526" cy="611875"/>
          </a:xfrm>
          <a:prstGeom prst="rect">
            <a:avLst/>
          </a:prstGeom>
          <a:noFill/>
          <a:ln>
            <a:noFill/>
          </a:ln>
        </p:spPr>
      </p:pic>
      <p:sp>
        <p:nvSpPr>
          <p:cNvPr id="71" name="Google Shape;71;p15"/>
          <p:cNvSpPr txBox="1"/>
          <p:nvPr/>
        </p:nvSpPr>
        <p:spPr>
          <a:xfrm>
            <a:off x="272675" y="269552"/>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 sz="1800" b="1" dirty="0">
                <a:latin typeface="Calibri" panose="020F0502020204030204" pitchFamily="34" charset="0"/>
                <a:cs typeface="Calibri" panose="020F0502020204030204" pitchFamily="34" charset="0"/>
              </a:rPr>
              <a:t>ADVERTISING AND MEDIA</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50167" y="1123627"/>
            <a:ext cx="8688300" cy="3642102"/>
          </a:xfrm>
          <a:prstGeom prst="rect">
            <a:avLst/>
          </a:prstGeom>
          <a:noFill/>
          <a:ln>
            <a:noFill/>
          </a:ln>
        </p:spPr>
        <p:txBody>
          <a:bodyPr spcFirstLastPara="1" wrap="square" lIns="91425" tIns="91425" rIns="91425" bIns="91425" anchor="t" anchorCtr="0">
            <a:noAutofit/>
          </a:bodyPr>
          <a:lstStyle/>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Advertising and the media are heavily dependent on each other. </a:t>
            </a:r>
            <a:endParaRPr lang="en-US" dirty="0">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 The media earns revenue through advertisements, on which it is largely dependent.</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Television is usually the costliest means of advertising but also has the most impact on the viewers. Companies advertise their products on television in a variety of ways. </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Some advertisers on the other hand, prefer to sponsor the </a:t>
            </a:r>
            <a:r>
              <a:rPr lang="en-US" sz="1400" b="0" i="0" u="none" strike="noStrike" cap="none" dirty="0" err="1">
                <a:solidFill>
                  <a:srgbClr val="000000"/>
                </a:solidFill>
                <a:latin typeface="Calibri"/>
                <a:ea typeface="Calibri"/>
                <a:cs typeface="Calibri"/>
                <a:sym typeface="Calibri"/>
              </a:rPr>
              <a:t>programme</a:t>
            </a:r>
            <a:r>
              <a:rPr lang="en-US" sz="1400" b="0" i="0" u="none" strike="noStrike" cap="none" dirty="0">
                <a:solidFill>
                  <a:srgbClr val="000000"/>
                </a:solidFill>
                <a:latin typeface="Calibri"/>
                <a:ea typeface="Calibri"/>
                <a:cs typeface="Calibri"/>
                <a:sym typeface="Calibri"/>
              </a:rPr>
              <a:t> itself.</a:t>
            </a:r>
          </a:p>
          <a:p>
            <a:pPr marR="0" lvl="0" algn="l" rtl="0">
              <a:lnSpc>
                <a:spcPct val="100000"/>
              </a:lnSpc>
              <a:spcBef>
                <a:spcPts val="0"/>
              </a:spcBef>
              <a:spcAft>
                <a:spcPts val="0"/>
              </a:spcAft>
              <a:buClr>
                <a:srgbClr val="000000"/>
              </a:buClr>
              <a:buSzPts val="1400"/>
            </a:pPr>
            <a:endParaRPr lang="en-US"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US" sz="1800" b="1" dirty="0">
                <a:latin typeface="Calibri"/>
                <a:ea typeface="Calibri"/>
                <a:cs typeface="Calibri"/>
                <a:sym typeface="Calibri"/>
              </a:rPr>
              <a:t>TYPES OF ADVERTISING</a:t>
            </a:r>
          </a:p>
          <a:p>
            <a:pPr marR="0" lvl="0" algn="l" rtl="0">
              <a:lnSpc>
                <a:spcPct val="100000"/>
              </a:lnSpc>
              <a:spcBef>
                <a:spcPts val="0"/>
              </a:spcBef>
              <a:spcAft>
                <a:spcPts val="0"/>
              </a:spcAft>
              <a:buClr>
                <a:srgbClr val="000000"/>
              </a:buClr>
              <a:buSzPts val="1400"/>
            </a:pPr>
            <a:endParaRPr lang="en-US" sz="1400" b="0" i="0" u="none" strike="noStrike" cap="none" dirty="0">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Commercial Advertising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dirty="0">
                <a:latin typeface="Calibri"/>
                <a:ea typeface="Calibri"/>
                <a:cs typeface="Calibri"/>
                <a:sym typeface="Calibri"/>
              </a:rPr>
              <a:t>Social Advertising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Political Advertising</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dirty="0">
                <a:latin typeface="Calibri"/>
                <a:ea typeface="Calibri"/>
                <a:cs typeface="Calibri"/>
                <a:sym typeface="Calibri"/>
              </a:rPr>
              <a:t>Covert Advertising</a:t>
            </a:r>
            <a:endParaRPr sz="1400" b="0"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312983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39602" y="285050"/>
            <a:ext cx="1232526" cy="611875"/>
          </a:xfrm>
          <a:prstGeom prst="rect">
            <a:avLst/>
          </a:prstGeom>
          <a:noFill/>
          <a:ln>
            <a:noFill/>
          </a:ln>
        </p:spPr>
      </p:pic>
      <p:sp>
        <p:nvSpPr>
          <p:cNvPr id="71" name="Google Shape;71;p15"/>
          <p:cNvSpPr txBox="1"/>
          <p:nvPr/>
        </p:nvSpPr>
        <p:spPr>
          <a:xfrm>
            <a:off x="272675" y="269552"/>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 sz="1800" b="1" i="0" u="none" strike="noStrike" cap="none" dirty="0">
                <a:solidFill>
                  <a:srgbClr val="000000"/>
                </a:solidFill>
                <a:latin typeface="Calibri" panose="020F0502020204030204" pitchFamily="34" charset="0"/>
                <a:cs typeface="Calibri" panose="020F0502020204030204" pitchFamily="34" charset="0"/>
                <a:sym typeface="Arial"/>
              </a:rPr>
              <a:t>COMMERCIAL ADVERTISING</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50167" y="1123627"/>
            <a:ext cx="8688300" cy="3642102"/>
          </a:xfrm>
          <a:prstGeom prst="rect">
            <a:avLst/>
          </a:prstGeom>
          <a:noFill/>
          <a:ln>
            <a:noFill/>
          </a:ln>
        </p:spPr>
        <p:txBody>
          <a:bodyPr spcFirstLastPara="1" wrap="square" lIns="91425" tIns="91425" rIns="91425" bIns="91425" anchor="t" anchorCtr="0">
            <a:noAutofit/>
          </a:bodyPr>
          <a:lstStyle/>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Commercial advertising  seeks to sell a product or service</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for which a variety of techniques are used. </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Some advertisers try to fix their product in the minds of </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the people through constant repetition.</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Some advertisers of products like toothpastes and                             </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cooking oil play the health card—citing references</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of doctors and dentists to make consumers believe</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that their product is the healthy choice. </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Some advertisers use celebrities to endorse</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their products, and some use catchy</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slogans or jingles to attract consumers. Some</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attract consumers by offering discounts on price</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or by announcing a sale.</a:t>
            </a:r>
          </a:p>
          <a:p>
            <a:pPr marR="0" lvl="0" algn="l" rtl="0">
              <a:lnSpc>
                <a:spcPct val="100000"/>
              </a:lnSpc>
              <a:spcBef>
                <a:spcPts val="0"/>
              </a:spcBef>
              <a:spcAft>
                <a:spcPts val="0"/>
              </a:spcAft>
              <a:buClr>
                <a:srgbClr val="000000"/>
              </a:buClr>
              <a:buSzPts val="1400"/>
            </a:pPr>
            <a:endParaRPr sz="1400" b="0" i="0" u="none" strike="noStrike" cap="none" dirty="0">
              <a:solidFill>
                <a:srgbClr val="000000"/>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8B1BDDA9-56B2-11D4-D23D-8DB0AACB917E}"/>
              </a:ext>
            </a:extLst>
          </p:cNvPr>
          <p:cNvPicPr>
            <a:picLocks noChangeAspect="1"/>
          </p:cNvPicPr>
          <p:nvPr/>
        </p:nvPicPr>
        <p:blipFill>
          <a:blip r:embed="rId4"/>
          <a:stretch>
            <a:fillRect/>
          </a:stretch>
        </p:blipFill>
        <p:spPr>
          <a:xfrm>
            <a:off x="5323668" y="1123627"/>
            <a:ext cx="3378629" cy="2983423"/>
          </a:xfrm>
          <a:prstGeom prst="rect">
            <a:avLst/>
          </a:prstGeom>
        </p:spPr>
      </p:pic>
    </p:spTree>
    <p:extLst>
      <p:ext uri="{BB962C8B-B14F-4D97-AF65-F5344CB8AC3E}">
        <p14:creationId xmlns:p14="http://schemas.microsoft.com/office/powerpoint/2010/main" val="659056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39602" y="285050"/>
            <a:ext cx="1232526" cy="611875"/>
          </a:xfrm>
          <a:prstGeom prst="rect">
            <a:avLst/>
          </a:prstGeom>
          <a:noFill/>
          <a:ln>
            <a:noFill/>
          </a:ln>
        </p:spPr>
      </p:pic>
      <p:sp>
        <p:nvSpPr>
          <p:cNvPr id="71" name="Google Shape;71;p15"/>
          <p:cNvSpPr txBox="1"/>
          <p:nvPr/>
        </p:nvSpPr>
        <p:spPr>
          <a:xfrm>
            <a:off x="272675" y="269552"/>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 sz="1800" b="1" dirty="0">
                <a:latin typeface="Calibri" panose="020F0502020204030204" pitchFamily="34" charset="0"/>
                <a:cs typeface="Calibri" panose="020F0502020204030204" pitchFamily="34" charset="0"/>
              </a:rPr>
              <a:t>SOCIAL</a:t>
            </a:r>
            <a:r>
              <a:rPr lang="en" sz="1800" b="1" i="0" u="none" strike="noStrike" cap="none" dirty="0">
                <a:solidFill>
                  <a:srgbClr val="000000"/>
                </a:solidFill>
                <a:latin typeface="Calibri" panose="020F0502020204030204" pitchFamily="34" charset="0"/>
                <a:cs typeface="Calibri" panose="020F0502020204030204" pitchFamily="34" charset="0"/>
                <a:sym typeface="Arial"/>
              </a:rPr>
              <a:t> ADVERTISING</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50167" y="1000126"/>
            <a:ext cx="8688300" cy="3936084"/>
          </a:xfrm>
          <a:prstGeom prst="rect">
            <a:avLst/>
          </a:prstGeom>
          <a:noFill/>
          <a:ln>
            <a:noFill/>
          </a:ln>
        </p:spPr>
        <p:txBody>
          <a:bodyPr spcFirstLastPara="1" wrap="square" lIns="91425" tIns="91425" rIns="91425" bIns="91425" anchor="t" anchorCtr="0">
            <a:noAutofit/>
          </a:bodyPr>
          <a:lstStyle/>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When advertising is done for non-commercial</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purposes, and is used instead to educate, inform</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or motivate the public, it is called social advertising.                            </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It includes advertising for social issues like energy                                  </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conservation, public health, national integration,                       </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deforestation, etc. </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Many national celebrities lend their names to</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social advertising such as Amitabh Bachchan, a renowned</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Hindi film actor, appeared in a series of advertising</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campaigns that sought to eradicate polio from</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India. Wasim </a:t>
            </a:r>
            <a:r>
              <a:rPr lang="en-US" sz="1400" b="0" i="0" u="none" strike="noStrike" cap="none" dirty="0" err="1">
                <a:solidFill>
                  <a:srgbClr val="000000"/>
                </a:solidFill>
                <a:latin typeface="Calibri"/>
                <a:ea typeface="Calibri"/>
                <a:cs typeface="Calibri"/>
                <a:sym typeface="Calibri"/>
              </a:rPr>
              <a:t>Akram</a:t>
            </a:r>
            <a:r>
              <a:rPr lang="en-US" sz="1400" b="0" i="0" u="none" strike="noStrike" cap="none" dirty="0">
                <a:solidFill>
                  <a:srgbClr val="000000"/>
                </a:solidFill>
                <a:latin typeface="Calibri"/>
                <a:ea typeface="Calibri"/>
                <a:cs typeface="Calibri"/>
                <a:sym typeface="Calibri"/>
              </a:rPr>
              <a:t>, the Pakistani cricketer,</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appeared in advertisements that sought to increase</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awareness regarding diabetes.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The government often uses the media to get</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messages through to the public or to justif</a:t>
            </a:r>
            <a:r>
              <a:rPr lang="en-US" dirty="0">
                <a:latin typeface="Calibri"/>
                <a:ea typeface="Calibri"/>
                <a:cs typeface="Calibri"/>
                <a:sym typeface="Calibri"/>
              </a:rPr>
              <a:t>y</a:t>
            </a:r>
            <a:r>
              <a:rPr lang="en-US" sz="1400" b="0" i="0" u="none" strike="noStrike" cap="none" dirty="0">
                <a:solidFill>
                  <a:srgbClr val="000000"/>
                </a:solidFill>
                <a:latin typeface="Calibri"/>
                <a:ea typeface="Calibri"/>
                <a:cs typeface="Calibri"/>
                <a:sym typeface="Calibri"/>
              </a:rPr>
              <a:t> </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certain decisions it may have taken. </a:t>
            </a:r>
            <a:endParaRPr sz="1400" b="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C16087A7-6A4F-D82C-95FB-49EF91C4DE5C}"/>
              </a:ext>
            </a:extLst>
          </p:cNvPr>
          <p:cNvPicPr>
            <a:picLocks noChangeAspect="1"/>
          </p:cNvPicPr>
          <p:nvPr/>
        </p:nvPicPr>
        <p:blipFill>
          <a:blip r:embed="rId4"/>
          <a:stretch>
            <a:fillRect/>
          </a:stretch>
        </p:blipFill>
        <p:spPr>
          <a:xfrm>
            <a:off x="5543550" y="1065950"/>
            <a:ext cx="2943225" cy="3477475"/>
          </a:xfrm>
          <a:prstGeom prst="rect">
            <a:avLst/>
          </a:prstGeom>
        </p:spPr>
      </p:pic>
    </p:spTree>
    <p:extLst>
      <p:ext uri="{BB962C8B-B14F-4D97-AF65-F5344CB8AC3E}">
        <p14:creationId xmlns:p14="http://schemas.microsoft.com/office/powerpoint/2010/main" val="3248457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39602" y="285050"/>
            <a:ext cx="1232526" cy="611875"/>
          </a:xfrm>
          <a:prstGeom prst="rect">
            <a:avLst/>
          </a:prstGeom>
          <a:noFill/>
          <a:ln>
            <a:noFill/>
          </a:ln>
        </p:spPr>
      </p:pic>
      <p:sp>
        <p:nvSpPr>
          <p:cNvPr id="71" name="Google Shape;71;p15"/>
          <p:cNvSpPr txBox="1"/>
          <p:nvPr/>
        </p:nvSpPr>
        <p:spPr>
          <a:xfrm>
            <a:off x="272675" y="269552"/>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ADVERTISING AND MEDIA</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800"/>
              <a:buFont typeface="Arial"/>
              <a:buNone/>
            </a:pPr>
            <a:r>
              <a:rPr lang="en" sz="1800" b="1" i="0" u="none" strike="noStrike" cap="none" dirty="0">
                <a:solidFill>
                  <a:srgbClr val="000000"/>
                </a:solidFill>
                <a:latin typeface="Calibri" panose="020F0502020204030204" pitchFamily="34" charset="0"/>
                <a:cs typeface="Calibri" panose="020F0502020204030204" pitchFamily="34" charset="0"/>
                <a:sym typeface="Arial"/>
              </a:rPr>
              <a:t>POLITICAL ADVERTISING</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50167" y="992982"/>
            <a:ext cx="8688300" cy="3943228"/>
          </a:xfrm>
          <a:prstGeom prst="rect">
            <a:avLst/>
          </a:prstGeom>
          <a:noFill/>
          <a:ln>
            <a:noFill/>
          </a:ln>
        </p:spPr>
        <p:txBody>
          <a:bodyPr spcFirstLastPara="1" wrap="square" lIns="91425" tIns="91425" rIns="91425" bIns="91425" anchor="t" anchorCtr="0">
            <a:noAutofit/>
          </a:bodyPr>
          <a:lstStyle/>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Political advertising involves the use of the media</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and public spaces by political parties to inform</a:t>
            </a:r>
          </a:p>
          <a:p>
            <a:pPr marR="0" lvl="0" algn="l" rtl="0">
              <a:lnSpc>
                <a:spcPct val="100000"/>
              </a:lnSpc>
              <a:spcBef>
                <a:spcPts val="0"/>
              </a:spcBef>
              <a:spcAft>
                <a:spcPts val="0"/>
              </a:spcAft>
              <a:buClr>
                <a:srgbClr val="000000"/>
              </a:buClr>
              <a:buSzPts val="1400"/>
            </a:pPr>
            <a:r>
              <a:rPr lang="en-US" dirty="0">
                <a:latin typeface="Calibri"/>
                <a:ea typeface="Calibri"/>
                <a:cs typeface="Calibri"/>
                <a:sym typeface="Calibri"/>
              </a:rPr>
              <a:t>      </a:t>
            </a:r>
            <a:r>
              <a:rPr lang="en-US" sz="1400" b="0" i="0" u="none" strike="noStrike" cap="none" dirty="0">
                <a:solidFill>
                  <a:srgbClr val="000000"/>
                </a:solidFill>
                <a:latin typeface="Calibri"/>
                <a:ea typeface="Calibri"/>
                <a:cs typeface="Calibri"/>
                <a:sym typeface="Calibri"/>
              </a:rPr>
              <a:t>  the public about their agendas and </a:t>
            </a:r>
            <a:r>
              <a:rPr lang="en-US" sz="1400" b="0" i="0" u="none" strike="noStrike" cap="none" dirty="0" err="1">
                <a:solidFill>
                  <a:srgbClr val="000000"/>
                </a:solidFill>
                <a:latin typeface="Calibri"/>
                <a:ea typeface="Calibri"/>
                <a:cs typeface="Calibri"/>
                <a:sym typeface="Calibri"/>
              </a:rPr>
              <a:t>programmes</a:t>
            </a:r>
            <a:r>
              <a:rPr lang="en-US" sz="1400" b="0" i="0" u="none" strike="noStrike" cap="none" dirty="0">
                <a:solidFill>
                  <a:srgbClr val="000000"/>
                </a:solidFill>
                <a:latin typeface="Calibri"/>
                <a:ea typeface="Calibri"/>
                <a:cs typeface="Calibri"/>
                <a:sym typeface="Calibri"/>
              </a:rPr>
              <a:t>.                          </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 It becomes more common as elections approach.</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US" dirty="0">
                <a:latin typeface="Calibri"/>
                <a:ea typeface="Calibri"/>
                <a:cs typeface="Calibri"/>
                <a:sym typeface="Calibri"/>
              </a:rPr>
              <a:t> </a:t>
            </a:r>
            <a:r>
              <a:rPr lang="en-US" sz="1400" b="0" i="0" u="none" strike="noStrike" cap="none" dirty="0">
                <a:solidFill>
                  <a:srgbClr val="000000"/>
                </a:solidFill>
                <a:latin typeface="Calibri"/>
                <a:ea typeface="Calibri"/>
                <a:cs typeface="Calibri"/>
                <a:sym typeface="Calibri"/>
              </a:rPr>
              <a:t>Political parties place advertisements in newspapers</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and other related media, listing out their manifestos</a:t>
            </a:r>
          </a:p>
          <a:p>
            <a:pPr marR="0" lvl="0" algn="l" rtl="0">
              <a:lnSpc>
                <a:spcPct val="10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         and highlighting their achievements. </a:t>
            </a:r>
          </a:p>
          <a:p>
            <a:pPr marR="0" lvl="0" algn="l" rtl="0">
              <a:lnSpc>
                <a:spcPct val="100000"/>
              </a:lnSpc>
              <a:spcBef>
                <a:spcPts val="0"/>
              </a:spcBef>
              <a:spcAft>
                <a:spcPts val="0"/>
              </a:spcAft>
              <a:buClr>
                <a:srgbClr val="000000"/>
              </a:buClr>
              <a:buSzPts val="1400"/>
            </a:pPr>
            <a:endParaRPr lang="en-US"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US" sz="1800" b="1" i="0" u="none" strike="noStrike" cap="none" dirty="0">
                <a:solidFill>
                  <a:srgbClr val="000000"/>
                </a:solidFill>
                <a:latin typeface="Calibri"/>
                <a:ea typeface="Calibri"/>
                <a:cs typeface="Calibri"/>
                <a:sym typeface="Calibri"/>
              </a:rPr>
              <a:t>COVERT ADVERTISING</a:t>
            </a:r>
          </a:p>
          <a:p>
            <a:pPr marR="0" lvl="0" algn="l" rtl="0">
              <a:lnSpc>
                <a:spcPct val="100000"/>
              </a:lnSpc>
              <a:spcBef>
                <a:spcPts val="0"/>
              </a:spcBef>
              <a:spcAft>
                <a:spcPts val="0"/>
              </a:spcAft>
              <a:buClr>
                <a:srgbClr val="000000"/>
              </a:buClr>
              <a:buSzPts val="1400"/>
            </a:pPr>
            <a:r>
              <a:rPr lang="en-US" i="0" u="none" strike="noStrike" cap="none" dirty="0">
                <a:solidFill>
                  <a:srgbClr val="000000"/>
                </a:solidFill>
                <a:latin typeface="Calibri"/>
                <a:ea typeface="Calibri"/>
                <a:cs typeface="Calibri"/>
                <a:sym typeface="Calibri"/>
              </a:rPr>
              <a:t>Covert advertising happens when a product or</a:t>
            </a:r>
          </a:p>
          <a:p>
            <a:pPr marR="0" lvl="0" algn="l" rtl="0">
              <a:lnSpc>
                <a:spcPct val="100000"/>
              </a:lnSpc>
              <a:spcBef>
                <a:spcPts val="0"/>
              </a:spcBef>
              <a:spcAft>
                <a:spcPts val="0"/>
              </a:spcAft>
              <a:buClr>
                <a:srgbClr val="000000"/>
              </a:buClr>
              <a:buSzPts val="1400"/>
            </a:pPr>
            <a:r>
              <a:rPr lang="en-US" i="0" u="none" strike="noStrike" cap="none" dirty="0">
                <a:solidFill>
                  <a:srgbClr val="000000"/>
                </a:solidFill>
                <a:latin typeface="Calibri"/>
                <a:ea typeface="Calibri"/>
                <a:cs typeface="Calibri"/>
                <a:sym typeface="Calibri"/>
              </a:rPr>
              <a:t>brand is embedded or hidden in some other form</a:t>
            </a:r>
          </a:p>
          <a:p>
            <a:pPr marR="0" lvl="0" algn="l" rtl="0">
              <a:lnSpc>
                <a:spcPct val="100000"/>
              </a:lnSpc>
              <a:spcBef>
                <a:spcPts val="0"/>
              </a:spcBef>
              <a:spcAft>
                <a:spcPts val="0"/>
              </a:spcAft>
              <a:buClr>
                <a:srgbClr val="000000"/>
              </a:buClr>
              <a:buSzPts val="1400"/>
            </a:pPr>
            <a:r>
              <a:rPr lang="en-US" i="0" u="none" strike="noStrike" cap="none" dirty="0">
                <a:solidFill>
                  <a:srgbClr val="000000"/>
                </a:solidFill>
                <a:latin typeface="Calibri"/>
                <a:ea typeface="Calibri"/>
                <a:cs typeface="Calibri"/>
                <a:sym typeface="Calibri"/>
              </a:rPr>
              <a:t>of entertainment and media. For example, in a</a:t>
            </a:r>
          </a:p>
          <a:p>
            <a:pPr marR="0" lvl="0" algn="l" rtl="0">
              <a:lnSpc>
                <a:spcPct val="100000"/>
              </a:lnSpc>
              <a:spcBef>
                <a:spcPts val="0"/>
              </a:spcBef>
              <a:spcAft>
                <a:spcPts val="0"/>
              </a:spcAft>
              <a:buClr>
                <a:srgbClr val="000000"/>
              </a:buClr>
              <a:buSzPts val="1400"/>
            </a:pPr>
            <a:r>
              <a:rPr lang="en-US" i="0" u="none" strike="noStrike" cap="none" dirty="0">
                <a:solidFill>
                  <a:srgbClr val="000000"/>
                </a:solidFill>
                <a:latin typeface="Calibri"/>
                <a:ea typeface="Calibri"/>
                <a:cs typeface="Calibri"/>
                <a:sym typeface="Calibri"/>
              </a:rPr>
              <a:t>movie, an actor would use a product belonging </a:t>
            </a:r>
          </a:p>
          <a:p>
            <a:pPr marR="0" lvl="0" algn="l" rtl="0">
              <a:lnSpc>
                <a:spcPct val="100000"/>
              </a:lnSpc>
              <a:spcBef>
                <a:spcPts val="0"/>
              </a:spcBef>
              <a:spcAft>
                <a:spcPts val="0"/>
              </a:spcAft>
              <a:buClr>
                <a:srgbClr val="000000"/>
              </a:buClr>
              <a:buSzPts val="1400"/>
            </a:pPr>
            <a:r>
              <a:rPr lang="en-US" i="0" u="none" strike="noStrike" cap="none" dirty="0">
                <a:solidFill>
                  <a:srgbClr val="000000"/>
                </a:solidFill>
                <a:latin typeface="Calibri"/>
                <a:ea typeface="Calibri"/>
                <a:cs typeface="Calibri"/>
                <a:sym typeface="Calibri"/>
              </a:rPr>
              <a:t>to a particular brand; the product will be featured</a:t>
            </a:r>
          </a:p>
          <a:p>
            <a:pPr marR="0" lvl="0" algn="l" rtl="0">
              <a:lnSpc>
                <a:spcPct val="100000"/>
              </a:lnSpc>
              <a:spcBef>
                <a:spcPts val="0"/>
              </a:spcBef>
              <a:spcAft>
                <a:spcPts val="0"/>
              </a:spcAft>
              <a:buClr>
                <a:srgbClr val="000000"/>
              </a:buClr>
              <a:buSzPts val="1400"/>
            </a:pPr>
            <a:r>
              <a:rPr lang="en-US" i="0" u="none" strike="noStrike" cap="none" dirty="0">
                <a:solidFill>
                  <a:srgbClr val="000000"/>
                </a:solidFill>
                <a:latin typeface="Calibri"/>
                <a:ea typeface="Calibri"/>
                <a:cs typeface="Calibri"/>
                <a:sym typeface="Calibri"/>
              </a:rPr>
              <a:t>clearly but no obvious reference will be made to</a:t>
            </a:r>
          </a:p>
          <a:p>
            <a:pPr marR="0" lvl="0" algn="l" rtl="0">
              <a:lnSpc>
                <a:spcPct val="100000"/>
              </a:lnSpc>
              <a:spcBef>
                <a:spcPts val="0"/>
              </a:spcBef>
              <a:spcAft>
                <a:spcPts val="0"/>
              </a:spcAft>
              <a:buClr>
                <a:srgbClr val="000000"/>
              </a:buClr>
              <a:buSzPts val="1400"/>
            </a:pPr>
            <a:r>
              <a:rPr lang="en-US" i="0" u="none" strike="noStrike" cap="none" dirty="0">
                <a:solidFill>
                  <a:srgbClr val="000000"/>
                </a:solidFill>
                <a:latin typeface="Calibri"/>
                <a:ea typeface="Calibri"/>
                <a:cs typeface="Calibri"/>
                <a:sym typeface="Calibri"/>
              </a:rPr>
              <a:t>it. The public associate the product with the actor</a:t>
            </a:r>
          </a:p>
          <a:p>
            <a:pPr marR="0" lvl="0" algn="l" rtl="0">
              <a:lnSpc>
                <a:spcPct val="100000"/>
              </a:lnSpc>
              <a:spcBef>
                <a:spcPts val="0"/>
              </a:spcBef>
              <a:spcAft>
                <a:spcPts val="0"/>
              </a:spcAft>
              <a:buClr>
                <a:srgbClr val="000000"/>
              </a:buClr>
              <a:buSzPts val="1400"/>
            </a:pPr>
            <a:r>
              <a:rPr lang="en-US" i="0" u="none" strike="noStrike" cap="none" dirty="0">
                <a:solidFill>
                  <a:srgbClr val="000000"/>
                </a:solidFill>
                <a:latin typeface="Calibri"/>
                <a:ea typeface="Calibri"/>
                <a:cs typeface="Calibri"/>
                <a:sym typeface="Calibri"/>
              </a:rPr>
              <a:t>using it and may be tempted to buy it. </a:t>
            </a:r>
            <a:endParaRPr i="0" u="none" strike="noStrike" cap="none" dirty="0">
              <a:solidFill>
                <a:srgbClr val="000000"/>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E42A2AD0-5E02-314F-DAD6-6A64B6CC5993}"/>
              </a:ext>
            </a:extLst>
          </p:cNvPr>
          <p:cNvPicPr>
            <a:picLocks noChangeAspect="1"/>
          </p:cNvPicPr>
          <p:nvPr/>
        </p:nvPicPr>
        <p:blipFill>
          <a:blip r:embed="rId4"/>
          <a:stretch>
            <a:fillRect/>
          </a:stretch>
        </p:blipFill>
        <p:spPr>
          <a:xfrm>
            <a:off x="5236368" y="1065950"/>
            <a:ext cx="3178969" cy="2334475"/>
          </a:xfrm>
          <a:prstGeom prst="rect">
            <a:avLst/>
          </a:prstGeom>
        </p:spPr>
      </p:pic>
    </p:spTree>
    <p:extLst>
      <p:ext uri="{BB962C8B-B14F-4D97-AF65-F5344CB8AC3E}">
        <p14:creationId xmlns:p14="http://schemas.microsoft.com/office/powerpoint/2010/main" val="153438267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1096</Words>
  <Application>Microsoft Office PowerPoint</Application>
  <PresentationFormat>On-screen Show (16:9)</PresentationFormat>
  <Paragraphs>154</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Aishwarya Roychoudhury</dc:creator>
  <cp:lastModifiedBy>Aishwarya</cp:lastModifiedBy>
  <cp:revision>5</cp:revision>
  <dcterms:modified xsi:type="dcterms:W3CDTF">2022-11-20T12:26:45Z</dcterms:modified>
</cp:coreProperties>
</file>