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8" r:id="rId5"/>
    <p:sldId id="269" r:id="rId6"/>
    <p:sldId id="262" r:id="rId7"/>
    <p:sldId id="271" r:id="rId8"/>
    <p:sldId id="272" r:id="rId9"/>
    <p:sldId id="264" r:id="rId10"/>
    <p:sldId id="266" r:id="rId11"/>
    <p:sldId id="273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400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0CCAF-7796-47AD-A202-7620348C93A0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5EA21-D1C0-4C49-8BBB-569E57B084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0CCAF-7796-47AD-A202-7620348C93A0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5EA21-D1C0-4C49-8BBB-569E57B084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0CCAF-7796-47AD-A202-7620348C93A0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5EA21-D1C0-4C49-8BBB-569E57B084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0CCAF-7796-47AD-A202-7620348C93A0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5EA21-D1C0-4C49-8BBB-569E57B084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0CCAF-7796-47AD-A202-7620348C93A0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5EA21-D1C0-4C49-8BBB-569E57B084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0CCAF-7796-47AD-A202-7620348C93A0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5EA21-D1C0-4C49-8BBB-569E57B084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0CCAF-7796-47AD-A202-7620348C93A0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5EA21-D1C0-4C49-8BBB-569E57B084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0CCAF-7796-47AD-A202-7620348C93A0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5EA21-D1C0-4C49-8BBB-569E57B084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0CCAF-7796-47AD-A202-7620348C93A0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5EA21-D1C0-4C49-8BBB-569E57B084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0CCAF-7796-47AD-A202-7620348C93A0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5EA21-D1C0-4C49-8BBB-569E57B084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0CCAF-7796-47AD-A202-7620348C93A0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5EA21-D1C0-4C49-8BBB-569E57B084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20CCAF-7796-47AD-A202-7620348C93A0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C5EA21-D1C0-4C49-8BBB-569E57B0841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youtu.be/r6C54HHFTwE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youtu.be/WjnUJusSYAo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solidFill>
            <a:schemeClr val="bg1"/>
          </a:solidFill>
          <a:ln>
            <a:solidFill>
              <a:schemeClr val="bg1"/>
            </a:solidFill>
          </a:ln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br>
              <a:rPr sz="3200">
                <a:solidFill>
                  <a:srgbClr val="CC3300"/>
                </a:solidFill>
                <a:latin typeface="+mn-lt"/>
              </a:rPr>
            </a:br>
            <a:r>
              <a:rPr sz="3200">
                <a:solidFill>
                  <a:srgbClr val="FF0000"/>
                </a:solidFill>
                <a:latin typeface="+mn-lt"/>
              </a:rPr>
              <a:t> </a:t>
            </a:r>
            <a:r>
              <a:rPr lang="en-US" sz="3200" dirty="0">
                <a:solidFill>
                  <a:srgbClr val="FF0000"/>
                </a:solidFill>
                <a:latin typeface="+mn-lt"/>
              </a:rPr>
              <a:t>THE FUNDAMENTAL UNIT OF LIFE</a:t>
            </a:r>
            <a:br>
              <a:rPr sz="3200">
                <a:solidFill>
                  <a:srgbClr val="FF0000"/>
                </a:solidFill>
                <a:latin typeface="+mn-lt"/>
              </a:rPr>
            </a:br>
            <a:endParaRPr sz="320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051" name="Subtitle 5"/>
          <p:cNvSpPr>
            <a:spLocks noGrp="1"/>
          </p:cNvSpPr>
          <p:nvPr>
            <p:ph type="subTitle" idx="1"/>
          </p:nvPr>
        </p:nvSpPr>
        <p:spPr>
          <a:xfrm>
            <a:off x="1066800" y="3200400"/>
            <a:ext cx="6705600" cy="1600200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SUBJECT- BIOLOGY</a:t>
            </a:r>
          </a:p>
          <a:p>
            <a:r>
              <a:rPr lang="en-US" sz="2400" dirty="0">
                <a:solidFill>
                  <a:schemeClr val="tx1"/>
                </a:solidFill>
              </a:rPr>
              <a:t>CHAPTER NO- 5</a:t>
            </a:r>
          </a:p>
          <a:p>
            <a:r>
              <a:rPr lang="en-IN" sz="2400" b="1" dirty="0">
                <a:solidFill>
                  <a:schemeClr val="tx1"/>
                </a:solidFill>
              </a:rPr>
              <a:t>Cell Organelles-Mitochondria ,Ribosome</a:t>
            </a:r>
            <a:endParaRPr lang="en-US" sz="2400" b="1" dirty="0">
              <a:solidFill>
                <a:schemeClr val="tx1"/>
              </a:solidFill>
            </a:endParaRPr>
          </a:p>
          <a:p>
            <a:r>
              <a:rPr lang="en-US" sz="2400" dirty="0">
                <a:solidFill>
                  <a:schemeClr val="tx1"/>
                </a:solidFill>
              </a:rPr>
              <a:t>PERIOD-9</a:t>
            </a:r>
          </a:p>
        </p:txBody>
      </p:sp>
      <p:pic>
        <p:nvPicPr>
          <p:cNvPr id="4" name="Picture 6" descr="https://lh6.googleusercontent.com/4sdW2sq7oAFLtRv-fygcfRsKi54VwU7fOTW7tCnOkUaYOYiBTv72q8jFPRgq4C9qXtwFyQFdvpl-87pSUvtiU7PFd-9jAQ8j5WZXHvDWdN7y78oRBYVFWsaTxfo3FqgcU4bP7FZGf_3IbIWK0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7618" y="4305300"/>
            <a:ext cx="207125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https://lh5.googleusercontent.com/B2T2ql4TLjSp4ggLqeDbw6DFpympyfswUtrz-ep90zjZpSCeRdrh5O-r-ciOZWWNnQpfTh0JhbmBes_QYjfZ0oNf0orHv3YbFGbQVGiE5wE10TvecMrl56liQVRS4919T7CdvvPq7JNX0fFITw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191125"/>
            <a:ext cx="8991600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04800"/>
            <a:ext cx="8458200" cy="457200"/>
          </a:xfrm>
        </p:spPr>
        <p:txBody>
          <a:bodyPr>
            <a:normAutofit fontScale="90000"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HOME ASSIGNMENT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81000" y="838200"/>
            <a:ext cx="8305800" cy="5287963"/>
          </a:xfrm>
        </p:spPr>
        <p:txBody>
          <a:bodyPr/>
          <a:lstStyle/>
          <a:p>
            <a:pPr>
              <a:buNone/>
            </a:pPr>
            <a:endParaRPr lang="en-IN" dirty="0"/>
          </a:p>
          <a:p>
            <a:pPr>
              <a:buNone/>
            </a:pPr>
            <a:r>
              <a:rPr lang="en-IN" dirty="0"/>
              <a:t>Q. Why mitochondria are called as powerhouse of cells?</a:t>
            </a:r>
            <a:endParaRPr lang="en-US" dirty="0"/>
          </a:p>
          <a:p>
            <a:pPr>
              <a:buNone/>
            </a:pPr>
            <a:r>
              <a:rPr lang="en-IN" dirty="0"/>
              <a:t>Q. Mitochondria is semi autonomous in nature. Justify your answer</a:t>
            </a:r>
            <a:endParaRPr lang="en-US" dirty="0"/>
          </a:p>
          <a:p>
            <a:pPr>
              <a:buNone/>
            </a:pPr>
            <a:r>
              <a:rPr lang="en-IN" dirty="0"/>
              <a:t>Q. Discuss the place where ribosome is synthesized. Write the function of ribosome.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  <p:pic>
        <p:nvPicPr>
          <p:cNvPr id="4" name="Picture 6" descr="https://lh6.googleusercontent.com/4sdW2sq7oAFLtRv-fygcfRsKi54VwU7fOTW7tCnOkUaYOYiBTv72q8jFPRgq4C9qXtwFyQFdvpl-87pSUvtiU7PFd-9jAQ8j5WZXHvDWdN7y78oRBYVFWsaTxfo3FqgcU4bP7FZGf_3IbIWK0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228601"/>
            <a:ext cx="1752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dirty="0"/>
          </a:p>
        </p:txBody>
      </p:sp>
      <p:sp>
        <p:nvSpPr>
          <p:cNvPr id="28675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charset="0"/>
              <a:buNone/>
            </a:pPr>
            <a:r>
              <a:rPr lang="en-US" b="1" dirty="0"/>
              <a:t>                          </a:t>
            </a:r>
          </a:p>
          <a:p>
            <a:pPr>
              <a:buFont typeface="Arial" charset="0"/>
              <a:buNone/>
            </a:pPr>
            <a:endParaRPr lang="en-US" b="1" dirty="0"/>
          </a:p>
          <a:p>
            <a:pPr>
              <a:buFont typeface="Arial" charset="0"/>
              <a:buNone/>
            </a:pPr>
            <a:r>
              <a:rPr lang="en-US" sz="4800" b="1" dirty="0"/>
              <a:t>                 </a:t>
            </a:r>
            <a:r>
              <a:rPr lang="en-US" sz="4000" b="1" dirty="0"/>
              <a:t>THANKING YOU</a:t>
            </a:r>
            <a:endParaRPr lang="en-US" sz="4000" dirty="0"/>
          </a:p>
          <a:p>
            <a:pPr>
              <a:buFont typeface="Arial" charset="0"/>
              <a:buNone/>
            </a:pPr>
            <a:r>
              <a:rPr lang="en-US" sz="4000" b="1">
                <a:solidFill>
                  <a:srgbClr val="FF0000"/>
                </a:solidFill>
              </a:rPr>
              <a:t>            </a:t>
            </a:r>
            <a:r>
              <a:rPr lang="en-US" sz="4000" b="1" dirty="0">
                <a:solidFill>
                  <a:srgbClr val="FF0000"/>
                </a:solidFill>
              </a:rPr>
              <a:t>ODM EDUCATIONAL GROUP</a:t>
            </a:r>
            <a:endParaRPr lang="en-US" sz="4000" dirty="0">
              <a:solidFill>
                <a:srgbClr val="FF0000"/>
              </a:solidFill>
            </a:endParaRPr>
          </a:p>
          <a:p>
            <a:pPr>
              <a:buFont typeface="Arial" charset="0"/>
              <a:buNone/>
            </a:pPr>
            <a:br>
              <a:rPr lang="en-US" dirty="0"/>
            </a:br>
            <a:endParaRPr lang="en-US" dirty="0"/>
          </a:p>
          <a:p>
            <a:pPr>
              <a:buFont typeface="Arial" charset="0"/>
              <a:buNone/>
            </a:pP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28600"/>
            <a:ext cx="8686800" cy="58975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/>
              <a:t>                                      </a:t>
            </a:r>
          </a:p>
          <a:p>
            <a:pPr>
              <a:buNone/>
            </a:pPr>
            <a:endParaRPr lang="en-US" sz="2400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2400" dirty="0">
                <a:solidFill>
                  <a:srgbClr val="FF0000"/>
                </a:solidFill>
              </a:rPr>
              <a:t>                                      LEARNING  OBJECTIVE</a:t>
            </a:r>
          </a:p>
          <a:p>
            <a:pPr lvl="0">
              <a:buNone/>
            </a:pPr>
            <a:r>
              <a:rPr lang="en-IN" sz="2400" dirty="0"/>
              <a:t>     Student will be able to analyze the structure and location of mitochondria and ribosome in a living cell</a:t>
            </a:r>
            <a:endParaRPr lang="en-US" sz="2400" dirty="0"/>
          </a:p>
          <a:p>
            <a:pPr lvl="0"/>
            <a:r>
              <a:rPr lang="en-IN" sz="2400" dirty="0"/>
              <a:t>Student will be familiarized with the functions of mitochondria and ribosome in a cell</a:t>
            </a:r>
            <a:endParaRPr lang="en-US" sz="2400" dirty="0"/>
          </a:p>
          <a:p>
            <a:pPr lvl="0"/>
            <a:r>
              <a:rPr lang="en-IN" sz="2400" dirty="0"/>
              <a:t>Learners will be sensitized about the importance of mitochondria in generating energy in the form of ATP.</a:t>
            </a:r>
            <a:endParaRPr lang="en-US" sz="2400" dirty="0"/>
          </a:p>
          <a:p>
            <a:r>
              <a:rPr lang="en-IN" sz="2400" dirty="0"/>
              <a:t>Student will be able to apprise that why mitochondria is semiautonomous in nature.</a:t>
            </a:r>
            <a:endParaRPr lang="en-US" sz="2400" dirty="0">
              <a:solidFill>
                <a:srgbClr val="FF0000"/>
              </a:solidFill>
            </a:endParaRPr>
          </a:p>
          <a:p>
            <a:pPr>
              <a:buNone/>
            </a:pPr>
            <a:endParaRPr lang="en-US" sz="2400" dirty="0">
              <a:solidFill>
                <a:srgbClr val="FF0000"/>
              </a:solidFill>
            </a:endParaRPr>
          </a:p>
          <a:p>
            <a:pPr>
              <a:buNone/>
            </a:pPr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6" name="Picture 5" descr="source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4876800"/>
            <a:ext cx="2286000" cy="1981200"/>
          </a:xfrm>
          <a:prstGeom prst="rect">
            <a:avLst/>
          </a:prstGeom>
        </p:spPr>
      </p:pic>
      <p:pic>
        <p:nvPicPr>
          <p:cNvPr id="4" name="Picture 6" descr="https://lh6.googleusercontent.com/4sdW2sq7oAFLtRv-fygcfRsKi54VwU7fOTW7tCnOkUaYOYiBTv72q8jFPRgq4C9qXtwFyQFdvpl-87pSUvtiU7PFd-9jAQ8j5WZXHvDWdN7y78oRBYVFWsaTxfo3FqgcU4bP7FZGf_3IbIWK0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77000" y="5448300"/>
            <a:ext cx="1752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04800"/>
            <a:ext cx="8458200" cy="58213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/>
              <a:t>      </a:t>
            </a:r>
          </a:p>
          <a:p>
            <a:pPr>
              <a:buNone/>
            </a:pPr>
            <a:r>
              <a:rPr lang="en-US" sz="2800" dirty="0"/>
              <a:t>       </a:t>
            </a:r>
            <a:r>
              <a:rPr lang="en-US" sz="2400" dirty="0">
                <a:solidFill>
                  <a:srgbClr val="FF0000"/>
                </a:solidFill>
              </a:rPr>
              <a:t>WARM UP QUESTIONS BASED ON PREVIOUS KNOWLEDGE</a:t>
            </a:r>
          </a:p>
          <a:p>
            <a:pPr lvl="0"/>
            <a:r>
              <a:rPr lang="en-IN" sz="2400" dirty="0"/>
              <a:t>What do you mean by Cellular respiration (class viii concept recapitulation)</a:t>
            </a:r>
            <a:endParaRPr lang="en-US" sz="2400" dirty="0"/>
          </a:p>
          <a:p>
            <a:pPr lvl="0"/>
            <a:r>
              <a:rPr lang="en-IN" sz="2400" dirty="0"/>
              <a:t>Location where cellular respiration takes place inside a living cell?</a:t>
            </a:r>
            <a:endParaRPr lang="en-US" sz="2400" dirty="0"/>
          </a:p>
          <a:p>
            <a:r>
              <a:rPr lang="en-IN" sz="2400" dirty="0"/>
              <a:t>How ribosome is synthesised, transported and what is the main function of ribosome?</a:t>
            </a:r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4" name="Picture 6" descr="https://lh6.googleusercontent.com/4sdW2sq7oAFLtRv-fygcfRsKi54VwU7fOTW7tCnOkUaYOYiBTv72q8jFPRgq4C9qXtwFyQFdvpl-87pSUvtiU7PFd-9jAQ8j5WZXHvDWdN7y78oRBYVFWsaTxfo3FqgcU4bP7FZGf_3IbIWK0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05600" y="5287963"/>
            <a:ext cx="1752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229600" cy="591312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Mitochondria</a:t>
            </a:r>
          </a:p>
        </p:txBody>
      </p:sp>
      <p:sp>
        <p:nvSpPr>
          <p:cNvPr id="8194" name="AutoShape 2" descr="Mitochondrial_Illustration_v3.webp (658×383)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195" name="Picture 3" descr="C:\Users\FNSCB\Desktop\mitocanda-graphic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5361" y="1143000"/>
            <a:ext cx="7113239" cy="4800600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914400" y="1143000"/>
            <a:ext cx="2362200" cy="838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867400" y="5562600"/>
            <a:ext cx="21336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6" descr="https://lh6.googleusercontent.com/4sdW2sq7oAFLtRv-fygcfRsKi54VwU7fOTW7tCnOkUaYOYiBTv72q8jFPRgq4C9qXtwFyQFdvpl-87pSUvtiU7PFd-9jAQ8j5WZXHvDWdN7y78oRBYVFWsaTxfo3FqgcU4bP7FZGf_3IbIWK0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228601"/>
            <a:ext cx="1752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305800" cy="515112"/>
          </a:xfrm>
        </p:spPr>
        <p:txBody>
          <a:bodyPr>
            <a:no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         STRUCTURE &amp; FUNCTION OF MITOCHONDRIA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458200" cy="5105400"/>
          </a:xfrm>
        </p:spPr>
        <p:txBody>
          <a:bodyPr>
            <a:normAutofit/>
          </a:bodyPr>
          <a:lstStyle/>
          <a:p>
            <a:r>
              <a:rPr lang="en-US" sz="2400" dirty="0"/>
              <a:t>Known as </a:t>
            </a:r>
            <a:r>
              <a:rPr lang="en-US" sz="2400" b="1" dirty="0"/>
              <a:t>powerhouse of cells </a:t>
            </a:r>
            <a:r>
              <a:rPr lang="en-US" sz="2400" dirty="0"/>
              <a:t>as they produce energy during respiration</a:t>
            </a:r>
          </a:p>
          <a:p>
            <a:r>
              <a:rPr lang="en-US" sz="2400" dirty="0"/>
              <a:t>It is </a:t>
            </a:r>
            <a:r>
              <a:rPr lang="en-US" sz="2400" b="1" dirty="0"/>
              <a:t>a semi autonomous organelle</a:t>
            </a:r>
            <a:r>
              <a:rPr lang="en-US" sz="2400" dirty="0"/>
              <a:t>. Has it’s own DNA and </a:t>
            </a:r>
            <a:r>
              <a:rPr lang="en-US" sz="2400" dirty="0" err="1"/>
              <a:t>ribosomes</a:t>
            </a:r>
            <a:r>
              <a:rPr lang="en-US" sz="2400" dirty="0"/>
              <a:t>.</a:t>
            </a:r>
          </a:p>
        </p:txBody>
      </p:sp>
      <p:pic>
        <p:nvPicPr>
          <p:cNvPr id="4" name="Picture 6" descr="https://lh6.googleusercontent.com/4sdW2sq7oAFLtRv-fygcfRsKi54VwU7fOTW7tCnOkUaYOYiBTv72q8jFPRgq4C9qXtwFyQFdvpl-87pSUvtiU7PFd-9jAQ8j5WZXHvDWdN7y78oRBYVFWsaTxfo3FqgcU4bP7FZGf_3IbIWK0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0" y="5219700"/>
            <a:ext cx="1752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8686800" cy="3230562"/>
          </a:xfrm>
        </p:spPr>
        <p:txBody>
          <a:bodyPr>
            <a:normAutofit/>
          </a:bodyPr>
          <a:lstStyle/>
          <a:p>
            <a:br>
              <a:rPr lang="en-US" sz="2400" dirty="0">
                <a:solidFill>
                  <a:srgbClr val="FF0000"/>
                </a:solidFill>
              </a:rPr>
            </a:br>
            <a:br>
              <a:rPr lang="en-US" sz="2400" dirty="0">
                <a:solidFill>
                  <a:srgbClr val="FF0000"/>
                </a:solidFill>
              </a:rPr>
            </a:br>
            <a:r>
              <a:rPr lang="en-US" sz="2400" dirty="0">
                <a:solidFill>
                  <a:srgbClr val="FF0000"/>
                </a:solidFill>
              </a:rPr>
              <a:t>Detailed structure and function of Mitochondria</a:t>
            </a:r>
            <a:br>
              <a:rPr lang="en-US" sz="2400" dirty="0">
                <a:solidFill>
                  <a:srgbClr val="FF0000"/>
                </a:solidFill>
              </a:rPr>
            </a:br>
            <a:r>
              <a:rPr lang="en-IN" sz="2400" u="sng" dirty="0">
                <a:hlinkClick r:id="rId2"/>
              </a:rPr>
              <a:t> https://youtu.be/r6C54HHFTwE</a:t>
            </a:r>
            <a:br>
              <a:rPr lang="en-US" sz="2400" dirty="0"/>
            </a:br>
            <a:br>
              <a:rPr lang="en-US" sz="2400" dirty="0"/>
            </a:br>
            <a:br>
              <a:rPr lang="en-US" sz="2400" dirty="0">
                <a:solidFill>
                  <a:srgbClr val="FF0000"/>
                </a:solidFill>
              </a:rPr>
            </a:br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3" name="Picture 6" descr="https://lh6.googleusercontent.com/4sdW2sq7oAFLtRv-fygcfRsKi54VwU7fOTW7tCnOkUaYOYiBTv72q8jFPRgq4C9qXtwFyQFdvpl-87pSUvtiU7PFd-9jAQ8j5WZXHvDWdN7y78oRBYVFWsaTxfo3FqgcU4bP7FZGf_3IbIWK0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52400"/>
            <a:ext cx="1752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FNSCB\Desktop\ribosome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447800" y="1295400"/>
            <a:ext cx="5802251" cy="3934619"/>
          </a:xfrm>
          <a:prstGeom prst="rect">
            <a:avLst/>
          </a:prstGeom>
          <a:noFill/>
        </p:spPr>
      </p:pic>
      <p:pic>
        <p:nvPicPr>
          <p:cNvPr id="3" name="Picture 6" descr="https://lh6.googleusercontent.com/4sdW2sq7oAFLtRv-fygcfRsKi54VwU7fOTW7tCnOkUaYOYiBTv72q8jFPRgq4C9qXtwFyQFdvpl-87pSUvtiU7PFd-9jAQ8j5WZXHvDWdN7y78oRBYVFWsaTxfo3FqgcU4bP7FZGf_3IbIWK0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228601"/>
            <a:ext cx="1752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FNSCB\Desktop\MGA2-03-3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005840"/>
            <a:ext cx="8534400" cy="5852160"/>
          </a:xfrm>
          <a:prstGeom prst="rect">
            <a:avLst/>
          </a:prstGeom>
          <a:noFill/>
        </p:spPr>
      </p:pic>
      <p:pic>
        <p:nvPicPr>
          <p:cNvPr id="3" name="Picture 6" descr="https://lh6.googleusercontent.com/4sdW2sq7oAFLtRv-fygcfRsKi54VwU7fOTW7tCnOkUaYOYiBTv72q8jFPRgq4C9qXtwFyQFdvpl-87pSUvtiU7PFd-9jAQ8j5WZXHvDWdN7y78oRBYVFWsaTxfo3FqgcU4bP7FZGf_3IbIWK0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911926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81000"/>
            <a:ext cx="8458200" cy="5745163"/>
          </a:xfrm>
        </p:spPr>
        <p:txBody>
          <a:bodyPr/>
          <a:lstStyle/>
          <a:p>
            <a:pPr>
              <a:buNone/>
            </a:pPr>
            <a:endParaRPr lang="en-US" sz="2800" dirty="0">
              <a:solidFill>
                <a:srgbClr val="FF0000"/>
              </a:solidFill>
            </a:endParaRPr>
          </a:p>
          <a:p>
            <a:pPr>
              <a:buNone/>
            </a:pPr>
            <a:endParaRPr lang="en-US" sz="2800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2800" dirty="0">
                <a:solidFill>
                  <a:srgbClr val="FF0000"/>
                </a:solidFill>
              </a:rPr>
              <a:t>Detailed structure and function of </a:t>
            </a:r>
            <a:r>
              <a:rPr lang="en-US" sz="2800" dirty="0" err="1">
                <a:solidFill>
                  <a:srgbClr val="FF0000"/>
                </a:solidFill>
              </a:rPr>
              <a:t>ribsome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IN" u="sng" dirty="0">
                <a:hlinkClick r:id="rId2"/>
              </a:rPr>
              <a:t> https://youtu.be/WjnUJusSYAo</a:t>
            </a: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  <p:pic>
        <p:nvPicPr>
          <p:cNvPr id="4" name="Picture 6" descr="https://lh6.googleusercontent.com/4sdW2sq7oAFLtRv-fygcfRsKi54VwU7fOTW7tCnOkUaYOYiBTv72q8jFPRgq4C9qXtwFyQFdvpl-87pSUvtiU7PFd-9jAQ8j5WZXHvDWdN7y78oRBYVFWsaTxfo3FqgcU4bP7FZGf_3IbIWK0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228601"/>
            <a:ext cx="1752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253</Words>
  <Application>Microsoft Office PowerPoint</Application>
  <PresentationFormat>On-screen Show (4:3)</PresentationFormat>
  <Paragraphs>36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  THE FUNDAMENTAL UNIT OF LIFE </vt:lpstr>
      <vt:lpstr>PowerPoint Presentation</vt:lpstr>
      <vt:lpstr>PowerPoint Presentation</vt:lpstr>
      <vt:lpstr>Mitochondria</vt:lpstr>
      <vt:lpstr>         STRUCTURE &amp; FUNCTION OF MITOCHONDRIA</vt:lpstr>
      <vt:lpstr>  Detailed structure and function of Mitochondria  https://youtu.be/r6C54HHFTwE   </vt:lpstr>
      <vt:lpstr>PowerPoint Presentation</vt:lpstr>
      <vt:lpstr>PowerPoint Presentation</vt:lpstr>
      <vt:lpstr>PowerPoint Presentation</vt:lpstr>
      <vt:lpstr>HOME ASSIGNMENT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THE FUNDAMENTAL UNIT OF LIFE </dc:title>
  <dc:creator>FNSCB</dc:creator>
  <cp:lastModifiedBy>DEBASHISH BALA</cp:lastModifiedBy>
  <cp:revision>15</cp:revision>
  <dcterms:created xsi:type="dcterms:W3CDTF">2021-02-24T06:54:38Z</dcterms:created>
  <dcterms:modified xsi:type="dcterms:W3CDTF">2022-12-03T04:18:06Z</dcterms:modified>
</cp:coreProperties>
</file>