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427" r:id="rId2"/>
    <p:sldId id="463" r:id="rId3"/>
    <p:sldId id="464" r:id="rId4"/>
    <p:sldId id="466" r:id="rId5"/>
    <p:sldId id="259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B47C"/>
    <a:srgbClr val="C550DC"/>
    <a:srgbClr val="E3498B"/>
    <a:srgbClr val="92F03C"/>
    <a:srgbClr val="FFFF66"/>
    <a:srgbClr val="CC99FF"/>
    <a:srgbClr val="66BBC6"/>
    <a:srgbClr val="008F9E"/>
    <a:srgbClr val="33CC33"/>
    <a:srgbClr val="45C0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85109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8;p13">
            <a:extLst>
              <a:ext uri="{FF2B5EF4-FFF2-40B4-BE49-F238E27FC236}">
                <a16:creationId xmlns="" xmlns:a16="http://schemas.microsoft.com/office/drawing/2014/main" id="{FEDA35DD-C6A9-A74B-B3DD-5C0EA5840B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>
              <a:buNone/>
            </a:pPr>
            <a:endParaRPr lang="en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>
              <a:lnSpc>
                <a:spcPct val="150000"/>
              </a:lnSpc>
              <a:buNone/>
            </a:pPr>
            <a:r>
              <a:rPr lang="e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CLASS:</a:t>
            </a:r>
            <a:r>
              <a:rPr lang="en-I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IV</a:t>
            </a:r>
            <a:endParaRPr lang="en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>
              <a:lnSpc>
                <a:spcPct val="150000"/>
              </a:lnSpc>
              <a:buNone/>
            </a:pPr>
            <a:r>
              <a:rPr lang="e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SUBJECT : </a:t>
            </a:r>
            <a:r>
              <a:rPr lang="or-IN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</a:rPr>
              <a:t>ଓଡିଆ</a:t>
            </a:r>
            <a:endParaRPr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50000"/>
              </a:lnSpc>
              <a:buNone/>
            </a:pPr>
            <a:r>
              <a:rPr lang="e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NAME :</a:t>
            </a:r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2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ମାଟି</a:t>
            </a:r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ଗଲା</a:t>
            </a:r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ବିଗିଡି</a:t>
            </a:r>
            <a:r>
              <a:rPr lang="en-GB" sz="2000" b="1" dirty="0" smtClean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</a:t>
            </a:r>
            <a:endParaRPr lang="en-IN" sz="2000" b="1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50000"/>
              </a:lnSpc>
              <a:buNone/>
            </a:pPr>
            <a:r>
              <a:rPr lang="en-IN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SUBT</a:t>
            </a: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OPIC : </a:t>
            </a:r>
            <a:r>
              <a:rPr lang="en-US" sz="2000" b="1" dirty="0" err="1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ପ୍ରଶ୍ନ</a:t>
            </a:r>
            <a:r>
              <a:rPr lang="en-US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b="1" dirty="0" err="1" smtClean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ଉତ୍ତର</a:t>
            </a:r>
            <a:r>
              <a:rPr lang="en-US" sz="2000" b="1" dirty="0" smtClean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GB" sz="2000" b="1" dirty="0" smtClean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୩  </a:t>
            </a:r>
            <a:r>
              <a:rPr lang="en-GB" sz="2000" b="1" dirty="0" err="1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ସରଳାର୍ଥ</a:t>
            </a: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smtClean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(କ ଓ </a:t>
            </a: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ଖ)</a:t>
            </a:r>
          </a:p>
          <a:p>
            <a:pPr marL="114300" indent="0">
              <a:buNone/>
            </a:pP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.</a:t>
            </a:r>
          </a:p>
          <a:p>
            <a:pPr marL="114300" indent="0">
              <a:buNone/>
            </a:pP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</a:p>
          <a:p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</a:t>
            </a:r>
            <a:endParaRPr lang="en-IN" sz="2000" b="1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000" b="1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oogle Shape;54;p13">
            <a:extLst>
              <a:ext uri="{FF2B5EF4-FFF2-40B4-BE49-F238E27FC236}">
                <a16:creationId xmlns="" xmlns:a16="http://schemas.microsoft.com/office/drawing/2014/main" id="{974F087A-5CFE-BB44-8B8A-7013242AE89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839130"/>
            <a:ext cx="9144000" cy="130436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583CC1B8-09D7-7F44-8E71-BAEA987C5F41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8" name="Google Shape;77;p16">
            <a:extLst>
              <a:ext uri="{FF2B5EF4-FFF2-40B4-BE49-F238E27FC236}">
                <a16:creationId xmlns="" xmlns:a16="http://schemas.microsoft.com/office/drawing/2014/main" id="{37F73542-B499-CC48-9A8C-15D84678609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28367" y="38097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692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A6D262-DCA6-438B-7432-8B6FF7D25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145"/>
            <a:ext cx="9144000" cy="572700"/>
          </a:xfrm>
          <a:solidFill>
            <a:schemeClr val="accent5">
              <a:lumMod val="60000"/>
              <a:lumOff val="40000"/>
            </a:schemeClr>
          </a:solidFill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en-GB" dirty="0"/>
              <a:t>                      </a:t>
            </a:r>
            <a:r>
              <a:rPr lang="en-GB" b="1" dirty="0" err="1">
                <a:solidFill>
                  <a:schemeClr val="tx1"/>
                </a:solidFill>
              </a:rPr>
              <a:t>ସରଳ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ଭାଷାରେ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ବୁଝାଇଲେଖିବା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B5CAD79-317C-B109-C1C9-B0F0FDF53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727787"/>
            <a:ext cx="9144000" cy="4320073"/>
          </a:xfrm>
        </p:spPr>
        <p:txBody>
          <a:bodyPr/>
          <a:lstStyle/>
          <a:p>
            <a:pPr marL="114300" indent="0">
              <a:buNone/>
            </a:pPr>
            <a:r>
              <a:rPr lang="en-GB" dirty="0">
                <a:solidFill>
                  <a:srgbClr val="E3498B"/>
                </a:solidFill>
              </a:rPr>
              <a:t>   (କ)                             </a:t>
            </a:r>
            <a:r>
              <a:rPr lang="en-GB" b="1" dirty="0">
                <a:solidFill>
                  <a:srgbClr val="C00000"/>
                </a:solidFill>
              </a:rPr>
              <a:t>ଏ </a:t>
            </a:r>
            <a:r>
              <a:rPr lang="en-GB" b="1" dirty="0" err="1">
                <a:solidFill>
                  <a:srgbClr val="C00000"/>
                </a:solidFill>
              </a:rPr>
              <a:t>ମାଟି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1" dirty="0" err="1">
                <a:solidFill>
                  <a:srgbClr val="C00000"/>
                </a:solidFill>
              </a:rPr>
              <a:t>ହେଉଛି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1" dirty="0" err="1">
                <a:solidFill>
                  <a:srgbClr val="C00000"/>
                </a:solidFill>
              </a:rPr>
              <a:t>ଆମ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1" dirty="0" err="1">
                <a:solidFill>
                  <a:srgbClr val="C00000"/>
                </a:solidFill>
              </a:rPr>
              <a:t>ମାଆ</a:t>
            </a:r>
            <a:r>
              <a:rPr lang="en-GB" b="1" dirty="0">
                <a:solidFill>
                  <a:srgbClr val="C00000"/>
                </a:solidFill>
              </a:rPr>
              <a:t>। </a:t>
            </a:r>
            <a:r>
              <a:rPr lang="en-GB" b="1" dirty="0" smtClean="0">
                <a:solidFill>
                  <a:srgbClr val="C00000"/>
                </a:solidFill>
              </a:rPr>
              <a:t>ଏ </a:t>
            </a:r>
            <a:r>
              <a:rPr lang="en-GB" b="1" dirty="0" err="1" smtClean="0">
                <a:solidFill>
                  <a:srgbClr val="C00000"/>
                </a:solidFill>
              </a:rPr>
              <a:t>ଧୂଳି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b="1" dirty="0" err="1">
                <a:solidFill>
                  <a:srgbClr val="C00000"/>
                </a:solidFill>
              </a:rPr>
              <a:t>ହେଉଛି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1" dirty="0" err="1">
                <a:solidFill>
                  <a:srgbClr val="C00000"/>
                </a:solidFill>
              </a:rPr>
              <a:t>ଚନ୍ଦନ</a:t>
            </a:r>
            <a:endParaRPr lang="en-GB" b="1" dirty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en-GB" dirty="0">
                <a:solidFill>
                  <a:srgbClr val="C00000"/>
                </a:solidFill>
              </a:rPr>
              <a:t>                      </a:t>
            </a:r>
            <a:r>
              <a:rPr lang="en-GB" b="1" dirty="0">
                <a:solidFill>
                  <a:srgbClr val="C00000"/>
                </a:solidFill>
              </a:rPr>
              <a:t>ଏ </a:t>
            </a:r>
            <a:r>
              <a:rPr lang="en-GB" b="1" dirty="0" err="1">
                <a:solidFill>
                  <a:srgbClr val="C00000"/>
                </a:solidFill>
              </a:rPr>
              <a:t>ମାଟି</a:t>
            </a:r>
            <a:r>
              <a:rPr lang="en-GB" b="1" dirty="0">
                <a:solidFill>
                  <a:srgbClr val="C00000"/>
                </a:solidFill>
              </a:rPr>
              <a:t>......................................................</a:t>
            </a:r>
            <a:r>
              <a:rPr lang="en-GB" b="1" dirty="0" err="1" smtClean="0">
                <a:solidFill>
                  <a:srgbClr val="C00000"/>
                </a:solidFill>
              </a:rPr>
              <a:t>ଚନ୍ଦନ</a:t>
            </a:r>
            <a:endParaRPr lang="en-GB" b="1" dirty="0" smtClean="0">
              <a:solidFill>
                <a:srgbClr val="C00000"/>
              </a:solidFill>
            </a:endParaRPr>
          </a:p>
          <a:p>
            <a:pPr marL="114300" indent="0" algn="just">
              <a:lnSpc>
                <a:spcPct val="150000"/>
              </a:lnSpc>
              <a:buNone/>
            </a:pPr>
            <a:r>
              <a:rPr lang="en-GB" dirty="0" smtClean="0">
                <a:solidFill>
                  <a:srgbClr val="E3498B"/>
                </a:solidFill>
              </a:rPr>
              <a:t>      </a:t>
            </a:r>
            <a:r>
              <a:rPr lang="en-GB" dirty="0" err="1">
                <a:solidFill>
                  <a:srgbClr val="002060"/>
                </a:solidFill>
              </a:rPr>
              <a:t>ଉକ୍ତ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or-IN" dirty="0">
                <a:solidFill>
                  <a:srgbClr val="002060"/>
                </a:solidFill>
              </a:rPr>
              <a:t>ଗଦ୍ୟାଂଶ</a:t>
            </a:r>
            <a:r>
              <a:rPr lang="en-GB" dirty="0" err="1" smtClean="0">
                <a:solidFill>
                  <a:srgbClr val="002060"/>
                </a:solidFill>
              </a:rPr>
              <a:t>ଟି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ଆମ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ସାହିତ୍ୟ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 smtClean="0">
                <a:solidFill>
                  <a:srgbClr val="002060"/>
                </a:solidFill>
              </a:rPr>
              <a:t>ବହିର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ଡଃ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ନରେନ୍ଦ୍ର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ପ୍ରସାଦ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ଦାସଙ୍କ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ଦ୍ୱାରା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ଲିଖିତ</a:t>
            </a:r>
            <a:r>
              <a:rPr lang="en-GB" dirty="0">
                <a:solidFill>
                  <a:srgbClr val="002060"/>
                </a:solidFill>
              </a:rPr>
              <a:t> “ </a:t>
            </a:r>
            <a:r>
              <a:rPr lang="en-GB" dirty="0" err="1">
                <a:solidFill>
                  <a:srgbClr val="002060"/>
                </a:solidFill>
              </a:rPr>
              <a:t>ମାଟି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ଗଲା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 smtClean="0">
                <a:solidFill>
                  <a:srgbClr val="002060"/>
                </a:solidFill>
              </a:rPr>
              <a:t>ବିଗିଡି</a:t>
            </a:r>
            <a:r>
              <a:rPr lang="en-GB" dirty="0" smtClean="0">
                <a:solidFill>
                  <a:srgbClr val="002060"/>
                </a:solidFill>
              </a:rPr>
              <a:t>” </a:t>
            </a:r>
            <a:r>
              <a:rPr lang="en-GB" dirty="0" err="1" smtClean="0">
                <a:solidFill>
                  <a:srgbClr val="002060"/>
                </a:solidFill>
              </a:rPr>
              <a:t>ବିଷୟରୁ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ଆସିଅଛି</a:t>
            </a:r>
            <a:r>
              <a:rPr lang="en-GB" dirty="0">
                <a:solidFill>
                  <a:srgbClr val="002060"/>
                </a:solidFill>
              </a:rPr>
              <a:t> । </a:t>
            </a:r>
            <a:r>
              <a:rPr lang="en-GB" dirty="0" err="1">
                <a:solidFill>
                  <a:srgbClr val="002060"/>
                </a:solidFill>
              </a:rPr>
              <a:t>ଏଠାରେ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ଲେଖକ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ମାଟିକୁ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ମାଆ</a:t>
            </a:r>
            <a:r>
              <a:rPr lang="en-GB" dirty="0">
                <a:solidFill>
                  <a:srgbClr val="002060"/>
                </a:solidFill>
              </a:rPr>
              <a:t> ଓ </a:t>
            </a:r>
            <a:r>
              <a:rPr lang="en-GB" dirty="0" err="1">
                <a:solidFill>
                  <a:srgbClr val="002060"/>
                </a:solidFill>
              </a:rPr>
              <a:t>ଧୂଳିକୁ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ଚନ୍ଦନ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ସହ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ତୁଳନା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କରିଛନ୍ତି</a:t>
            </a:r>
            <a:r>
              <a:rPr lang="en-GB" dirty="0">
                <a:solidFill>
                  <a:srgbClr val="002060"/>
                </a:solidFill>
              </a:rPr>
              <a:t>।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en-GB" dirty="0">
                <a:solidFill>
                  <a:srgbClr val="002060"/>
                </a:solidFill>
              </a:rPr>
              <a:t>      </a:t>
            </a:r>
            <a:r>
              <a:rPr lang="en-GB" dirty="0" err="1" smtClean="0">
                <a:solidFill>
                  <a:srgbClr val="002060"/>
                </a:solidFill>
              </a:rPr>
              <a:t>ବୁଢା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ବୟସରେ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ଅଜାଙ୍କୁ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କାମ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କରିବାର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ଦେଖି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 smtClean="0">
                <a:solidFill>
                  <a:srgbClr val="002060"/>
                </a:solidFill>
              </a:rPr>
              <a:t>ଦୀପୁ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 smtClean="0">
                <a:solidFill>
                  <a:srgbClr val="002060"/>
                </a:solidFill>
              </a:rPr>
              <a:t>ପରାରିଲା</a:t>
            </a:r>
            <a:r>
              <a:rPr lang="en-GB" dirty="0" smtClean="0">
                <a:solidFill>
                  <a:srgbClr val="002060"/>
                </a:solidFill>
              </a:rPr>
              <a:t> , </a:t>
            </a:r>
            <a:r>
              <a:rPr lang="en-GB" dirty="0" err="1" smtClean="0">
                <a:solidFill>
                  <a:srgbClr val="002060"/>
                </a:solidFill>
              </a:rPr>
              <a:t>ଅଜା</a:t>
            </a:r>
            <a:r>
              <a:rPr lang="en-GB" dirty="0" smtClean="0">
                <a:solidFill>
                  <a:srgbClr val="002060"/>
                </a:solidFill>
              </a:rPr>
              <a:t> ଏ </a:t>
            </a:r>
            <a:r>
              <a:rPr lang="en-GB" dirty="0" err="1">
                <a:solidFill>
                  <a:srgbClr val="002060"/>
                </a:solidFill>
              </a:rPr>
              <a:t>ବୟସରେ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ଘରେ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ବସି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କିଛି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କାମ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ନକରି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ଏଧୂଳି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ମାଟିରେ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କାହିକି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ଘ।ଣ୍ଟି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ହେଉଛନ୍ତି</a:t>
            </a:r>
            <a:r>
              <a:rPr lang="en-GB" dirty="0">
                <a:solidFill>
                  <a:srgbClr val="002060"/>
                </a:solidFill>
              </a:rPr>
              <a:t> ? </a:t>
            </a:r>
            <a:r>
              <a:rPr lang="en-GB" dirty="0" err="1">
                <a:solidFill>
                  <a:srgbClr val="002060"/>
                </a:solidFill>
              </a:rPr>
              <a:t>ଅଜା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ସାଙ୍ଗେ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ସାଙ୍ଗେ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ଉତ୍ତର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ଦେଲେ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ମାଟି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ହେଉଛି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ଆମର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ମାଆ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ପରି</a:t>
            </a:r>
            <a:r>
              <a:rPr lang="en-GB" dirty="0">
                <a:solidFill>
                  <a:srgbClr val="002060"/>
                </a:solidFill>
              </a:rPr>
              <a:t> । </a:t>
            </a:r>
            <a:r>
              <a:rPr lang="en-GB" dirty="0" err="1">
                <a:solidFill>
                  <a:srgbClr val="002060"/>
                </a:solidFill>
              </a:rPr>
              <a:t>ମାଟି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ଆମକୁ</a:t>
            </a:r>
            <a:r>
              <a:rPr lang="en-GB" dirty="0">
                <a:solidFill>
                  <a:srgbClr val="002060"/>
                </a:solidFill>
              </a:rPr>
              <a:t> ବ6ଞ୍ଚଇଛି  । </a:t>
            </a:r>
            <a:r>
              <a:rPr lang="en-GB" dirty="0" err="1">
                <a:solidFill>
                  <a:srgbClr val="002060"/>
                </a:solidFill>
              </a:rPr>
              <a:t>ଆଉ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ମାଟି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ମାଆ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ହେଲେ</a:t>
            </a:r>
            <a:r>
              <a:rPr lang="en-GB" dirty="0">
                <a:solidFill>
                  <a:srgbClr val="002060"/>
                </a:solidFill>
              </a:rPr>
              <a:t> ଏ </a:t>
            </a:r>
            <a:r>
              <a:rPr lang="en-GB" dirty="0" err="1">
                <a:solidFill>
                  <a:srgbClr val="002060"/>
                </a:solidFill>
              </a:rPr>
              <a:t>ଧୂଳି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ଆମ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ପାଇଁ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ଚନ୍ଦନ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ବୋଲି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ଅଜା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ପିଲାମାନଙ୍କୁ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ବୁଝାଇଛନ୍ତି</a:t>
            </a:r>
            <a:r>
              <a:rPr lang="en-GB" dirty="0">
                <a:solidFill>
                  <a:srgbClr val="002060"/>
                </a:solidFill>
              </a:rPr>
              <a:t> । </a:t>
            </a:r>
            <a:r>
              <a:rPr lang="en-GB" dirty="0" err="1">
                <a:solidFill>
                  <a:srgbClr val="002060"/>
                </a:solidFill>
              </a:rPr>
              <a:t>ଏହାକୁ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ଧୂଳିମାଟି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କହି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ହେୟ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ମନେ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କରିବା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ଅନୁଚିତ</a:t>
            </a:r>
            <a:r>
              <a:rPr lang="en-GB" dirty="0">
                <a:solidFill>
                  <a:srgbClr val="002060"/>
                </a:solidFill>
              </a:rPr>
              <a:t>  । </a:t>
            </a:r>
            <a:r>
              <a:rPr lang="en-GB" dirty="0" err="1">
                <a:solidFill>
                  <a:srgbClr val="002060"/>
                </a:solidFill>
              </a:rPr>
              <a:t>ମାଟି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ମାଆକୁ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ସମ୍ମାନ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ଦେବା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ଉଚିତ</a:t>
            </a:r>
            <a:r>
              <a:rPr lang="en-GB" dirty="0">
                <a:solidFill>
                  <a:srgbClr val="002060"/>
                </a:solidFill>
              </a:rPr>
              <a:t> ।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en-GB" dirty="0">
                <a:solidFill>
                  <a:srgbClr val="002060"/>
                </a:solidFill>
              </a:rPr>
              <a:t>      </a:t>
            </a:r>
            <a:r>
              <a:rPr lang="en-GB" dirty="0" err="1" smtClean="0">
                <a:solidFill>
                  <a:srgbClr val="002060"/>
                </a:solidFill>
              </a:rPr>
              <a:t>ବାସ୍ତବିକ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ଲେଖକଙ୍କ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ଉକ୍ତିଟି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ଯଥାର୍ଥ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ଅଟେ</a:t>
            </a:r>
            <a:r>
              <a:rPr lang="en-GB" dirty="0">
                <a:solidFill>
                  <a:srgbClr val="002060"/>
                </a:solidFill>
              </a:rPr>
              <a:t> ।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Google Shape;77;p16">
            <a:extLst>
              <a:ext uri="{FF2B5EF4-FFF2-40B4-BE49-F238E27FC236}">
                <a16:creationId xmlns="" xmlns:a16="http://schemas.microsoft.com/office/drawing/2014/main" id="{37F73542-B499-CC48-9A8C-15D84678609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61632" y="2483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696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7EEDD4-4112-192F-DA18-ECE773EE0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799"/>
            <a:ext cx="9144000" cy="572700"/>
          </a:xfrm>
          <a:ln w="3810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                              </a:t>
            </a:r>
            <a:r>
              <a:rPr lang="en-GB" b="1" dirty="0" err="1">
                <a:solidFill>
                  <a:srgbClr val="002060"/>
                </a:solidFill>
              </a:rPr>
              <a:t>ସରଳ</a:t>
            </a:r>
            <a:r>
              <a:rPr lang="en-GB" b="1" dirty="0">
                <a:solidFill>
                  <a:srgbClr val="002060"/>
                </a:solidFill>
              </a:rPr>
              <a:t> </a:t>
            </a:r>
            <a:r>
              <a:rPr lang="en-GB" b="1" dirty="0" err="1">
                <a:solidFill>
                  <a:srgbClr val="002060"/>
                </a:solidFill>
              </a:rPr>
              <a:t>ଭାଷାରେ</a:t>
            </a:r>
            <a:r>
              <a:rPr lang="en-GB" b="1" dirty="0">
                <a:solidFill>
                  <a:srgbClr val="002060"/>
                </a:solidFill>
              </a:rPr>
              <a:t> </a:t>
            </a:r>
            <a:r>
              <a:rPr lang="en-GB" b="1" dirty="0" err="1">
                <a:solidFill>
                  <a:srgbClr val="002060"/>
                </a:solidFill>
              </a:rPr>
              <a:t>ବୁଝାଇ</a:t>
            </a:r>
            <a:r>
              <a:rPr lang="en-GB" b="1" dirty="0">
                <a:solidFill>
                  <a:srgbClr val="002060"/>
                </a:solidFill>
              </a:rPr>
              <a:t> </a:t>
            </a:r>
            <a:r>
              <a:rPr lang="en-GB" b="1" dirty="0" err="1">
                <a:solidFill>
                  <a:srgbClr val="002060"/>
                </a:solidFill>
              </a:rPr>
              <a:t>ଲେଖ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93F9510-622E-C46D-4B8D-C6C6A8E17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615816"/>
            <a:ext cx="9144000" cy="3850418"/>
          </a:xfrm>
        </p:spPr>
        <p:txBody>
          <a:bodyPr/>
          <a:lstStyle/>
          <a:p>
            <a:pPr marL="114300" indent="0">
              <a:buNone/>
            </a:pPr>
            <a:r>
              <a:rPr lang="en-GB" dirty="0" smtClean="0">
                <a:solidFill>
                  <a:srgbClr val="E3498B"/>
                </a:solidFill>
              </a:rPr>
              <a:t>(</a:t>
            </a:r>
            <a:r>
              <a:rPr lang="en-GB" dirty="0">
                <a:solidFill>
                  <a:srgbClr val="E3498B"/>
                </a:solidFill>
              </a:rPr>
              <a:t>ଖ)                      </a:t>
            </a:r>
            <a:r>
              <a:rPr lang="en-GB" dirty="0" err="1">
                <a:solidFill>
                  <a:srgbClr val="C00000"/>
                </a:solidFill>
              </a:rPr>
              <a:t>ସେଇ</a:t>
            </a:r>
            <a:r>
              <a:rPr lang="en-GB" dirty="0">
                <a:solidFill>
                  <a:srgbClr val="C00000"/>
                </a:solidFill>
              </a:rPr>
              <a:t> ତ </a:t>
            </a:r>
            <a:r>
              <a:rPr lang="en-GB" dirty="0" err="1">
                <a:solidFill>
                  <a:srgbClr val="C00000"/>
                </a:solidFill>
              </a:rPr>
              <a:t>ହେଉଛି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ସବୁ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ଅନିଷ୍ଟର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ମୂଳ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>
                <a:solidFill>
                  <a:srgbClr val="C00000"/>
                </a:solidFill>
              </a:rPr>
              <a:t>କାରଣ</a:t>
            </a:r>
            <a:r>
              <a:rPr lang="en-GB" dirty="0">
                <a:solidFill>
                  <a:srgbClr val="C00000"/>
                </a:solidFill>
              </a:rPr>
              <a:t>    </a:t>
            </a:r>
            <a:r>
              <a:rPr lang="en-GB" dirty="0" smtClean="0">
                <a:solidFill>
                  <a:srgbClr val="C00000"/>
                </a:solidFill>
              </a:rPr>
              <a:t>	                  	</a:t>
            </a:r>
            <a:r>
              <a:rPr lang="en-GB" dirty="0" err="1" smtClean="0">
                <a:solidFill>
                  <a:srgbClr val="C00000"/>
                </a:solidFill>
              </a:rPr>
              <a:t>ସେଇତ</a:t>
            </a:r>
            <a:r>
              <a:rPr lang="en-GB" dirty="0">
                <a:solidFill>
                  <a:srgbClr val="C00000"/>
                </a:solidFill>
              </a:rPr>
              <a:t>................................................. </a:t>
            </a:r>
            <a:r>
              <a:rPr lang="en-GB" dirty="0" err="1">
                <a:solidFill>
                  <a:srgbClr val="C00000"/>
                </a:solidFill>
              </a:rPr>
              <a:t>କାରଣ</a:t>
            </a:r>
            <a:endParaRPr lang="en-GB" dirty="0">
              <a:solidFill>
                <a:srgbClr val="C00000"/>
              </a:solidFill>
            </a:endParaRPr>
          </a:p>
          <a:p>
            <a:pPr marL="114300" indent="0" algn="just">
              <a:buNone/>
            </a:pPr>
            <a:r>
              <a:rPr lang="en-GB" dirty="0" err="1">
                <a:solidFill>
                  <a:srgbClr val="002060"/>
                </a:solidFill>
              </a:rPr>
              <a:t>ଉକ୍ତ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ଗଦ୍ୟାଂଶ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ଟି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ଆମ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ସାହିତ୍ୟ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ବହିର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ଡଃ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ନରେନ୍ଦ୍ର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ପ୍ରସାଦ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ଦାସଙ୍କ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ଲିଖିତ</a:t>
            </a:r>
            <a:r>
              <a:rPr lang="en-GB" dirty="0">
                <a:solidFill>
                  <a:srgbClr val="002060"/>
                </a:solidFill>
              </a:rPr>
              <a:t>  ”</a:t>
            </a:r>
            <a:r>
              <a:rPr lang="en-GB" dirty="0" err="1">
                <a:solidFill>
                  <a:srgbClr val="002060"/>
                </a:solidFill>
              </a:rPr>
              <a:t>ମାଟି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ଗଲା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ବିଗିଡି</a:t>
            </a:r>
            <a:r>
              <a:rPr lang="en-GB" dirty="0">
                <a:solidFill>
                  <a:srgbClr val="002060"/>
                </a:solidFill>
              </a:rPr>
              <a:t>” </a:t>
            </a:r>
            <a:r>
              <a:rPr lang="en-GB" dirty="0" err="1">
                <a:solidFill>
                  <a:srgbClr val="002060"/>
                </a:solidFill>
              </a:rPr>
              <a:t>ବିଷୟରୁ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ଆନୀତ</a:t>
            </a:r>
            <a:r>
              <a:rPr lang="en-GB" dirty="0">
                <a:solidFill>
                  <a:srgbClr val="002060"/>
                </a:solidFill>
              </a:rPr>
              <a:t> । </a:t>
            </a:r>
            <a:r>
              <a:rPr lang="en-GB" dirty="0" err="1">
                <a:solidFill>
                  <a:srgbClr val="002060"/>
                </a:solidFill>
              </a:rPr>
              <a:t>ଏଠାରେ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ଲେଖକ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ବଜାରରେ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ମିଳୁଥିବା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ରାସାୟନିକ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ସାର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କିପରି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ସବୁ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ଅନର୍ଥ</a:t>
            </a:r>
            <a:r>
              <a:rPr lang="en-GB" dirty="0">
                <a:solidFill>
                  <a:srgbClr val="002060"/>
                </a:solidFill>
              </a:rPr>
              <a:t> ର </a:t>
            </a:r>
            <a:r>
              <a:rPr lang="en-GB" dirty="0" err="1">
                <a:solidFill>
                  <a:srgbClr val="002060"/>
                </a:solidFill>
              </a:rPr>
              <a:t>ମୂଳ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କାରଣ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ତାହା</a:t>
            </a:r>
            <a:endParaRPr lang="en-GB" dirty="0">
              <a:solidFill>
                <a:srgbClr val="002060"/>
              </a:solidFill>
            </a:endParaRPr>
          </a:p>
          <a:p>
            <a:pPr marL="114300" indent="0" algn="just">
              <a:buNone/>
            </a:pPr>
            <a:r>
              <a:rPr lang="en-GB" dirty="0" err="1">
                <a:solidFill>
                  <a:srgbClr val="002060"/>
                </a:solidFill>
              </a:rPr>
              <a:t>ଆଲୋଚନା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କରିଛନ୍ତି</a:t>
            </a:r>
            <a:r>
              <a:rPr lang="en-GB" dirty="0">
                <a:solidFill>
                  <a:srgbClr val="002060"/>
                </a:solidFill>
              </a:rPr>
              <a:t>।</a:t>
            </a:r>
          </a:p>
          <a:p>
            <a:pPr marL="114300" indent="0" algn="just">
              <a:buNone/>
            </a:pPr>
            <a:r>
              <a:rPr lang="en-GB" dirty="0" smtClean="0">
                <a:solidFill>
                  <a:srgbClr val="002060"/>
                </a:solidFill>
              </a:rPr>
              <a:t>                     </a:t>
            </a:r>
            <a:r>
              <a:rPr lang="en-GB" dirty="0" err="1">
                <a:solidFill>
                  <a:srgbClr val="002060"/>
                </a:solidFill>
              </a:rPr>
              <a:t>ଅଜାଙ୍କ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ବଗିଚାରେ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ଫୁଟିଥିବା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ଫୁଲ</a:t>
            </a:r>
            <a:r>
              <a:rPr lang="en-GB" dirty="0">
                <a:solidFill>
                  <a:srgbClr val="002060"/>
                </a:solidFill>
              </a:rPr>
              <a:t>, </a:t>
            </a:r>
            <a:r>
              <a:rPr lang="en-GB" dirty="0" err="1">
                <a:solidFill>
                  <a:srgbClr val="002060"/>
                </a:solidFill>
              </a:rPr>
              <a:t>ଫଳ</a:t>
            </a:r>
            <a:r>
              <a:rPr lang="en-GB" dirty="0">
                <a:solidFill>
                  <a:srgbClr val="002060"/>
                </a:solidFill>
              </a:rPr>
              <a:t> ଓ </a:t>
            </a:r>
            <a:r>
              <a:rPr lang="en-GB" dirty="0" err="1">
                <a:solidFill>
                  <a:srgbClr val="002060"/>
                </a:solidFill>
              </a:rPr>
              <a:t>ପରିବାକୁ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ଦେଖି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ବାପୁ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ଅଜାଙ୍କୁ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ପଚାରିଲ</a:t>
            </a:r>
            <a:r>
              <a:rPr lang="en-GB" dirty="0">
                <a:solidFill>
                  <a:srgbClr val="002060"/>
                </a:solidFill>
              </a:rPr>
              <a:t>। </a:t>
            </a:r>
          </a:p>
          <a:p>
            <a:pPr marL="114300" indent="0" algn="just">
              <a:buNone/>
            </a:pPr>
            <a:r>
              <a:rPr lang="en-GB" dirty="0" err="1">
                <a:solidFill>
                  <a:srgbClr val="002060"/>
                </a:solidFill>
              </a:rPr>
              <a:t>ଅଜା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ତୁମେ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କଣ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ବେଶି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ସାର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ଦେଉଛକି</a:t>
            </a:r>
            <a:r>
              <a:rPr lang="en-GB" dirty="0">
                <a:solidFill>
                  <a:srgbClr val="002060"/>
                </a:solidFill>
              </a:rPr>
              <a:t> ?  </a:t>
            </a:r>
            <a:r>
              <a:rPr lang="en-GB" dirty="0" err="1">
                <a:solidFill>
                  <a:srgbClr val="002060"/>
                </a:solidFill>
              </a:rPr>
              <a:t>ଅଜା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ବୁଝାଇ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ଦେଲେ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ଯେ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ବେଶି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ସାର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ଦେଲେ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ବେଶି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ଫସଲ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ହେବ</a:t>
            </a:r>
            <a:endParaRPr lang="en-GB" dirty="0">
              <a:solidFill>
                <a:srgbClr val="002060"/>
              </a:solidFill>
            </a:endParaRPr>
          </a:p>
          <a:p>
            <a:pPr marL="114300" indent="0" algn="just">
              <a:buNone/>
            </a:pPr>
            <a:r>
              <a:rPr lang="en-GB" dirty="0" err="1">
                <a:solidFill>
                  <a:srgbClr val="002060"/>
                </a:solidFill>
              </a:rPr>
              <a:t>ତାହା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ଭୁଲ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ଧାରଣା</a:t>
            </a:r>
            <a:r>
              <a:rPr lang="en-GB" dirty="0">
                <a:solidFill>
                  <a:srgbClr val="002060"/>
                </a:solidFill>
              </a:rPr>
              <a:t> ,I </a:t>
            </a:r>
            <a:r>
              <a:rPr lang="en-GB" dirty="0" err="1">
                <a:solidFill>
                  <a:srgbClr val="002060"/>
                </a:solidFill>
              </a:rPr>
              <a:t>କେତେ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ଜମିରେ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କେତେ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ସାର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ଦିଆଯିବ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ତାର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ଏକ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ହିସାବ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ଅଛି</a:t>
            </a:r>
            <a:r>
              <a:rPr lang="en-GB" dirty="0">
                <a:solidFill>
                  <a:srgbClr val="002060"/>
                </a:solidFill>
              </a:rPr>
              <a:t>। </a:t>
            </a:r>
            <a:r>
              <a:rPr lang="en-GB" dirty="0" err="1">
                <a:solidFill>
                  <a:srgbClr val="002060"/>
                </a:solidFill>
              </a:rPr>
              <a:t>ବଜାରରେ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ଯେଉଁ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ସାର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ମିଳୁଛି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ତାହା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ଏକ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ପ୍ରକାର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ବିଷ</a:t>
            </a:r>
            <a:r>
              <a:rPr lang="en-GB" dirty="0">
                <a:solidFill>
                  <a:srgbClr val="002060"/>
                </a:solidFill>
              </a:rPr>
              <a:t> । </a:t>
            </a:r>
            <a:r>
              <a:rPr lang="en-GB" dirty="0" err="1">
                <a:solidFill>
                  <a:srgbClr val="002060"/>
                </a:solidFill>
              </a:rPr>
              <a:t>ମାଟିରେ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ଥିବା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ଜିଆ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ସହ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ଏହା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ଅଣୁଜୀବ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ମାରି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ମାଟିର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ଉର୍ବରତ।କୁ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ନଷ୍ଟ</a:t>
            </a:r>
            <a:endParaRPr lang="en-GB" dirty="0">
              <a:solidFill>
                <a:srgbClr val="002060"/>
              </a:solidFill>
            </a:endParaRPr>
          </a:p>
          <a:p>
            <a:pPr marL="114300" indent="0" algn="just">
              <a:buNone/>
            </a:pPr>
            <a:r>
              <a:rPr lang="en-GB" dirty="0" err="1">
                <a:solidFill>
                  <a:srgbClr val="002060"/>
                </a:solidFill>
              </a:rPr>
              <a:t>କରିଦେଉଛି</a:t>
            </a:r>
            <a:r>
              <a:rPr lang="en-GB" dirty="0">
                <a:solidFill>
                  <a:srgbClr val="002060"/>
                </a:solidFill>
              </a:rPr>
              <a:t>  ଓ </a:t>
            </a:r>
            <a:r>
              <a:rPr lang="en-GB" dirty="0" err="1">
                <a:solidFill>
                  <a:srgbClr val="002060"/>
                </a:solidFill>
              </a:rPr>
              <a:t>ଆମ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ଶରୀରରେ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ବିଭିନ୍ନ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ରୋଗ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ସୃଷ୍ଟି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ହେଉଛି</a:t>
            </a:r>
            <a:r>
              <a:rPr lang="en-GB" dirty="0">
                <a:solidFill>
                  <a:srgbClr val="002060"/>
                </a:solidFill>
              </a:rPr>
              <a:t> । </a:t>
            </a:r>
            <a:r>
              <a:rPr lang="en-GB" dirty="0" err="1">
                <a:solidFill>
                  <a:srgbClr val="002060"/>
                </a:solidFill>
              </a:rPr>
              <a:t>ତେଣୁ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ଏହା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ହିଁ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ଅନିଷ୍ଟର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ମୂଳ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କାରଣ</a:t>
            </a:r>
            <a:endParaRPr lang="en-GB" dirty="0">
              <a:solidFill>
                <a:srgbClr val="002060"/>
              </a:solidFill>
            </a:endParaRPr>
          </a:p>
          <a:p>
            <a:pPr marL="114300" indent="0" algn="just">
              <a:buNone/>
            </a:pPr>
            <a:r>
              <a:rPr lang="en-GB" dirty="0">
                <a:solidFill>
                  <a:srgbClr val="002060"/>
                </a:solidFill>
              </a:rPr>
              <a:t>                            </a:t>
            </a:r>
            <a:r>
              <a:rPr lang="en-GB" dirty="0" err="1">
                <a:solidFill>
                  <a:srgbClr val="002060"/>
                </a:solidFill>
              </a:rPr>
              <a:t>ପ୍ରକୃତରେ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ଲେଖକଙ୍କର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ଏହି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ଉକ୍ତିଟି</a:t>
            </a:r>
            <a:r>
              <a:rPr lang="en-GB" dirty="0">
                <a:solidFill>
                  <a:srgbClr val="002060"/>
                </a:solidFill>
              </a:rPr>
              <a:t>  </a:t>
            </a:r>
            <a:r>
              <a:rPr lang="en-GB" dirty="0" err="1">
                <a:solidFill>
                  <a:srgbClr val="002060"/>
                </a:solidFill>
              </a:rPr>
              <a:t>ଯଥାର୍ଥ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ଅଟେ</a:t>
            </a:r>
            <a:r>
              <a:rPr lang="en-GB" dirty="0">
                <a:solidFill>
                  <a:srgbClr val="002060"/>
                </a:solidFill>
              </a:rPr>
              <a:t>      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Google Shape;77;p16">
            <a:extLst>
              <a:ext uri="{FF2B5EF4-FFF2-40B4-BE49-F238E27FC236}">
                <a16:creationId xmlns="" xmlns:a16="http://schemas.microsoft.com/office/drawing/2014/main" id="{37F73542-B499-CC48-9A8C-15D84678609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61632" y="2483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705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4433C0-6408-B06B-1C09-E31E0C804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1801"/>
            <a:ext cx="9143999" cy="57270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GB" b="1" u="sng" dirty="0"/>
              <a:t>                                     </a:t>
            </a:r>
            <a:r>
              <a:rPr lang="en-GB" b="1" dirty="0" err="1">
                <a:solidFill>
                  <a:srgbClr val="002060"/>
                </a:solidFill>
              </a:rPr>
              <a:t>ଗୃହକାର୍ଯ୍ୟ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F363561-E759-86B8-E4CD-7467B0F94F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114300" indent="0">
              <a:buNone/>
            </a:pPr>
            <a:r>
              <a:rPr lang="en-GB" dirty="0" err="1" smtClean="0">
                <a:solidFill>
                  <a:srgbClr val="002060"/>
                </a:solidFill>
              </a:rPr>
              <a:t>ଗୁଣୁଗୁଣୁ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ଶବ୍ଦଟି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ଏହି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 smtClean="0">
                <a:solidFill>
                  <a:srgbClr val="002060"/>
                </a:solidFill>
              </a:rPr>
              <a:t>ପାଠରେ</a:t>
            </a:r>
            <a:r>
              <a:rPr lang="en-GB" dirty="0" smtClean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ଯେଉଁ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ସ୍ଥାନରେ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ବ୍ୟବହାର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କରାଯାଇଛି</a:t>
            </a:r>
            <a:r>
              <a:rPr lang="en-GB" dirty="0">
                <a:solidFill>
                  <a:srgbClr val="002060"/>
                </a:solidFill>
              </a:rPr>
              <a:t>, </a:t>
            </a:r>
            <a:r>
              <a:rPr lang="en-GB" dirty="0" err="1">
                <a:solidFill>
                  <a:srgbClr val="002060"/>
                </a:solidFill>
              </a:rPr>
              <a:t>ସେହି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ବାକ୍ୟଟିକୁ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ତଳେ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ଲେଖିବା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Google Shape;77;p16">
            <a:extLst>
              <a:ext uri="{FF2B5EF4-FFF2-40B4-BE49-F238E27FC236}">
                <a16:creationId xmlns="" xmlns:a16="http://schemas.microsoft.com/office/drawing/2014/main" id="{37F73542-B499-CC48-9A8C-15D84678609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11474" y="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594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or-IN" sz="4000" b="1" dirty="0"/>
              <a:t> </a:t>
            </a:r>
            <a:r>
              <a:rPr lang="en" sz="4000" b="1" dirty="0"/>
              <a:t>THANKING YOU</a:t>
            </a:r>
            <a:endParaRPr sz="4000" b="1" dirty="0"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dirty="0">
                <a:solidFill>
                  <a:srgbClr val="FF0000"/>
                </a:solidFill>
              </a:rPr>
              <a:t>ODM EDUCATIONAL GROUP</a:t>
            </a:r>
            <a:endParaRPr sz="4000" b="1" dirty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A0282ECC-4F1D-4504-A096-0CC39DB48060}"/>
              </a:ext>
            </a:extLst>
          </p:cNvPr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" name="Google Shape;77;p16">
            <a:extLst>
              <a:ext uri="{FF2B5EF4-FFF2-40B4-BE49-F238E27FC236}">
                <a16:creationId xmlns="" xmlns:a16="http://schemas.microsoft.com/office/drawing/2014/main" id="{C73E9EEA-3203-794B-B4BF-6798BDF6F75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2655" y="2848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195</Words>
  <Application>Microsoft Office PowerPoint</Application>
  <PresentationFormat>On-screen Show (16:9)</PresentationFormat>
  <Paragraphs>30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Simple Light</vt:lpstr>
      <vt:lpstr>PowerPoint Presentation</vt:lpstr>
      <vt:lpstr>                      ସରଳ ଭାଷାରେ ବୁଝାଇଲେଖିବା</vt:lpstr>
      <vt:lpstr>                              ସରଳ ଭାଷାରେ ବୁଝାଇ ଲେଖ</vt:lpstr>
      <vt:lpstr>                                     ଗୃହକାର୍ଯ୍ୟ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Sachita Pati</dc:creator>
  <cp:lastModifiedBy>DELL</cp:lastModifiedBy>
  <cp:revision>194</cp:revision>
  <dcterms:modified xsi:type="dcterms:W3CDTF">2023-01-30T16:15:50Z</dcterms:modified>
</cp:coreProperties>
</file>