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257" r:id="rId3"/>
    <p:sldId id="360" r:id="rId4"/>
    <p:sldId id="369" r:id="rId5"/>
    <p:sldId id="365" r:id="rId6"/>
    <p:sldId id="366" r:id="rId7"/>
    <p:sldId id="367" r:id="rId8"/>
    <p:sldId id="368" r:id="rId9"/>
    <p:sldId id="357" r:id="rId10"/>
    <p:sldId id="358" r:id="rId11"/>
    <p:sldId id="35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5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DE166-7020-4DCA-BDD9-6624AF64DE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039AE51-6C59-4F79-8297-6B0F67AE93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7F63BA6-0065-42B6-9A64-C13A868097A8}"/>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5" name="Footer Placeholder 4">
            <a:extLst>
              <a:ext uri="{FF2B5EF4-FFF2-40B4-BE49-F238E27FC236}">
                <a16:creationId xmlns:a16="http://schemas.microsoft.com/office/drawing/2014/main" id="{FEFF5D4F-C022-4065-A58E-787BA2FAEC9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D8A36BF-6567-4146-9659-D9E629623BEB}"/>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3518446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C8089-F690-4349-8C59-4753B8A9D29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DA219F7-0ACB-4BF7-AAA6-4F5F10C6F8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059C411-ADE5-4DF7-995F-ACB0AE6A1A49}"/>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5" name="Footer Placeholder 4">
            <a:extLst>
              <a:ext uri="{FF2B5EF4-FFF2-40B4-BE49-F238E27FC236}">
                <a16:creationId xmlns:a16="http://schemas.microsoft.com/office/drawing/2014/main" id="{8FD31782-422D-4091-B265-4C4B22B4C94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2782090-1070-4A4F-B7A9-F6F74138E2CF}"/>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1127435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391B10-03F0-47CF-A19A-CA07663C860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6F387A7-6895-4FC2-8611-9E19FF582B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870B6D3-3336-4398-AADE-2A21D32F7177}"/>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5" name="Footer Placeholder 4">
            <a:extLst>
              <a:ext uri="{FF2B5EF4-FFF2-40B4-BE49-F238E27FC236}">
                <a16:creationId xmlns:a16="http://schemas.microsoft.com/office/drawing/2014/main" id="{88F379FF-26F7-48EB-B327-005F1006209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4A21048-9FD6-4759-B050-5081BA39D444}"/>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3906380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33DD7-ED73-4CB6-A646-EF2F847E3F9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3F17C4F-585E-4FE9-A131-89677441C9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15E93C8-BAFD-4E6B-B7BF-72D50B6F990D}"/>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5" name="Footer Placeholder 4">
            <a:extLst>
              <a:ext uri="{FF2B5EF4-FFF2-40B4-BE49-F238E27FC236}">
                <a16:creationId xmlns:a16="http://schemas.microsoft.com/office/drawing/2014/main" id="{039049A5-0E01-4EF5-A2D3-0DAC8365B94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0CB08C6-15C5-4DAA-8F06-7C3F27E7890E}"/>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2526902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4CA65-3F3A-43DA-91BF-CCE69E015D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D85E83F-F034-42AA-876D-0A4957FE24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9BFA03-5F13-46EC-AD93-FC3A3936C7A4}"/>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5" name="Footer Placeholder 4">
            <a:extLst>
              <a:ext uri="{FF2B5EF4-FFF2-40B4-BE49-F238E27FC236}">
                <a16:creationId xmlns:a16="http://schemas.microsoft.com/office/drawing/2014/main" id="{352A3FFF-6C43-4956-A95E-0D691E1EAC0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B6A58D0-8E29-4AFC-A644-30520298D185}"/>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20339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EEC61-8565-428E-93E3-1432A8672F0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D1E419B-47C5-4830-BE45-7EDB64E156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F39AB3C-ABAF-4E73-B020-9C77CF7F4EE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94F7C4C-4CF8-4C2D-8C96-E5B5692FB5EB}"/>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6" name="Footer Placeholder 5">
            <a:extLst>
              <a:ext uri="{FF2B5EF4-FFF2-40B4-BE49-F238E27FC236}">
                <a16:creationId xmlns:a16="http://schemas.microsoft.com/office/drawing/2014/main" id="{DBD5AE22-B8DC-4FAD-9668-2E65456825A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1946567-961B-4BF5-858E-52B37DC3CD22}"/>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1773118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CFD76-91AA-4233-8C23-78B2B4DE8A1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771653F-0068-4E40-9ABD-ECD72CE7CD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F2F27C-5815-4FE4-9443-17651FFFA4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CAA1503-B4A1-42DD-8257-FC87F067EA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2A0491-0BF2-4EA1-8AE9-614224A614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7A24AC3-D27B-48E6-9103-2B84205E20E0}"/>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8" name="Footer Placeholder 7">
            <a:extLst>
              <a:ext uri="{FF2B5EF4-FFF2-40B4-BE49-F238E27FC236}">
                <a16:creationId xmlns:a16="http://schemas.microsoft.com/office/drawing/2014/main" id="{0DBF3C9A-5890-496F-A8F8-2B914168D06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CC747E1-33D3-4158-A79D-8A4DD6DD3E4A}"/>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3756648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CF334-5390-4478-AE63-DB826504553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612B95E-22C5-486D-956F-4266DA43379C}"/>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4" name="Footer Placeholder 3">
            <a:extLst>
              <a:ext uri="{FF2B5EF4-FFF2-40B4-BE49-F238E27FC236}">
                <a16:creationId xmlns:a16="http://schemas.microsoft.com/office/drawing/2014/main" id="{5BCE9723-A2DB-43A5-A5E5-268676CB338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6B08015-52AF-419D-8D06-FDAEA83A1E8C}"/>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36909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BF260D-921B-488D-A798-582A694BB586}"/>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3" name="Footer Placeholder 2">
            <a:extLst>
              <a:ext uri="{FF2B5EF4-FFF2-40B4-BE49-F238E27FC236}">
                <a16:creationId xmlns:a16="http://schemas.microsoft.com/office/drawing/2014/main" id="{9F343993-8147-4362-92B0-BF69D53B2ED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527404A-1FFE-45B7-93B0-B232B8578134}"/>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772235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4DB8-D9E0-4DF6-8071-CF06A21A8F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DC84C64-4DEB-4500-BE32-B463D644CD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8F664FA-EB1C-45FD-B7AC-8101FAA55A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697FB2-7F47-4C96-8901-4348418BA913}"/>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6" name="Footer Placeholder 5">
            <a:extLst>
              <a:ext uri="{FF2B5EF4-FFF2-40B4-BE49-F238E27FC236}">
                <a16:creationId xmlns:a16="http://schemas.microsoft.com/office/drawing/2014/main" id="{81A6DAEE-3B64-4E9D-BB63-0040F59D19B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22D78A2-9D7C-4C4F-9E01-32BFEA0C58D6}"/>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2014097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F111-DE16-40EC-9D85-2B77C7A1D6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D725E77-7F88-4F5E-B92B-453985D2A0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60FB514-B718-48CD-992C-4970C6AD32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679386-CA47-4D6A-B3F0-AD80AB19A72E}"/>
              </a:ext>
            </a:extLst>
          </p:cNvPr>
          <p:cNvSpPr>
            <a:spLocks noGrp="1"/>
          </p:cNvSpPr>
          <p:nvPr>
            <p:ph type="dt" sz="half" idx="10"/>
          </p:nvPr>
        </p:nvSpPr>
        <p:spPr/>
        <p:txBody>
          <a:bodyPr/>
          <a:lstStyle/>
          <a:p>
            <a:fld id="{A58645B5-C005-4774-85EE-556B266F873C}" type="datetimeFigureOut">
              <a:rPr lang="en-IN" smtClean="0"/>
              <a:t>18-12-2021</a:t>
            </a:fld>
            <a:endParaRPr lang="en-IN"/>
          </a:p>
        </p:txBody>
      </p:sp>
      <p:sp>
        <p:nvSpPr>
          <p:cNvPr id="6" name="Footer Placeholder 5">
            <a:extLst>
              <a:ext uri="{FF2B5EF4-FFF2-40B4-BE49-F238E27FC236}">
                <a16:creationId xmlns:a16="http://schemas.microsoft.com/office/drawing/2014/main" id="{BF663C90-923E-4E2B-B8CA-C12CD150409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4564479-2C16-4806-B1A7-D7BE87FFD654}"/>
              </a:ext>
            </a:extLst>
          </p:cNvPr>
          <p:cNvSpPr>
            <a:spLocks noGrp="1"/>
          </p:cNvSpPr>
          <p:nvPr>
            <p:ph type="sldNum" sz="quarter" idx="12"/>
          </p:nvPr>
        </p:nvSpPr>
        <p:spPr/>
        <p:txBody>
          <a:bodyPr/>
          <a:lstStyle/>
          <a:p>
            <a:fld id="{F04E99DE-33D5-42DC-8AED-6FD09F15320C}" type="slidenum">
              <a:rPr lang="en-IN" smtClean="0"/>
              <a:t>‹#›</a:t>
            </a:fld>
            <a:endParaRPr lang="en-IN"/>
          </a:p>
        </p:txBody>
      </p:sp>
    </p:spTree>
    <p:extLst>
      <p:ext uri="{BB962C8B-B14F-4D97-AF65-F5344CB8AC3E}">
        <p14:creationId xmlns:p14="http://schemas.microsoft.com/office/powerpoint/2010/main" val="2977854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5617BF-753D-40EA-AD98-83E9A431D9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7B40665-157F-4FFD-8F85-E273FAC579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4F22A3B-E4F2-4955-825A-9D2BD999B1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645B5-C005-4774-85EE-556B266F873C}" type="datetimeFigureOut">
              <a:rPr lang="en-IN" smtClean="0"/>
              <a:t>18-12-2021</a:t>
            </a:fld>
            <a:endParaRPr lang="en-IN"/>
          </a:p>
        </p:txBody>
      </p:sp>
      <p:sp>
        <p:nvSpPr>
          <p:cNvPr id="5" name="Footer Placeholder 4">
            <a:extLst>
              <a:ext uri="{FF2B5EF4-FFF2-40B4-BE49-F238E27FC236}">
                <a16:creationId xmlns:a16="http://schemas.microsoft.com/office/drawing/2014/main" id="{D4192CE5-009B-4449-81CE-6D33C76828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B8F6FAD9-2CBA-43FB-B19A-96DDD499CF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4E99DE-33D5-42DC-8AED-6FD09F15320C}" type="slidenum">
              <a:rPr lang="en-IN" smtClean="0"/>
              <a:t>‹#›</a:t>
            </a:fld>
            <a:endParaRPr lang="en-IN"/>
          </a:p>
        </p:txBody>
      </p:sp>
    </p:spTree>
    <p:extLst>
      <p:ext uri="{BB962C8B-B14F-4D97-AF65-F5344CB8AC3E}">
        <p14:creationId xmlns:p14="http://schemas.microsoft.com/office/powerpoint/2010/main" val="3059679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2p1P3-_Rb4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0BAADA1-5BC4-49C8-8587-AE53A5AFD7B5}"/>
              </a:ext>
            </a:extLst>
          </p:cNvPr>
          <p:cNvSpPr txBox="1"/>
          <p:nvPr/>
        </p:nvSpPr>
        <p:spPr>
          <a:xfrm>
            <a:off x="2720389" y="1676266"/>
            <a:ext cx="6097772" cy="2308324"/>
          </a:xfrm>
          <a:prstGeom prst="rect">
            <a:avLst/>
          </a:prstGeom>
          <a:noFill/>
        </p:spPr>
        <p:txBody>
          <a:bodyPr wrap="square">
            <a:spAutoFit/>
          </a:bodyPr>
          <a:lstStyle/>
          <a:p>
            <a:pPr algn="ctr"/>
            <a:r>
              <a:rPr lang="en-US" sz="2800" dirty="0">
                <a:solidFill>
                  <a:srgbClr val="FF0000"/>
                </a:solidFill>
              </a:rPr>
              <a:t>LIFE PROCESSES.</a:t>
            </a:r>
          </a:p>
          <a:p>
            <a:r>
              <a:rPr lang="en-US" sz="2000" dirty="0">
                <a:solidFill>
                  <a:srgbClr val="FF0000"/>
                </a:solidFill>
              </a:rPr>
              <a:t>                     </a:t>
            </a:r>
            <a:endParaRPr lang="en-US" sz="2400" dirty="0">
              <a:solidFill>
                <a:srgbClr val="FF0000"/>
              </a:solidFill>
            </a:endParaRPr>
          </a:p>
          <a:p>
            <a:r>
              <a:rPr lang="en-US" sz="2400" dirty="0">
                <a:solidFill>
                  <a:srgbClr val="FF0000"/>
                </a:solidFill>
              </a:rPr>
              <a:t>                         </a:t>
            </a:r>
            <a:r>
              <a:rPr lang="en-US" sz="2400" dirty="0"/>
              <a:t>SUBJECT:BIOLOGY </a:t>
            </a:r>
          </a:p>
          <a:p>
            <a:r>
              <a:rPr lang="en-US" sz="2400" dirty="0"/>
              <a:t>                              CHAPTER:6.</a:t>
            </a:r>
          </a:p>
          <a:p>
            <a:r>
              <a:rPr lang="en-US" sz="2400" dirty="0">
                <a:solidFill>
                  <a:srgbClr val="FF0000"/>
                </a:solidFill>
              </a:rPr>
              <a:t>               </a:t>
            </a:r>
            <a:r>
              <a:rPr lang="en-US" sz="2400" dirty="0"/>
              <a:t>TISSUE FLUID AND LYMPH</a:t>
            </a:r>
          </a:p>
          <a:p>
            <a:r>
              <a:rPr lang="en-US" sz="2400" dirty="0"/>
              <a:t>                                 PERIOD-8</a:t>
            </a:r>
            <a:endParaRPr lang="en-US" sz="2400" dirty="0">
              <a:solidFill>
                <a:srgbClr val="FF0000"/>
              </a:solidFill>
            </a:endParaRPr>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2"/>
          <a:srcRect/>
          <a:stretch>
            <a:fillRect/>
          </a:stretch>
        </p:blipFill>
        <p:spPr bwMode="auto">
          <a:xfrm>
            <a:off x="108857" y="4997302"/>
            <a:ext cx="11974285" cy="1860698"/>
          </a:xfrm>
          <a:prstGeom prst="rect">
            <a:avLst/>
          </a:prstGeom>
          <a:noFill/>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CEB9E4B9-7192-4A19-9510-A65879913E9A}"/>
              </a:ext>
            </a:extLst>
          </p:cNvPr>
          <p:cNvPicPr>
            <a:picLocks noChangeAspect="1" noChangeArrowheads="1"/>
          </p:cNvPicPr>
          <p:nvPr/>
        </p:nvPicPr>
        <p:blipFill>
          <a:blip r:embed="rId3" cstate="print"/>
          <a:srcRect/>
          <a:stretch>
            <a:fillRect/>
          </a:stretch>
        </p:blipFill>
        <p:spPr bwMode="auto">
          <a:xfrm>
            <a:off x="10341864" y="201168"/>
            <a:ext cx="1447800" cy="823913"/>
          </a:xfrm>
          <a:prstGeom prst="rect">
            <a:avLst/>
          </a:prstGeom>
          <a:noFill/>
          <a:ln w="9525">
            <a:noFill/>
            <a:miter lim="800000"/>
            <a:headEnd/>
            <a:tailEnd/>
          </a:ln>
        </p:spPr>
      </p:pic>
    </p:spTree>
    <p:extLst>
      <p:ext uri="{BB962C8B-B14F-4D97-AF65-F5344CB8AC3E}">
        <p14:creationId xmlns:p14="http://schemas.microsoft.com/office/powerpoint/2010/main" val="1349096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A29CD6-7100-48D7-B595-0F91D472EF18}"/>
              </a:ext>
            </a:extLst>
          </p:cNvPr>
          <p:cNvSpPr>
            <a:spLocks noGrp="1"/>
          </p:cNvSpPr>
          <p:nvPr>
            <p:ph idx="1"/>
          </p:nvPr>
        </p:nvSpPr>
        <p:spPr>
          <a:xfrm>
            <a:off x="838200" y="1097280"/>
            <a:ext cx="10515600" cy="5079683"/>
          </a:xfrm>
        </p:spPr>
        <p:txBody>
          <a:bodyPr/>
          <a:lstStyle/>
          <a:p>
            <a:pPr marL="0" indent="0" algn="ctr">
              <a:buNone/>
            </a:pPr>
            <a:r>
              <a:rPr lang="en-US" sz="2400" dirty="0">
                <a:solidFill>
                  <a:srgbClr val="FF0000"/>
                </a:solidFill>
              </a:rPr>
              <a:t>HOME ASSIGNMENT</a:t>
            </a:r>
          </a:p>
          <a:p>
            <a:pPr marL="0" indent="0" algn="ctr">
              <a:buNone/>
            </a:pPr>
            <a:endParaRPr lang="en-US" sz="2400" dirty="0">
              <a:solidFill>
                <a:srgbClr val="FF0000"/>
              </a:solidFill>
            </a:endParaRPr>
          </a:p>
          <a:p>
            <a:pPr marL="0" indent="0">
              <a:buNone/>
            </a:pPr>
            <a:r>
              <a:rPr lang="en-US" sz="2000" dirty="0"/>
              <a:t>Q1.What is lymph?</a:t>
            </a:r>
          </a:p>
          <a:p>
            <a:pPr marL="0" indent="0">
              <a:buNone/>
            </a:pPr>
            <a:r>
              <a:rPr lang="en-US" sz="2000" dirty="0"/>
              <a:t>Q2.What is the difference between lymph and blood?</a:t>
            </a:r>
            <a:endParaRPr lang="en-IN" sz="2000" dirty="0"/>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2A0F81C3-3BF9-434A-B175-6BAC303852E4}"/>
              </a:ext>
            </a:extLst>
          </p:cNvPr>
          <p:cNvPicPr>
            <a:picLocks noChangeAspect="1" noChangeArrowheads="1"/>
          </p:cNvPicPr>
          <p:nvPr/>
        </p:nvPicPr>
        <p:blipFill>
          <a:blip r:embed="rId2" cstate="print"/>
          <a:srcRect/>
          <a:stretch>
            <a:fillRect/>
          </a:stretch>
        </p:blipFill>
        <p:spPr bwMode="auto">
          <a:xfrm>
            <a:off x="10341864" y="201168"/>
            <a:ext cx="1447800" cy="823913"/>
          </a:xfrm>
          <a:prstGeom prst="rect">
            <a:avLst/>
          </a:prstGeom>
          <a:noFill/>
          <a:ln w="9525">
            <a:noFill/>
            <a:miter lim="800000"/>
            <a:headEnd/>
            <a:tailEnd/>
          </a:ln>
        </p:spPr>
      </p:pic>
    </p:spTree>
    <p:extLst>
      <p:ext uri="{BB962C8B-B14F-4D97-AF65-F5344CB8AC3E}">
        <p14:creationId xmlns:p14="http://schemas.microsoft.com/office/powerpoint/2010/main" val="1072224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56FCF364-B044-4D03-A2C8-091635857949}"/>
              </a:ext>
            </a:extLst>
          </p:cNvPr>
          <p:cNvPicPr>
            <a:picLocks noChangeAspect="1" noChangeArrowheads="1"/>
          </p:cNvPicPr>
          <p:nvPr/>
        </p:nvPicPr>
        <p:blipFill>
          <a:blip r:embed="rId2" cstate="print"/>
          <a:srcRect/>
          <a:stretch>
            <a:fillRect/>
          </a:stretch>
        </p:blipFill>
        <p:spPr bwMode="auto">
          <a:xfrm>
            <a:off x="10341864" y="201168"/>
            <a:ext cx="1447800" cy="823913"/>
          </a:xfrm>
          <a:prstGeom prst="rect">
            <a:avLst/>
          </a:prstGeom>
          <a:noFill/>
          <a:ln w="9525">
            <a:noFill/>
            <a:miter lim="800000"/>
            <a:headEnd/>
            <a:tailEnd/>
          </a:ln>
        </p:spPr>
      </p:pic>
    </p:spTree>
    <p:extLst>
      <p:ext uri="{BB962C8B-B14F-4D97-AF65-F5344CB8AC3E}">
        <p14:creationId xmlns:p14="http://schemas.microsoft.com/office/powerpoint/2010/main" val="1365088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831341" y="322135"/>
            <a:ext cx="8282305" cy="2164695"/>
          </a:xfrm>
          <a:prstGeom prst="rect">
            <a:avLst/>
          </a:prstGeom>
        </p:spPr>
        <p:txBody>
          <a:bodyPr vert="horz" wrap="square" lIns="0" tIns="86360" rIns="0" bIns="0" rtlCol="0">
            <a:spAutoFit/>
          </a:bodyPr>
          <a:lstStyle/>
          <a:p>
            <a:pPr marR="317500" algn="ctr">
              <a:spcBef>
                <a:spcPts val="680"/>
              </a:spcBef>
              <a:tabLst>
                <a:tab pos="1414780" algn="l"/>
              </a:tabLst>
            </a:pPr>
            <a:r>
              <a:rPr sz="2400" spc="-5" dirty="0">
                <a:solidFill>
                  <a:srgbClr val="FF0000"/>
                </a:solidFill>
                <a:latin typeface="Calibri"/>
                <a:cs typeface="Calibri"/>
              </a:rPr>
              <a:t>LEARNING	</a:t>
            </a:r>
            <a:r>
              <a:rPr sz="2400" spc="-10" dirty="0">
                <a:solidFill>
                  <a:srgbClr val="FF0000"/>
                </a:solidFill>
                <a:latin typeface="Calibri"/>
                <a:cs typeface="Calibri"/>
              </a:rPr>
              <a:t>OBJECTIVE</a:t>
            </a:r>
            <a:endParaRPr sz="2400" dirty="0">
              <a:latin typeface="Calibri"/>
              <a:cs typeface="Calibri"/>
            </a:endParaRPr>
          </a:p>
          <a:p>
            <a:pPr marL="356870" marR="5080" indent="-344805">
              <a:spcBef>
                <a:spcPts val="580"/>
              </a:spcBef>
              <a:buFont typeface="Arial MT"/>
              <a:buChar char="•"/>
              <a:tabLst>
                <a:tab pos="356870" algn="l"/>
                <a:tab pos="357505" algn="l"/>
              </a:tabLst>
            </a:pPr>
            <a:r>
              <a:rPr sz="2400" dirty="0">
                <a:latin typeface="Calibri"/>
                <a:cs typeface="Calibri"/>
              </a:rPr>
              <a:t>Student</a:t>
            </a:r>
            <a:r>
              <a:rPr sz="2400" spc="-55" dirty="0">
                <a:latin typeface="Calibri"/>
                <a:cs typeface="Calibri"/>
              </a:rPr>
              <a:t> </a:t>
            </a:r>
            <a:r>
              <a:rPr sz="2400" spc="-5" dirty="0">
                <a:latin typeface="Calibri"/>
                <a:cs typeface="Calibri"/>
              </a:rPr>
              <a:t>will</a:t>
            </a:r>
            <a:r>
              <a:rPr sz="2400" spc="-15" dirty="0">
                <a:latin typeface="Calibri"/>
                <a:cs typeface="Calibri"/>
              </a:rPr>
              <a:t> </a:t>
            </a:r>
            <a:r>
              <a:rPr sz="2400" dirty="0">
                <a:latin typeface="Calibri"/>
                <a:cs typeface="Calibri"/>
              </a:rPr>
              <a:t>be</a:t>
            </a:r>
            <a:r>
              <a:rPr sz="2400" spc="-5" dirty="0">
                <a:latin typeface="Calibri"/>
                <a:cs typeface="Calibri"/>
              </a:rPr>
              <a:t> </a:t>
            </a:r>
            <a:r>
              <a:rPr sz="2400" dirty="0">
                <a:latin typeface="Calibri"/>
                <a:cs typeface="Calibri"/>
              </a:rPr>
              <a:t>able</a:t>
            </a:r>
            <a:r>
              <a:rPr sz="2400" spc="-10" dirty="0">
                <a:latin typeface="Calibri"/>
                <a:cs typeface="Calibri"/>
              </a:rPr>
              <a:t> to</a:t>
            </a:r>
            <a:r>
              <a:rPr sz="2400" spc="-30" dirty="0">
                <a:latin typeface="Calibri"/>
                <a:cs typeface="Calibri"/>
              </a:rPr>
              <a:t> </a:t>
            </a:r>
            <a:r>
              <a:rPr sz="2400" spc="-10" dirty="0">
                <a:latin typeface="Calibri"/>
                <a:cs typeface="Calibri"/>
              </a:rPr>
              <a:t>understand</a:t>
            </a:r>
            <a:r>
              <a:rPr sz="2400" spc="-55" dirty="0">
                <a:latin typeface="Calibri"/>
                <a:cs typeface="Calibri"/>
              </a:rPr>
              <a:t> </a:t>
            </a:r>
            <a:r>
              <a:rPr sz="2400" dirty="0">
                <a:latin typeface="Calibri"/>
                <a:cs typeface="Calibri"/>
              </a:rPr>
              <a:t>the</a:t>
            </a:r>
            <a:r>
              <a:rPr sz="2400" spc="-30" dirty="0">
                <a:latin typeface="Calibri"/>
                <a:cs typeface="Calibri"/>
              </a:rPr>
              <a:t> </a:t>
            </a:r>
            <a:r>
              <a:rPr sz="2400" spc="-10" dirty="0">
                <a:latin typeface="Calibri"/>
                <a:cs typeface="Calibri"/>
              </a:rPr>
              <a:t>structural</a:t>
            </a:r>
            <a:r>
              <a:rPr sz="2400" spc="-65" dirty="0">
                <a:latin typeface="Calibri"/>
                <a:cs typeface="Calibri"/>
              </a:rPr>
              <a:t> </a:t>
            </a:r>
            <a:r>
              <a:rPr sz="2400" spc="-10" dirty="0">
                <a:latin typeface="Calibri"/>
                <a:cs typeface="Calibri"/>
              </a:rPr>
              <a:t>organization</a:t>
            </a:r>
            <a:r>
              <a:rPr sz="2400" spc="-45" dirty="0">
                <a:latin typeface="Calibri"/>
                <a:cs typeface="Calibri"/>
              </a:rPr>
              <a:t> </a:t>
            </a:r>
            <a:r>
              <a:rPr sz="2400" spc="-5" dirty="0">
                <a:latin typeface="Calibri"/>
                <a:cs typeface="Calibri"/>
              </a:rPr>
              <a:t>of </a:t>
            </a:r>
            <a:r>
              <a:rPr sz="2400" spc="-525" dirty="0">
                <a:latin typeface="Calibri"/>
                <a:cs typeface="Calibri"/>
              </a:rPr>
              <a:t> </a:t>
            </a:r>
            <a:r>
              <a:rPr lang="en-US" sz="2400" spc="-5" dirty="0">
                <a:latin typeface="Calibri"/>
                <a:cs typeface="Calibri"/>
              </a:rPr>
              <a:t>lymph vessels and lymphatic nodes</a:t>
            </a:r>
            <a:r>
              <a:rPr sz="2400" spc="-5" dirty="0">
                <a:latin typeface="Calibri"/>
                <a:cs typeface="Calibri"/>
              </a:rPr>
              <a:t>.</a:t>
            </a:r>
            <a:endParaRPr sz="2400" dirty="0">
              <a:latin typeface="Calibri"/>
              <a:cs typeface="Calibri"/>
            </a:endParaRPr>
          </a:p>
          <a:p>
            <a:pPr marL="356870" marR="130175" indent="-344805">
              <a:spcBef>
                <a:spcPts val="575"/>
              </a:spcBef>
              <a:buFont typeface="Arial MT"/>
              <a:buChar char="•"/>
              <a:tabLst>
                <a:tab pos="356870" algn="l"/>
                <a:tab pos="357505" algn="l"/>
              </a:tabLst>
            </a:pPr>
            <a:r>
              <a:rPr sz="2400" dirty="0">
                <a:latin typeface="Calibri"/>
                <a:cs typeface="Calibri"/>
              </a:rPr>
              <a:t>Student</a:t>
            </a:r>
            <a:r>
              <a:rPr sz="2400" spc="-55" dirty="0">
                <a:latin typeface="Calibri"/>
                <a:cs typeface="Calibri"/>
              </a:rPr>
              <a:t> </a:t>
            </a:r>
            <a:r>
              <a:rPr sz="2400" spc="-5" dirty="0">
                <a:latin typeface="Calibri"/>
                <a:cs typeface="Calibri"/>
              </a:rPr>
              <a:t>will</a:t>
            </a:r>
            <a:r>
              <a:rPr sz="2400" spc="-15" dirty="0">
                <a:latin typeface="Calibri"/>
                <a:cs typeface="Calibri"/>
              </a:rPr>
              <a:t> </a:t>
            </a:r>
            <a:r>
              <a:rPr sz="2400" dirty="0">
                <a:latin typeface="Calibri"/>
                <a:cs typeface="Calibri"/>
              </a:rPr>
              <a:t>be</a:t>
            </a:r>
            <a:r>
              <a:rPr sz="2400" spc="-5" dirty="0">
                <a:latin typeface="Calibri"/>
                <a:cs typeface="Calibri"/>
              </a:rPr>
              <a:t> </a:t>
            </a:r>
            <a:r>
              <a:rPr sz="2400" spc="-10" dirty="0">
                <a:latin typeface="Calibri"/>
                <a:cs typeface="Calibri"/>
              </a:rPr>
              <a:t>familiarized</a:t>
            </a:r>
            <a:r>
              <a:rPr sz="2400" spc="-50" dirty="0">
                <a:latin typeface="Calibri"/>
                <a:cs typeface="Calibri"/>
              </a:rPr>
              <a:t> </a:t>
            </a:r>
            <a:r>
              <a:rPr sz="2400" spc="-5" dirty="0">
                <a:latin typeface="Calibri"/>
                <a:cs typeface="Calibri"/>
              </a:rPr>
              <a:t>with </a:t>
            </a:r>
            <a:r>
              <a:rPr sz="2400" dirty="0">
                <a:latin typeface="Calibri"/>
                <a:cs typeface="Calibri"/>
              </a:rPr>
              <a:t>the</a:t>
            </a:r>
            <a:r>
              <a:rPr sz="2400" spc="-35" dirty="0">
                <a:latin typeface="Calibri"/>
                <a:cs typeface="Calibri"/>
              </a:rPr>
              <a:t> </a:t>
            </a:r>
            <a:r>
              <a:rPr sz="2400" spc="-10" dirty="0">
                <a:latin typeface="Calibri"/>
                <a:cs typeface="Calibri"/>
              </a:rPr>
              <a:t> </a:t>
            </a:r>
            <a:r>
              <a:rPr sz="2400" spc="-5" dirty="0">
                <a:latin typeface="Calibri"/>
                <a:cs typeface="Calibri"/>
              </a:rPr>
              <a:t>composition </a:t>
            </a:r>
            <a:r>
              <a:rPr sz="2400" spc="-525" dirty="0">
                <a:latin typeface="Calibri"/>
                <a:cs typeface="Calibri"/>
              </a:rPr>
              <a:t> </a:t>
            </a:r>
            <a:r>
              <a:rPr sz="2400" spc="-5" dirty="0">
                <a:latin typeface="Calibri"/>
                <a:cs typeface="Calibri"/>
              </a:rPr>
              <a:t>of </a:t>
            </a:r>
            <a:r>
              <a:rPr lang="en-US" sz="2400" spc="-5" dirty="0">
                <a:latin typeface="Calibri"/>
                <a:cs typeface="Calibri"/>
              </a:rPr>
              <a:t>lymph</a:t>
            </a:r>
            <a:r>
              <a:rPr sz="2400" spc="-5" dirty="0">
                <a:latin typeface="Calibri"/>
                <a:cs typeface="Calibri"/>
              </a:rPr>
              <a:t>.</a:t>
            </a:r>
            <a:endParaRPr sz="2400" dirty="0">
              <a:latin typeface="Calibri"/>
              <a:cs typeface="Calibri"/>
            </a:endParaRPr>
          </a:p>
          <a:p>
            <a:pPr marL="356870" indent="-344805">
              <a:spcBef>
                <a:spcPts val="580"/>
              </a:spcBef>
              <a:buFont typeface="Arial MT"/>
              <a:buChar char="•"/>
              <a:tabLst>
                <a:tab pos="356870" algn="l"/>
                <a:tab pos="357505" algn="l"/>
              </a:tabLst>
            </a:pPr>
            <a:r>
              <a:rPr sz="2400" spc="-5" dirty="0">
                <a:latin typeface="Calibri"/>
                <a:cs typeface="Calibri"/>
              </a:rPr>
              <a:t>They</a:t>
            </a:r>
            <a:r>
              <a:rPr sz="2400" dirty="0">
                <a:latin typeface="Calibri"/>
                <a:cs typeface="Calibri"/>
              </a:rPr>
              <a:t> </a:t>
            </a:r>
            <a:r>
              <a:rPr sz="2400" spc="-5" dirty="0">
                <a:latin typeface="Calibri"/>
                <a:cs typeface="Calibri"/>
              </a:rPr>
              <a:t>will</a:t>
            </a:r>
            <a:r>
              <a:rPr sz="2400" spc="-15" dirty="0">
                <a:latin typeface="Calibri"/>
                <a:cs typeface="Calibri"/>
              </a:rPr>
              <a:t> </a:t>
            </a:r>
            <a:r>
              <a:rPr sz="2400" dirty="0">
                <a:latin typeface="Calibri"/>
                <a:cs typeface="Calibri"/>
              </a:rPr>
              <a:t>be</a:t>
            </a:r>
            <a:r>
              <a:rPr sz="2400" spc="-5" dirty="0">
                <a:latin typeface="Calibri"/>
                <a:cs typeface="Calibri"/>
              </a:rPr>
              <a:t> </a:t>
            </a:r>
            <a:r>
              <a:rPr sz="2400" dirty="0">
                <a:latin typeface="Calibri"/>
                <a:cs typeface="Calibri"/>
              </a:rPr>
              <a:t>able</a:t>
            </a:r>
            <a:r>
              <a:rPr sz="2400" spc="-10" dirty="0">
                <a:latin typeface="Calibri"/>
                <a:cs typeface="Calibri"/>
              </a:rPr>
              <a:t> to</a:t>
            </a:r>
            <a:r>
              <a:rPr sz="2400" spc="-35" dirty="0">
                <a:latin typeface="Calibri"/>
                <a:cs typeface="Calibri"/>
              </a:rPr>
              <a:t> </a:t>
            </a:r>
            <a:r>
              <a:rPr sz="2400" spc="-10" dirty="0">
                <a:latin typeface="Calibri"/>
                <a:cs typeface="Calibri"/>
              </a:rPr>
              <a:t>analyze</a:t>
            </a:r>
            <a:r>
              <a:rPr sz="2400" spc="-5" dirty="0">
                <a:latin typeface="Calibri"/>
                <a:cs typeface="Calibri"/>
              </a:rPr>
              <a:t> various</a:t>
            </a:r>
            <a:r>
              <a:rPr sz="2400" spc="-45" dirty="0">
                <a:latin typeface="Calibri"/>
                <a:cs typeface="Calibri"/>
              </a:rPr>
              <a:t> </a:t>
            </a:r>
            <a:r>
              <a:rPr sz="2400" dirty="0">
                <a:latin typeface="Calibri"/>
                <a:cs typeface="Calibri"/>
              </a:rPr>
              <a:t>functions</a:t>
            </a:r>
            <a:r>
              <a:rPr sz="2400" spc="-70" dirty="0">
                <a:latin typeface="Calibri"/>
                <a:cs typeface="Calibri"/>
              </a:rPr>
              <a:t> </a:t>
            </a:r>
            <a:r>
              <a:rPr sz="2400" spc="-5" dirty="0">
                <a:latin typeface="Calibri"/>
                <a:cs typeface="Calibri"/>
              </a:rPr>
              <a:t>of</a:t>
            </a:r>
            <a:r>
              <a:rPr sz="2400" dirty="0">
                <a:latin typeface="Calibri"/>
                <a:cs typeface="Calibri"/>
              </a:rPr>
              <a:t> </a:t>
            </a:r>
            <a:r>
              <a:rPr lang="en-US" sz="2400" dirty="0">
                <a:latin typeface="Calibri"/>
                <a:cs typeface="Calibri"/>
              </a:rPr>
              <a:t>lymph. </a:t>
            </a:r>
            <a:endParaRPr sz="2400" dirty="0">
              <a:latin typeface="Calibri"/>
              <a:cs typeface="Calibri"/>
            </a:endParaRPr>
          </a:p>
        </p:txBody>
      </p:sp>
      <p:pic>
        <p:nvPicPr>
          <p:cNvPr id="4" name="object 4"/>
          <p:cNvPicPr/>
          <p:nvPr/>
        </p:nvPicPr>
        <p:blipFill>
          <a:blip r:embed="rId2" cstate="print"/>
          <a:stretch>
            <a:fillRect/>
          </a:stretch>
        </p:blipFill>
        <p:spPr>
          <a:xfrm>
            <a:off x="2374394" y="3642358"/>
            <a:ext cx="2286000" cy="2362200"/>
          </a:xfrm>
          <a:prstGeom prst="rect">
            <a:avLst/>
          </a:prstGeom>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09D853C7-A0F9-47BD-859E-AE914087D008}"/>
              </a:ext>
            </a:extLst>
          </p:cNvPr>
          <p:cNvPicPr>
            <a:picLocks noChangeAspect="1" noChangeArrowheads="1"/>
          </p:cNvPicPr>
          <p:nvPr/>
        </p:nvPicPr>
        <p:blipFill>
          <a:blip r:embed="rId3" cstate="print"/>
          <a:srcRect/>
          <a:stretch>
            <a:fillRect/>
          </a:stretch>
        </p:blipFill>
        <p:spPr bwMode="auto">
          <a:xfrm>
            <a:off x="10341864" y="201168"/>
            <a:ext cx="1447800" cy="82391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5EED1E-DCA4-4A34-91A7-754B5AAB2BCD}"/>
              </a:ext>
            </a:extLst>
          </p:cNvPr>
          <p:cNvSpPr txBox="1"/>
          <p:nvPr/>
        </p:nvSpPr>
        <p:spPr>
          <a:xfrm>
            <a:off x="130302" y="1452276"/>
            <a:ext cx="11875770" cy="1894045"/>
          </a:xfrm>
          <a:prstGeom prst="rect">
            <a:avLst/>
          </a:prstGeom>
          <a:noFill/>
        </p:spPr>
        <p:txBody>
          <a:bodyPr wrap="square">
            <a:spAutoFit/>
          </a:bodyPr>
          <a:lstStyle/>
          <a:p>
            <a:pPr marR="354330" lvl="0">
              <a:lnSpc>
                <a:spcPct val="102000"/>
              </a:lnSpc>
              <a:spcBef>
                <a:spcPts val="770"/>
              </a:spcBef>
              <a:spcAft>
                <a:spcPts val="0"/>
              </a:spcAft>
              <a:buSzPts val="1200"/>
              <a:tabLst>
                <a:tab pos="462915" algn="l"/>
              </a:tabLst>
            </a:pPr>
            <a:r>
              <a:rPr lang="en-US" sz="1800" b="1" spc="-5" dirty="0">
                <a:solidFill>
                  <a:srgbClr val="FF0000"/>
                </a:solidFill>
                <a:latin typeface="Calibri"/>
                <a:cs typeface="Calibri"/>
              </a:rPr>
              <a:t>                                                                                         </a:t>
            </a:r>
            <a:r>
              <a:rPr lang="en-US" sz="2400" b="1" spc="-5" dirty="0">
                <a:solidFill>
                  <a:srgbClr val="FF0000"/>
                </a:solidFill>
                <a:latin typeface="Calibri"/>
                <a:cs typeface="Calibri"/>
              </a:rPr>
              <a:t>WARM UP QUESTIONS</a:t>
            </a:r>
            <a:endParaRPr lang="en-US" sz="2400" spc="-10" dirty="0">
              <a:effectLst/>
              <a:latin typeface="Calibri" panose="020F0502020204030204" pitchFamily="34" charset="0"/>
              <a:ea typeface="Calibri" panose="020F0502020204030204" pitchFamily="34" charset="0"/>
            </a:endParaRPr>
          </a:p>
          <a:p>
            <a:pPr marR="354330" lvl="0">
              <a:lnSpc>
                <a:spcPct val="102000"/>
              </a:lnSpc>
              <a:spcBef>
                <a:spcPts val="770"/>
              </a:spcBef>
              <a:spcAft>
                <a:spcPts val="0"/>
              </a:spcAft>
              <a:buSzPts val="1200"/>
              <a:tabLst>
                <a:tab pos="462915" algn="l"/>
              </a:tabLst>
            </a:pPr>
            <a:r>
              <a:rPr lang="en-US" sz="1800" dirty="0">
                <a:effectLst/>
                <a:latin typeface="Calibri" panose="020F0502020204030204" pitchFamily="34" charset="0"/>
                <a:ea typeface="Calibri" panose="020F0502020204030204" pitchFamily="34" charset="0"/>
              </a:rPr>
              <a:t>1.</a:t>
            </a:r>
            <a:r>
              <a:rPr lang="en-US" sz="2400" dirty="0">
                <a:effectLst/>
                <a:latin typeface="Calibri" panose="020F0502020204030204" pitchFamily="34" charset="0"/>
                <a:ea typeface="Calibri" panose="020F0502020204030204" pitchFamily="34" charset="0"/>
              </a:rPr>
              <a:t>State</a:t>
            </a:r>
            <a:r>
              <a:rPr lang="en-US" sz="2400" spc="-2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the</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differences</a:t>
            </a:r>
            <a:r>
              <a:rPr lang="en-US" sz="2400" spc="-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between</a:t>
            </a:r>
            <a:r>
              <a:rPr lang="en-US" sz="2400" spc="-2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artery,</a:t>
            </a:r>
            <a:r>
              <a:rPr lang="en-US" sz="2400" spc="-3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vein</a:t>
            </a:r>
            <a:r>
              <a:rPr lang="en-US" sz="2400" spc="-2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and</a:t>
            </a:r>
            <a:r>
              <a:rPr lang="en-US" sz="2400" spc="2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capillary.</a:t>
            </a:r>
          </a:p>
          <a:p>
            <a:pPr marR="354330" lvl="0">
              <a:lnSpc>
                <a:spcPct val="102000"/>
              </a:lnSpc>
              <a:spcBef>
                <a:spcPts val="770"/>
              </a:spcBef>
              <a:spcAft>
                <a:spcPts val="0"/>
              </a:spcAft>
              <a:buSzPts val="1200"/>
              <a:tabLst>
                <a:tab pos="462915" algn="l"/>
              </a:tabLst>
            </a:pPr>
            <a:r>
              <a:rPr lang="en-US" sz="2400" spc="-10" dirty="0">
                <a:latin typeface="Calibri" panose="020F0502020204030204" pitchFamily="34" charset="0"/>
                <a:ea typeface="Calibri" panose="020F0502020204030204" pitchFamily="34" charset="0"/>
              </a:rPr>
              <a:t>2. What is lymph?</a:t>
            </a:r>
          </a:p>
          <a:p>
            <a:pPr marR="354330" lvl="0">
              <a:lnSpc>
                <a:spcPct val="102000"/>
              </a:lnSpc>
              <a:spcBef>
                <a:spcPts val="770"/>
              </a:spcBef>
              <a:spcAft>
                <a:spcPts val="0"/>
              </a:spcAft>
              <a:buSzPts val="1200"/>
              <a:tabLst>
                <a:tab pos="462915" algn="l"/>
              </a:tabLst>
            </a:pPr>
            <a:r>
              <a:rPr lang="en-US" sz="2400" spc="-10" dirty="0">
                <a:effectLst/>
                <a:latin typeface="Calibri" panose="020F0502020204030204" pitchFamily="34" charset="0"/>
                <a:ea typeface="Calibri" panose="020F0502020204030204" pitchFamily="34" charset="0"/>
              </a:rPr>
              <a:t>3.How lymph is different from blood?</a:t>
            </a:r>
          </a:p>
        </p:txBody>
      </p:sp>
      <p:pic>
        <p:nvPicPr>
          <p:cNvPr id="4"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8A3F8C68-2501-41D1-9B1A-CDF3D53D656E}"/>
              </a:ext>
            </a:extLst>
          </p:cNvPr>
          <p:cNvPicPr>
            <a:picLocks noChangeAspect="1" noChangeArrowheads="1"/>
          </p:cNvPicPr>
          <p:nvPr/>
        </p:nvPicPr>
        <p:blipFill>
          <a:blip r:embed="rId2"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2525393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CC4E6-24A6-43A6-902A-4885BC2AF96C}"/>
              </a:ext>
            </a:extLst>
          </p:cNvPr>
          <p:cNvSpPr>
            <a:spLocks noGrp="1"/>
          </p:cNvSpPr>
          <p:nvPr>
            <p:ph type="title"/>
          </p:nvPr>
        </p:nvSpPr>
        <p:spPr>
          <a:xfrm>
            <a:off x="798576" y="247841"/>
            <a:ext cx="10515600" cy="1325563"/>
          </a:xfrm>
        </p:spPr>
        <p:txBody>
          <a:bodyPr>
            <a:normAutofit/>
          </a:bodyPr>
          <a:lstStyle/>
          <a:p>
            <a:pPr algn="ctr"/>
            <a:r>
              <a:rPr lang="en-US" sz="2400" b="1" dirty="0">
                <a:solidFill>
                  <a:srgbClr val="FF0000"/>
                </a:solidFill>
              </a:rPr>
              <a:t>TISSUE FLUID</a:t>
            </a:r>
            <a:endParaRPr lang="en-IN" sz="2400" b="1" dirty="0">
              <a:solidFill>
                <a:srgbClr val="FF0000"/>
              </a:solidFill>
            </a:endParaRPr>
          </a:p>
        </p:txBody>
      </p:sp>
      <p:sp>
        <p:nvSpPr>
          <p:cNvPr id="3" name="Content Placeholder 2">
            <a:extLst>
              <a:ext uri="{FF2B5EF4-FFF2-40B4-BE49-F238E27FC236}">
                <a16:creationId xmlns:a16="http://schemas.microsoft.com/office/drawing/2014/main" id="{8E818F73-FFFF-43BE-AC88-42DCE9A69586}"/>
              </a:ext>
            </a:extLst>
          </p:cNvPr>
          <p:cNvSpPr>
            <a:spLocks noGrp="1"/>
          </p:cNvSpPr>
          <p:nvPr>
            <p:ph idx="1"/>
          </p:nvPr>
        </p:nvSpPr>
        <p:spPr>
          <a:xfrm>
            <a:off x="838200" y="1071754"/>
            <a:ext cx="10515600" cy="5105209"/>
          </a:xfrm>
        </p:spPr>
        <p:txBody>
          <a:bodyPr>
            <a:normAutofit/>
          </a:bodyPr>
          <a:lstStyle/>
          <a:p>
            <a:r>
              <a:rPr lang="en-US" sz="2000" i="0" dirty="0">
                <a:solidFill>
                  <a:srgbClr val="202124"/>
                </a:solidFill>
                <a:effectLst/>
                <a:latin typeface="arial" panose="020B0604020202020204" pitchFamily="34" charset="0"/>
              </a:rPr>
              <a:t>Fluid found in the spaces around cells. It comes from substances that leak out of blood capillaries (the smallest type of blood vessel). It helps bring oxygen and nutrients to cells and to remove waste products from them. As new tissue fluid is made, it replaces older fluid, which drains towards lymph vessels.</a:t>
            </a:r>
            <a:endParaRPr lang="en-IN" sz="2000" dirty="0"/>
          </a:p>
        </p:txBody>
      </p:sp>
      <p:pic>
        <p:nvPicPr>
          <p:cNvPr id="1026" name="Picture 2" descr="The Lymphatic System | CIE IGCSE Biology Revision Notes">
            <a:extLst>
              <a:ext uri="{FF2B5EF4-FFF2-40B4-BE49-F238E27FC236}">
                <a16:creationId xmlns:a16="http://schemas.microsoft.com/office/drawing/2014/main" id="{2CEE7D62-59E8-4D29-894A-15E68A45A6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6348" y="2225618"/>
            <a:ext cx="6129972" cy="378968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ED2833A6-AFA1-41CD-AEFF-1305D4A4F12C}"/>
              </a:ext>
            </a:extLst>
          </p:cNvPr>
          <p:cNvPicPr>
            <a:picLocks noChangeAspect="1" noChangeArrowheads="1"/>
          </p:cNvPicPr>
          <p:nvPr/>
        </p:nvPicPr>
        <p:blipFill>
          <a:blip r:embed="rId3" cstate="print"/>
          <a:srcRect/>
          <a:stretch>
            <a:fillRect/>
          </a:stretch>
        </p:blipFill>
        <p:spPr bwMode="auto">
          <a:xfrm>
            <a:off x="10341864" y="201168"/>
            <a:ext cx="1447800" cy="823913"/>
          </a:xfrm>
          <a:prstGeom prst="rect">
            <a:avLst/>
          </a:prstGeom>
          <a:noFill/>
          <a:ln w="9525">
            <a:noFill/>
            <a:miter lim="800000"/>
            <a:headEnd/>
            <a:tailEnd/>
          </a:ln>
        </p:spPr>
      </p:pic>
    </p:spTree>
    <p:extLst>
      <p:ext uri="{BB962C8B-B14F-4D97-AF65-F5344CB8AC3E}">
        <p14:creationId xmlns:p14="http://schemas.microsoft.com/office/powerpoint/2010/main" val="1758720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79D67-1C52-4381-8ED6-074177B4A490}"/>
              </a:ext>
            </a:extLst>
          </p:cNvPr>
          <p:cNvSpPr>
            <a:spLocks noGrp="1"/>
          </p:cNvSpPr>
          <p:nvPr>
            <p:ph type="title"/>
          </p:nvPr>
        </p:nvSpPr>
        <p:spPr>
          <a:xfrm>
            <a:off x="512064" y="365125"/>
            <a:ext cx="10841736" cy="1325563"/>
          </a:xfrm>
        </p:spPr>
        <p:txBody>
          <a:bodyPr>
            <a:normAutofit/>
          </a:bodyPr>
          <a:lstStyle/>
          <a:p>
            <a:pPr algn="ctr"/>
            <a:r>
              <a:rPr lang="en-US" sz="2400" b="1" dirty="0">
                <a:solidFill>
                  <a:srgbClr val="FF0000"/>
                </a:solidFill>
              </a:rPr>
              <a:t>LYMPHATIC SYSTEM</a:t>
            </a:r>
            <a:endParaRPr lang="en-IN" sz="2400" b="1" dirty="0">
              <a:solidFill>
                <a:srgbClr val="FF0000"/>
              </a:solidFill>
            </a:endParaRPr>
          </a:p>
        </p:txBody>
      </p:sp>
      <p:pic>
        <p:nvPicPr>
          <p:cNvPr id="1028" name="Picture 4" descr="The lymphatic system - Canadian Cancer Society">
            <a:extLst>
              <a:ext uri="{FF2B5EF4-FFF2-40B4-BE49-F238E27FC236}">
                <a16:creationId xmlns:a16="http://schemas.microsoft.com/office/drawing/2014/main" id="{9A9178EA-7E18-46CA-B101-2CF260E1B4D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18883" y="1470025"/>
            <a:ext cx="7039126" cy="50228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AFFEFA59-326C-4945-A8BB-874DD4408816}"/>
              </a:ext>
            </a:extLst>
          </p:cNvPr>
          <p:cNvPicPr>
            <a:picLocks noChangeAspect="1" noChangeArrowheads="1"/>
          </p:cNvPicPr>
          <p:nvPr/>
        </p:nvPicPr>
        <p:blipFill>
          <a:blip r:embed="rId3" cstate="print"/>
          <a:srcRect/>
          <a:stretch>
            <a:fillRect/>
          </a:stretch>
        </p:blipFill>
        <p:spPr bwMode="auto">
          <a:xfrm>
            <a:off x="10341864" y="201168"/>
            <a:ext cx="1447800" cy="823913"/>
          </a:xfrm>
          <a:prstGeom prst="rect">
            <a:avLst/>
          </a:prstGeom>
          <a:noFill/>
          <a:ln w="9525">
            <a:noFill/>
            <a:miter lim="800000"/>
            <a:headEnd/>
            <a:tailEnd/>
          </a:ln>
        </p:spPr>
      </p:pic>
    </p:spTree>
    <p:extLst>
      <p:ext uri="{BB962C8B-B14F-4D97-AF65-F5344CB8AC3E}">
        <p14:creationId xmlns:p14="http://schemas.microsoft.com/office/powerpoint/2010/main" val="2836455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125A8-3D8D-4886-A380-AF25244A80CA}"/>
              </a:ext>
            </a:extLst>
          </p:cNvPr>
          <p:cNvSpPr>
            <a:spLocks noGrp="1"/>
          </p:cNvSpPr>
          <p:nvPr>
            <p:ph type="title"/>
          </p:nvPr>
        </p:nvSpPr>
        <p:spPr/>
        <p:txBody>
          <a:bodyPr>
            <a:normAutofit/>
          </a:bodyPr>
          <a:lstStyle/>
          <a:p>
            <a:pPr algn="ctr"/>
            <a:r>
              <a:rPr lang="en-US" sz="2400" b="1" dirty="0">
                <a:solidFill>
                  <a:srgbClr val="FF0000"/>
                </a:solidFill>
              </a:rPr>
              <a:t>COMPOSITION OF LYMPH</a:t>
            </a:r>
            <a:endParaRPr lang="en-IN" sz="2400" b="1" dirty="0">
              <a:solidFill>
                <a:srgbClr val="FF0000"/>
              </a:solidFill>
            </a:endParaRPr>
          </a:p>
        </p:txBody>
      </p:sp>
      <p:sp>
        <p:nvSpPr>
          <p:cNvPr id="3" name="Content Placeholder 2">
            <a:extLst>
              <a:ext uri="{FF2B5EF4-FFF2-40B4-BE49-F238E27FC236}">
                <a16:creationId xmlns:a16="http://schemas.microsoft.com/office/drawing/2014/main" id="{1C15B72F-0B0F-4B69-B989-CE0BF6AC3950}"/>
              </a:ext>
            </a:extLst>
          </p:cNvPr>
          <p:cNvSpPr>
            <a:spLocks noGrp="1"/>
          </p:cNvSpPr>
          <p:nvPr>
            <p:ph idx="1"/>
          </p:nvPr>
        </p:nvSpPr>
        <p:spPr/>
        <p:txBody>
          <a:bodyPr/>
          <a:lstStyle/>
          <a:p>
            <a:r>
              <a:rPr lang="en-US" sz="2000" i="0" dirty="0">
                <a:solidFill>
                  <a:srgbClr val="202124"/>
                </a:solidFill>
                <a:effectLst/>
                <a:latin typeface="arial" panose="020B0604020202020204" pitchFamily="34" charset="0"/>
              </a:rPr>
              <a:t>Lymph contains a variety of substances, including proteins, salts, glucose, fats, water, and white blood cells. Unlike your blood, lymph does not normally contain any red blood cells. The composition of lymph varies a great deal, depending on where in your body it originated</a:t>
            </a:r>
            <a:r>
              <a:rPr lang="en-US" b="0" i="0" dirty="0">
                <a:solidFill>
                  <a:srgbClr val="202124"/>
                </a:solidFill>
                <a:effectLst/>
                <a:latin typeface="arial" panose="020B0604020202020204" pitchFamily="34" charset="0"/>
              </a:rPr>
              <a:t>.</a:t>
            </a:r>
            <a:endParaRPr lang="en-IN" dirty="0"/>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C1E1E36F-B401-4C1A-8859-514EFA1ED4F8}"/>
              </a:ext>
            </a:extLst>
          </p:cNvPr>
          <p:cNvPicPr>
            <a:picLocks noChangeAspect="1" noChangeArrowheads="1"/>
          </p:cNvPicPr>
          <p:nvPr/>
        </p:nvPicPr>
        <p:blipFill>
          <a:blip r:embed="rId2" cstate="print"/>
          <a:srcRect/>
          <a:stretch>
            <a:fillRect/>
          </a:stretch>
        </p:blipFill>
        <p:spPr bwMode="auto">
          <a:xfrm>
            <a:off x="10341864" y="201168"/>
            <a:ext cx="1447800" cy="823913"/>
          </a:xfrm>
          <a:prstGeom prst="rect">
            <a:avLst/>
          </a:prstGeom>
          <a:noFill/>
          <a:ln w="9525">
            <a:noFill/>
            <a:miter lim="800000"/>
            <a:headEnd/>
            <a:tailEnd/>
          </a:ln>
        </p:spPr>
      </p:pic>
    </p:spTree>
    <p:extLst>
      <p:ext uri="{BB962C8B-B14F-4D97-AF65-F5344CB8AC3E}">
        <p14:creationId xmlns:p14="http://schemas.microsoft.com/office/powerpoint/2010/main" val="2428332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548C6-6C11-4DED-BF22-CD7B8DB0C442}"/>
              </a:ext>
            </a:extLst>
          </p:cNvPr>
          <p:cNvSpPr>
            <a:spLocks noGrp="1"/>
          </p:cNvSpPr>
          <p:nvPr>
            <p:ph type="title"/>
          </p:nvPr>
        </p:nvSpPr>
        <p:spPr/>
        <p:txBody>
          <a:bodyPr>
            <a:normAutofit/>
          </a:bodyPr>
          <a:lstStyle/>
          <a:p>
            <a:pPr algn="ctr"/>
            <a:r>
              <a:rPr lang="en-US" sz="2400" b="1" dirty="0">
                <a:solidFill>
                  <a:srgbClr val="FF0000"/>
                </a:solidFill>
              </a:rPr>
              <a:t>FUNCTIONS OF LYMPH</a:t>
            </a:r>
            <a:endParaRPr lang="en-IN" sz="2400" b="1" dirty="0">
              <a:solidFill>
                <a:srgbClr val="FF0000"/>
              </a:solidFill>
            </a:endParaRPr>
          </a:p>
        </p:txBody>
      </p:sp>
      <p:sp>
        <p:nvSpPr>
          <p:cNvPr id="3" name="Content Placeholder 2">
            <a:extLst>
              <a:ext uri="{FF2B5EF4-FFF2-40B4-BE49-F238E27FC236}">
                <a16:creationId xmlns:a16="http://schemas.microsoft.com/office/drawing/2014/main" id="{829A1A04-D00D-4145-AF35-46F3C6943400}"/>
              </a:ext>
            </a:extLst>
          </p:cNvPr>
          <p:cNvSpPr>
            <a:spLocks noGrp="1"/>
          </p:cNvSpPr>
          <p:nvPr>
            <p:ph idx="1"/>
          </p:nvPr>
        </p:nvSpPr>
        <p:spPr/>
        <p:txBody>
          <a:bodyPr>
            <a:normAutofit/>
          </a:bodyPr>
          <a:lstStyle/>
          <a:p>
            <a:r>
              <a:rPr lang="en-US" sz="2000" dirty="0"/>
              <a:t>Nutritive</a:t>
            </a:r>
          </a:p>
          <a:p>
            <a:r>
              <a:rPr lang="en-US" sz="2000" dirty="0"/>
              <a:t>Drainage</a:t>
            </a:r>
          </a:p>
          <a:p>
            <a:r>
              <a:rPr lang="en-US" sz="2000" dirty="0"/>
              <a:t>Absorption</a:t>
            </a:r>
          </a:p>
          <a:p>
            <a:r>
              <a:rPr lang="en-US" sz="2000" dirty="0"/>
              <a:t>defense</a:t>
            </a:r>
            <a:endParaRPr lang="en-IN" sz="2000" dirty="0"/>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02568DD6-6F5E-4EF3-AD0F-0F4B7ECE3BA2}"/>
              </a:ext>
            </a:extLst>
          </p:cNvPr>
          <p:cNvPicPr>
            <a:picLocks noChangeAspect="1" noChangeArrowheads="1"/>
          </p:cNvPicPr>
          <p:nvPr/>
        </p:nvPicPr>
        <p:blipFill>
          <a:blip r:embed="rId2" cstate="print"/>
          <a:srcRect/>
          <a:stretch>
            <a:fillRect/>
          </a:stretch>
        </p:blipFill>
        <p:spPr bwMode="auto">
          <a:xfrm>
            <a:off x="10341864" y="201168"/>
            <a:ext cx="1447800" cy="823913"/>
          </a:xfrm>
          <a:prstGeom prst="rect">
            <a:avLst/>
          </a:prstGeom>
          <a:noFill/>
          <a:ln w="9525">
            <a:noFill/>
            <a:miter lim="800000"/>
            <a:headEnd/>
            <a:tailEnd/>
          </a:ln>
        </p:spPr>
      </p:pic>
    </p:spTree>
    <p:extLst>
      <p:ext uri="{BB962C8B-B14F-4D97-AF65-F5344CB8AC3E}">
        <p14:creationId xmlns:p14="http://schemas.microsoft.com/office/powerpoint/2010/main" val="2527673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7A1F3-F54F-4545-9B00-C4B4DA2597E3}"/>
              </a:ext>
            </a:extLst>
          </p:cNvPr>
          <p:cNvSpPr>
            <a:spLocks noGrp="1"/>
          </p:cNvSpPr>
          <p:nvPr>
            <p:ph type="title"/>
          </p:nvPr>
        </p:nvSpPr>
        <p:spPr/>
        <p:txBody>
          <a:bodyPr>
            <a:normAutofit/>
          </a:bodyPr>
          <a:lstStyle/>
          <a:p>
            <a:pPr algn="ctr"/>
            <a:r>
              <a:rPr lang="en-US" sz="2400" b="1" dirty="0">
                <a:solidFill>
                  <a:srgbClr val="FF0000"/>
                </a:solidFill>
              </a:rPr>
              <a:t>DIFFERENCES BETWEEN BLOOD AND LYMPH</a:t>
            </a:r>
            <a:endParaRPr lang="en-IN" sz="2400" b="1" dirty="0">
              <a:solidFill>
                <a:srgbClr val="FF0000"/>
              </a:solidFill>
            </a:endParaRPr>
          </a:p>
        </p:txBody>
      </p:sp>
      <p:pic>
        <p:nvPicPr>
          <p:cNvPr id="2050" name="Picture 2" descr="Body Fluids and Circulation ncert solution class 11 Biology">
            <a:extLst>
              <a:ext uri="{FF2B5EF4-FFF2-40B4-BE49-F238E27FC236}">
                <a16:creationId xmlns:a16="http://schemas.microsoft.com/office/drawing/2014/main" id="{AD09A9F9-8348-41D0-B764-35E8B82A692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16000" y="1493520"/>
            <a:ext cx="7853680" cy="40843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7A47B2F6-E02D-46A7-91C6-B72669AD503C}"/>
              </a:ext>
            </a:extLst>
          </p:cNvPr>
          <p:cNvPicPr>
            <a:picLocks noChangeAspect="1" noChangeArrowheads="1"/>
          </p:cNvPicPr>
          <p:nvPr/>
        </p:nvPicPr>
        <p:blipFill>
          <a:blip r:embed="rId3" cstate="print"/>
          <a:srcRect/>
          <a:stretch>
            <a:fillRect/>
          </a:stretch>
        </p:blipFill>
        <p:spPr bwMode="auto">
          <a:xfrm>
            <a:off x="10341864" y="201168"/>
            <a:ext cx="1447800" cy="823913"/>
          </a:xfrm>
          <a:prstGeom prst="rect">
            <a:avLst/>
          </a:prstGeom>
          <a:noFill/>
          <a:ln w="9525">
            <a:noFill/>
            <a:miter lim="800000"/>
            <a:headEnd/>
            <a:tailEnd/>
          </a:ln>
        </p:spPr>
      </p:pic>
    </p:spTree>
    <p:extLst>
      <p:ext uri="{BB962C8B-B14F-4D97-AF65-F5344CB8AC3E}">
        <p14:creationId xmlns:p14="http://schemas.microsoft.com/office/powerpoint/2010/main" val="4150904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2645F6-BB35-4706-B9D9-F739C0046AA5}"/>
              </a:ext>
            </a:extLst>
          </p:cNvPr>
          <p:cNvSpPr>
            <a:spLocks noGrp="1"/>
          </p:cNvSpPr>
          <p:nvPr>
            <p:ph idx="1"/>
          </p:nvPr>
        </p:nvSpPr>
        <p:spPr/>
        <p:txBody>
          <a:bodyPr/>
          <a:lstStyle/>
          <a:p>
            <a:r>
              <a:rPr lang="en-IN" dirty="0">
                <a:hlinkClick r:id="rId2"/>
              </a:rPr>
              <a:t>https://www.youtube.com/watch?v=2p1P3-_Rb4o</a:t>
            </a:r>
            <a:r>
              <a:rPr lang="en-IN" dirty="0"/>
              <a:t> </a:t>
            </a: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15E02AC4-180C-46E4-85A0-1FDED7D2F11F}"/>
              </a:ext>
            </a:extLst>
          </p:cNvPr>
          <p:cNvPicPr>
            <a:picLocks noChangeAspect="1" noChangeArrowheads="1"/>
          </p:cNvPicPr>
          <p:nvPr/>
        </p:nvPicPr>
        <p:blipFill>
          <a:blip r:embed="rId3" cstate="print"/>
          <a:srcRect/>
          <a:stretch>
            <a:fillRect/>
          </a:stretch>
        </p:blipFill>
        <p:spPr bwMode="auto">
          <a:xfrm>
            <a:off x="10341864" y="201168"/>
            <a:ext cx="1447800" cy="823913"/>
          </a:xfrm>
          <a:prstGeom prst="rect">
            <a:avLst/>
          </a:prstGeom>
          <a:noFill/>
          <a:ln w="9525">
            <a:noFill/>
            <a:miter lim="800000"/>
            <a:headEnd/>
            <a:tailEnd/>
          </a:ln>
        </p:spPr>
      </p:pic>
    </p:spTree>
    <p:extLst>
      <p:ext uri="{BB962C8B-B14F-4D97-AF65-F5344CB8AC3E}">
        <p14:creationId xmlns:p14="http://schemas.microsoft.com/office/powerpoint/2010/main" val="30585182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268</Words>
  <Application>Microsoft Office PowerPoint</Application>
  <PresentationFormat>Widescreen</PresentationFormat>
  <Paragraphs>35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vt:lpstr>
      <vt:lpstr>Arial MT</vt:lpstr>
      <vt:lpstr>Calibri</vt:lpstr>
      <vt:lpstr>Calibri Light</vt:lpstr>
      <vt:lpstr>Office Theme</vt:lpstr>
      <vt:lpstr>PowerPoint Presentation</vt:lpstr>
      <vt:lpstr>PowerPoint Presentation</vt:lpstr>
      <vt:lpstr>PowerPoint Presentation</vt:lpstr>
      <vt:lpstr>TISSUE FLUID</vt:lpstr>
      <vt:lpstr>LYMPHATIC SYSTEM</vt:lpstr>
      <vt:lpstr>COMPOSITION OF LYMPH</vt:lpstr>
      <vt:lpstr>FUNCTIONS OF LYMPH</vt:lpstr>
      <vt:lpstr>DIFFERENCES BETWEEN BLOOD AND LYMPH</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22</cp:revision>
  <dcterms:created xsi:type="dcterms:W3CDTF">2021-03-22T18:57:40Z</dcterms:created>
  <dcterms:modified xsi:type="dcterms:W3CDTF">2021-12-18T08:04:25Z</dcterms:modified>
</cp:coreProperties>
</file>