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8" r:id="rId5"/>
    <p:sldId id="269" r:id="rId6"/>
    <p:sldId id="272" r:id="rId7"/>
    <p:sldId id="270" r:id="rId8"/>
    <p:sldId id="273" r:id="rId9"/>
    <p:sldId id="271" r:id="rId10"/>
    <p:sldId id="266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6FC5F-A0B1-45F4-899F-3B6762E4BA39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9D9A1-E390-4AB0-8611-3C23CF32A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youtu.be/TYyo9VwOnl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youtu.be/cA-Ou_t2sa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sz="320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n-lt"/>
              </a:rPr>
              <a:t>THE FUNDAMENTAL UNIT OF LIFE</a:t>
            </a:r>
            <a:br>
              <a:rPr sz="3200">
                <a:solidFill>
                  <a:srgbClr val="FF0000"/>
                </a:solidFill>
                <a:latin typeface="+mn-lt"/>
              </a:rPr>
            </a:br>
            <a:endParaRPr sz="32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 BIOLOGY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NO- 5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Cell Organelles-Golgi Apparatus ,</a:t>
            </a:r>
            <a:r>
              <a:rPr lang="en-IN" sz="2400" b="1" dirty="0" err="1">
                <a:solidFill>
                  <a:schemeClr val="tx1"/>
                </a:solidFill>
              </a:rPr>
              <a:t>Lysozome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PERIOD-8</a:t>
            </a: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1"/>
            <a:ext cx="1752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458200" cy="457200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/>
          <a:lstStyle/>
          <a:p>
            <a:pPr>
              <a:buNone/>
            </a:pPr>
            <a:r>
              <a:rPr lang="en-IN" dirty="0"/>
              <a:t>Q. Explain  the role of </a:t>
            </a:r>
            <a:r>
              <a:rPr lang="en-IN" dirty="0" err="1"/>
              <a:t>lysosomes</a:t>
            </a:r>
            <a:r>
              <a:rPr lang="en-IN" dirty="0"/>
              <a:t> in protecting the cell</a:t>
            </a:r>
            <a:endParaRPr lang="en-US" dirty="0"/>
          </a:p>
          <a:p>
            <a:pPr>
              <a:buNone/>
            </a:pPr>
            <a:r>
              <a:rPr lang="en-IN" dirty="0"/>
              <a:t>Q. </a:t>
            </a:r>
            <a:r>
              <a:rPr lang="en-IN" dirty="0" err="1"/>
              <a:t>Lysosome</a:t>
            </a:r>
            <a:r>
              <a:rPr lang="en-IN" dirty="0"/>
              <a:t> is the suicidal bag of the cell. Justify the statement</a:t>
            </a:r>
            <a:endParaRPr lang="en-US" dirty="0"/>
          </a:p>
          <a:p>
            <a:pPr>
              <a:buNone/>
            </a:pPr>
            <a:r>
              <a:rPr lang="en-IN" dirty="0"/>
              <a:t>Q. List the functions of Golgi apparatus</a:t>
            </a:r>
          </a:p>
          <a:p>
            <a:pPr>
              <a:buNone/>
            </a:pPr>
            <a:r>
              <a:rPr lang="en-IN" dirty="0"/>
              <a:t>Q. Who discovered Golgi body?</a:t>
            </a:r>
            <a:endParaRPr lang="en-US" dirty="0"/>
          </a:p>
        </p:txBody>
      </p:sp>
      <p:pic>
        <p:nvPicPr>
          <p:cNvPr id="6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389848"/>
            <a:ext cx="1600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 dirty="0">
                <a:solidFill>
                  <a:srgbClr val="FF0000"/>
                </a:solidFill>
              </a:rPr>
              <a:t>            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E07655-5074-3E4B-C67C-A68B2DBE5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660474"/>
            <a:ext cx="1371600" cy="891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86868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 lvl="0"/>
            <a:endParaRPr lang="en-IN" sz="2400" dirty="0"/>
          </a:p>
          <a:p>
            <a:pPr lvl="0"/>
            <a:r>
              <a:rPr lang="en-IN" sz="2400" dirty="0"/>
              <a:t>Student will be able to sensitize the structure and location of Golgi Apparatus and </a:t>
            </a:r>
            <a:r>
              <a:rPr lang="en-IN" sz="2400" dirty="0" err="1"/>
              <a:t>lysosome</a:t>
            </a:r>
            <a:r>
              <a:rPr lang="en-IN" sz="2400" dirty="0"/>
              <a:t> in a living cell</a:t>
            </a:r>
            <a:endParaRPr lang="en-US" sz="2400" dirty="0"/>
          </a:p>
          <a:p>
            <a:pPr lvl="0"/>
            <a:r>
              <a:rPr lang="en-IN" sz="2400" dirty="0"/>
              <a:t>Student will be familiarized with the functions of Golgi apparatus and </a:t>
            </a:r>
            <a:r>
              <a:rPr lang="en-IN" sz="2400" dirty="0" err="1"/>
              <a:t>lysosomes</a:t>
            </a:r>
            <a:r>
              <a:rPr lang="en-IN" sz="2400" dirty="0"/>
              <a:t> in a cell</a:t>
            </a:r>
            <a:endParaRPr lang="en-US" sz="2400" dirty="0"/>
          </a:p>
          <a:p>
            <a:r>
              <a:rPr lang="en-IN" sz="2400" dirty="0"/>
              <a:t>Learners will be sensitized about the interrelationship between endoplasmic reticulum, Golgi body and </a:t>
            </a:r>
            <a:r>
              <a:rPr lang="en-IN" sz="2400" dirty="0" err="1"/>
              <a:t>lysosomes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6185" y="4343400"/>
            <a:ext cx="2725615" cy="2362200"/>
          </a:xfrm>
          <a:prstGeom prst="rect">
            <a:avLst/>
          </a:prstGeom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96759" y="5511420"/>
            <a:ext cx="1600200" cy="90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       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</a:rPr>
              <a:t>       </a:t>
            </a:r>
            <a:r>
              <a:rPr lang="en-US" sz="2400" dirty="0">
                <a:solidFill>
                  <a:srgbClr val="FF0000"/>
                </a:solidFill>
              </a:rPr>
              <a:t>WARM UP QUESTIONS BASED ON PREVIOUS KNOWLEDGE</a:t>
            </a:r>
          </a:p>
          <a:p>
            <a:pPr lvl="0"/>
            <a:endParaRPr lang="en-IN" sz="2800" dirty="0"/>
          </a:p>
          <a:p>
            <a:pPr lvl="0"/>
            <a:r>
              <a:rPr lang="en-IN" sz="2800" dirty="0"/>
              <a:t>Recapitulation of the structure, location and functions of ER.</a:t>
            </a:r>
            <a:endParaRPr lang="en-US" sz="2800" dirty="0"/>
          </a:p>
          <a:p>
            <a:pPr lvl="0"/>
            <a:r>
              <a:rPr lang="en-IN" sz="2800" dirty="0"/>
              <a:t>Guess the reason why it is located close to some other organelle?</a:t>
            </a:r>
            <a:endParaRPr lang="en-US" sz="2800" dirty="0"/>
          </a:p>
          <a:p>
            <a:r>
              <a:rPr lang="en-IN" sz="2800" b="1" dirty="0"/>
              <a:t>Initiate a group discussion</a:t>
            </a:r>
            <a:r>
              <a:rPr lang="en-IN" sz="2800" dirty="0"/>
              <a:t> for at least 5 minutes and appreciate their views. </a:t>
            </a:r>
            <a:endParaRPr lang="en-US" sz="2800" dirty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5707063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5334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GOLGI APPARATUS</a:t>
            </a:r>
          </a:p>
        </p:txBody>
      </p:sp>
      <p:pic>
        <p:nvPicPr>
          <p:cNvPr id="4098" name="Picture 2" descr="C:\Users\FNSCB\Desktop\golg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685800"/>
            <a:ext cx="4431450" cy="4876799"/>
          </a:xfrm>
          <a:prstGeom prst="rect">
            <a:avLst/>
          </a:prstGeom>
          <a:noFill/>
        </p:spPr>
      </p:pic>
      <p:pic>
        <p:nvPicPr>
          <p:cNvPr id="4099" name="Picture 3" descr="C:\Users\FNSCB\Desktop\Difference-Between-Cis-and-Trans-Face-of-Golgi-Apparatus-fig-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4189" y="609600"/>
            <a:ext cx="4299811" cy="5257800"/>
          </a:xfrm>
          <a:prstGeom prst="rect">
            <a:avLst/>
          </a:prstGeom>
          <a:noFill/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60703" y="5868256"/>
            <a:ext cx="1600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91312"/>
          </a:xfrm>
        </p:spPr>
        <p:txBody>
          <a:bodyPr>
            <a:noAutofit/>
          </a:bodyPr>
          <a:lstStyle/>
          <a:p>
            <a:br>
              <a:rPr lang="en-US" sz="2400" dirty="0">
                <a:solidFill>
                  <a:srgbClr val="FF0000"/>
                </a:solidFill>
              </a:rPr>
            </a:br>
            <a:br>
              <a:rPr lang="en-US" sz="2400" dirty="0">
                <a:solidFill>
                  <a:srgbClr val="FF0000"/>
                </a:solidFill>
              </a:rPr>
            </a:br>
            <a:br>
              <a:rPr lang="en-US" sz="2400" dirty="0">
                <a:solidFill>
                  <a:srgbClr val="FF0000"/>
                </a:solidFill>
              </a:rPr>
            </a:br>
            <a:br>
              <a:rPr lang="en-US" sz="2400" dirty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>STRUCTURE &amp; FUNCTION OF GOLGI APPARATUS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534400" cy="5638800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pPr>
              <a:buNone/>
            </a:pPr>
            <a:endParaRPr lang="en-US" sz="2400" dirty="0"/>
          </a:p>
          <a:p>
            <a:r>
              <a:rPr lang="en-US" sz="2400" dirty="0"/>
              <a:t>It was named after </a:t>
            </a:r>
            <a:r>
              <a:rPr lang="en-US" sz="2400" dirty="0" err="1"/>
              <a:t>Camillo</a:t>
            </a:r>
            <a:r>
              <a:rPr lang="en-US" sz="2400" dirty="0"/>
              <a:t> Golgi, an Italian biologist.</a:t>
            </a:r>
          </a:p>
          <a:p>
            <a:r>
              <a:rPr lang="en-US" sz="2400" dirty="0"/>
              <a:t>It is located in the cytoplasm next to the endoplasmic reticulum and  therefore constitute another portion of a complex cellular membrane system.</a:t>
            </a:r>
          </a:p>
          <a:p>
            <a:r>
              <a:rPr lang="en-US" sz="2400" dirty="0"/>
              <a:t>Golgi apparatus is also involved in the formation of </a:t>
            </a:r>
            <a:r>
              <a:rPr lang="en-US" sz="2400" dirty="0" err="1"/>
              <a:t>lysosomes</a:t>
            </a:r>
            <a:endParaRPr lang="en-US" sz="2400" dirty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638800"/>
            <a:ext cx="144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3230562"/>
          </a:xfrm>
        </p:spPr>
        <p:txBody>
          <a:bodyPr>
            <a:normAutofit/>
          </a:bodyPr>
          <a:lstStyle/>
          <a:p>
            <a:br>
              <a:rPr lang="en-US" sz="2400" dirty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>Detailed structure and function of Golgi Apparatus</a:t>
            </a:r>
            <a:br>
              <a:rPr lang="en-US" sz="2400" dirty="0">
                <a:solidFill>
                  <a:srgbClr val="FF0000"/>
                </a:solidFill>
              </a:rPr>
            </a:br>
            <a:r>
              <a:rPr lang="en-IN" sz="2400" u="sng" dirty="0">
                <a:hlinkClick r:id="rId2"/>
              </a:rPr>
              <a:t>https://youtu.be/TYyo9VwOnlg</a:t>
            </a:r>
            <a:br>
              <a:rPr lang="en-US" sz="2400" dirty="0"/>
            </a:br>
            <a:br>
              <a:rPr lang="en-US" sz="2400" dirty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105400"/>
            <a:ext cx="1752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05800" cy="228600"/>
          </a:xfrm>
        </p:spPr>
        <p:txBody>
          <a:bodyPr>
            <a:noAutofit/>
          </a:bodyPr>
          <a:lstStyle/>
          <a:p>
            <a:endParaRPr lang="en-US" sz="3200" dirty="0"/>
          </a:p>
        </p:txBody>
      </p:sp>
      <p:pic>
        <p:nvPicPr>
          <p:cNvPr id="6146" name="Picture 2" descr="C:\Users\FNSCB\Desktop\lysosom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63000" cy="6477273"/>
          </a:xfrm>
          <a:prstGeom prst="rect">
            <a:avLst/>
          </a:prstGeom>
          <a:noFill/>
        </p:spPr>
      </p:pic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5753100"/>
            <a:ext cx="1600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/>
          <a:lstStyle/>
          <a:p>
            <a:pPr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</a:rPr>
              <a:t>Detailed structure and function of </a:t>
            </a:r>
            <a:r>
              <a:rPr lang="en-US" sz="2800" dirty="0" err="1">
                <a:solidFill>
                  <a:srgbClr val="FF0000"/>
                </a:solidFill>
              </a:rPr>
              <a:t>lysosome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IN" u="sng" dirty="0">
                <a:hlinkClick r:id="rId2"/>
              </a:rPr>
              <a:t>https://youtu.be/cA-Ou_t2sag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334000"/>
            <a:ext cx="1752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6934200" cy="667512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WHY LYSOSOME IS CALLED AS THE SUICIDAL BAG OF THE CELL?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458200" cy="4800600"/>
          </a:xfrm>
        </p:spPr>
        <p:txBody>
          <a:bodyPr/>
          <a:lstStyle/>
          <a:p>
            <a:r>
              <a:rPr lang="en-US" sz="2400" dirty="0"/>
              <a:t>During the disturbance in cellular metabolism, for example, when the cell gets damaged, </a:t>
            </a:r>
            <a:r>
              <a:rPr lang="en-US" sz="2400" dirty="0" err="1"/>
              <a:t>lysosomes</a:t>
            </a:r>
            <a:r>
              <a:rPr lang="en-US" sz="2400" dirty="0"/>
              <a:t> may burst and the enzymes digest their own cell. Therefore, </a:t>
            </a:r>
            <a:r>
              <a:rPr lang="en-US" sz="2400" dirty="0" err="1"/>
              <a:t>lysosomes</a:t>
            </a:r>
            <a:r>
              <a:rPr lang="en-US" sz="2400" dirty="0"/>
              <a:t> are also known as the ‘suicide bags’ of a cell</a:t>
            </a:r>
          </a:p>
          <a:p>
            <a:endParaRPr lang="en-US" sz="2400" dirty="0"/>
          </a:p>
          <a:p>
            <a:r>
              <a:rPr lang="en-US" sz="2400" dirty="0"/>
              <a:t>Structurally, </a:t>
            </a:r>
            <a:r>
              <a:rPr lang="en-US" sz="2400" dirty="0" err="1"/>
              <a:t>lysosomes</a:t>
            </a:r>
            <a:r>
              <a:rPr lang="en-US" sz="2400" dirty="0"/>
              <a:t> are membrane-bound sacs filled with digestive enzymes. These enzymes are made by RER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0476" y="5638800"/>
            <a:ext cx="15849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331</Words>
  <Application>Microsoft Office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 THE FUNDAMENTAL UNIT OF LIFE </vt:lpstr>
      <vt:lpstr>PowerPoint Presentation</vt:lpstr>
      <vt:lpstr>PowerPoint Presentation</vt:lpstr>
      <vt:lpstr>GOLGI APPARATUS</vt:lpstr>
      <vt:lpstr>    STRUCTURE &amp; FUNCTION OF GOLGI APPARATUS</vt:lpstr>
      <vt:lpstr> Detailed structure and function of Golgi Apparatus https://youtu.be/TYyo9VwOnlg  </vt:lpstr>
      <vt:lpstr>PowerPoint Presentation</vt:lpstr>
      <vt:lpstr>PowerPoint Presentation</vt:lpstr>
      <vt:lpstr>WHY LYSOSOME IS CALLED AS THE SUICIDAL BAG OF THE CELL?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DEBASHISH BALA</cp:lastModifiedBy>
  <cp:revision>17</cp:revision>
  <dcterms:created xsi:type="dcterms:W3CDTF">2021-02-24T06:06:24Z</dcterms:created>
  <dcterms:modified xsi:type="dcterms:W3CDTF">2022-12-03T04:17:42Z</dcterms:modified>
</cp:coreProperties>
</file>