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257" r:id="rId3"/>
    <p:sldId id="360" r:id="rId4"/>
    <p:sldId id="358" r:id="rId5"/>
    <p:sldId id="347" r:id="rId6"/>
    <p:sldId id="357" r:id="rId7"/>
    <p:sldId id="348" r:id="rId8"/>
    <p:sldId id="349" r:id="rId9"/>
    <p:sldId id="350" r:id="rId10"/>
    <p:sldId id="351" r:id="rId11"/>
    <p:sldId id="356"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FE15-CB42-4214-BD12-737522AC06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82E76FD-AF0D-466D-B21A-5AFA9ADBA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9676228-B2DF-479C-BA56-0D8EE4496213}"/>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5" name="Footer Placeholder 4">
            <a:extLst>
              <a:ext uri="{FF2B5EF4-FFF2-40B4-BE49-F238E27FC236}">
                <a16:creationId xmlns:a16="http://schemas.microsoft.com/office/drawing/2014/main" id="{A0A93567-0BDE-4B90-9816-0813738DA6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0D5AD7-D488-41ED-9B16-A7A98FE268E1}"/>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395817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5BCB-A392-412C-BDB8-39FDA30C7BB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2DA16E5-31FC-4C14-B937-DE6FD1E6D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2956D6-4BC2-4304-AE2D-B169AEC252EA}"/>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5" name="Footer Placeholder 4">
            <a:extLst>
              <a:ext uri="{FF2B5EF4-FFF2-40B4-BE49-F238E27FC236}">
                <a16:creationId xmlns:a16="http://schemas.microsoft.com/office/drawing/2014/main" id="{05C3F4AC-E859-4C5A-9AC0-8D3F39CD81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F43D68-6398-43CE-B2D7-DDCF9D72DBC9}"/>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37550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0978D-3A4F-4F08-9742-56B8A7E463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38FD4CE-754C-4308-A5BC-0BDA858E76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DF60C6-D295-4BB1-A743-B949FC08269C}"/>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5" name="Footer Placeholder 4">
            <a:extLst>
              <a:ext uri="{FF2B5EF4-FFF2-40B4-BE49-F238E27FC236}">
                <a16:creationId xmlns:a16="http://schemas.microsoft.com/office/drawing/2014/main" id="{2D1B6DBF-E104-4850-936B-DE9BD62A6BE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074C35-16DE-4098-B52F-A5A4320FB696}"/>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248585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3502-5CD0-4E41-B719-15E6058B6E1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FA5C7C9-855A-4285-8CBE-F86571F81F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C25416-E8A3-4CB2-B52B-149E6B6BB7C4}"/>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5" name="Footer Placeholder 4">
            <a:extLst>
              <a:ext uri="{FF2B5EF4-FFF2-40B4-BE49-F238E27FC236}">
                <a16:creationId xmlns:a16="http://schemas.microsoft.com/office/drawing/2014/main" id="{1B173A48-5830-483B-A0F5-C5E65534AD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A398993-A28A-4CBC-9D74-99E6D705A3C4}"/>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282917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F343-CF6F-44A2-B6C5-42483D755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922F422-5B68-441F-A1F0-92CB8A3AE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5224C3-93ED-495F-985B-99E1852FCD3E}"/>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5" name="Footer Placeholder 4">
            <a:extLst>
              <a:ext uri="{FF2B5EF4-FFF2-40B4-BE49-F238E27FC236}">
                <a16:creationId xmlns:a16="http://schemas.microsoft.com/office/drawing/2014/main" id="{AEDF9370-2750-4956-BED5-6330A4A3E0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AEC5CE-AC78-47CC-9DE7-9FCA1E2F4E70}"/>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190551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568E-9CC9-46B7-B2CC-32EEE93124D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34C96B-51C9-4DC0-A6F6-D84AB67C95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B64EC37-B80C-4D3D-89C1-DC183CD83C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2EA9FB2-F189-45CD-9E62-175A2B189060}"/>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6" name="Footer Placeholder 5">
            <a:extLst>
              <a:ext uri="{FF2B5EF4-FFF2-40B4-BE49-F238E27FC236}">
                <a16:creationId xmlns:a16="http://schemas.microsoft.com/office/drawing/2014/main" id="{393BE519-7FEB-4011-AA88-07B88D97FB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85F5B2-627B-461B-874E-25FCD339D996}"/>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249845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E4EC-4B86-4E29-9A29-B44C4A14E7B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07E435-D44C-4715-8801-DA464E8F1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C994B-744B-451C-ABDB-D8D107936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60C61F1-C920-4BAB-B6FD-0680A85A2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2B515-A562-46EF-AAF7-515D1931F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7E43408-80CF-45E8-8D6B-F0AE070DA9FD}"/>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8" name="Footer Placeholder 7">
            <a:extLst>
              <a:ext uri="{FF2B5EF4-FFF2-40B4-BE49-F238E27FC236}">
                <a16:creationId xmlns:a16="http://schemas.microsoft.com/office/drawing/2014/main" id="{460CFF9C-002C-4F45-A901-FB827A11C56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573D34A-8928-4F69-893F-607506411A4D}"/>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222069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C603-854B-4A80-9FBB-B1A309CBF90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F666592-C14D-425F-9338-9C5ACA5F0B03}"/>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4" name="Footer Placeholder 3">
            <a:extLst>
              <a:ext uri="{FF2B5EF4-FFF2-40B4-BE49-F238E27FC236}">
                <a16:creationId xmlns:a16="http://schemas.microsoft.com/office/drawing/2014/main" id="{BA97B3F3-BB27-42E9-8A81-57BFDE26AF4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7BC51A6-CD29-4DE9-8DAB-0AC1EE199C1F}"/>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57809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CBE4FD-CC9B-4857-B64C-8DE1C4319670}"/>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3" name="Footer Placeholder 2">
            <a:extLst>
              <a:ext uri="{FF2B5EF4-FFF2-40B4-BE49-F238E27FC236}">
                <a16:creationId xmlns:a16="http://schemas.microsoft.com/office/drawing/2014/main" id="{A676F48C-C07A-4A31-AB77-D9BD0DBCC86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FAD2F62-3C95-4947-A2DC-F7C5C2518DA6}"/>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309096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787D-36F3-4633-9C46-F8615FAD9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6223089-5A12-4626-9503-D466DB272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79062F8-02BF-4E06-9127-F4212904C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B8A95-B58A-4BEB-9E38-94B17779F8FF}"/>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6" name="Footer Placeholder 5">
            <a:extLst>
              <a:ext uri="{FF2B5EF4-FFF2-40B4-BE49-F238E27FC236}">
                <a16:creationId xmlns:a16="http://schemas.microsoft.com/office/drawing/2014/main" id="{A8438B1F-337D-44A8-BE9F-2346342F6D7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D3436E8-EEC6-4931-BC85-96F73F82DC6F}"/>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243333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60F6-8311-4F0F-9E43-F47E93F02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4533847-DD79-47E8-9237-7B62CEF48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940A713-505A-4688-8BA4-94442F320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3F44E-39C0-422A-9F08-F6CA4C84BA23}"/>
              </a:ext>
            </a:extLst>
          </p:cNvPr>
          <p:cNvSpPr>
            <a:spLocks noGrp="1"/>
          </p:cNvSpPr>
          <p:nvPr>
            <p:ph type="dt" sz="half" idx="10"/>
          </p:nvPr>
        </p:nvSpPr>
        <p:spPr/>
        <p:txBody>
          <a:bodyPr/>
          <a:lstStyle/>
          <a:p>
            <a:fld id="{ACBE07E7-76D3-479C-A7D4-6E858E55C96A}" type="datetimeFigureOut">
              <a:rPr lang="en-IN" smtClean="0"/>
              <a:t>18-12-2021</a:t>
            </a:fld>
            <a:endParaRPr lang="en-IN"/>
          </a:p>
        </p:txBody>
      </p:sp>
      <p:sp>
        <p:nvSpPr>
          <p:cNvPr id="6" name="Footer Placeholder 5">
            <a:extLst>
              <a:ext uri="{FF2B5EF4-FFF2-40B4-BE49-F238E27FC236}">
                <a16:creationId xmlns:a16="http://schemas.microsoft.com/office/drawing/2014/main" id="{8043CC0E-CB05-489F-AB62-03CD2138C57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73FDA2-EEDB-4C44-B779-F9A5C14475DF}"/>
              </a:ext>
            </a:extLst>
          </p:cNvPr>
          <p:cNvSpPr>
            <a:spLocks noGrp="1"/>
          </p:cNvSpPr>
          <p:nvPr>
            <p:ph type="sldNum" sz="quarter" idx="12"/>
          </p:nvPr>
        </p:nvSpPr>
        <p:spPr/>
        <p:txBody>
          <a:bodyPr/>
          <a:lstStyle/>
          <a:p>
            <a:fld id="{2730D60A-4417-4AB2-A99C-2B93142232AE}" type="slidenum">
              <a:rPr lang="en-IN" smtClean="0"/>
              <a:t>‹#›</a:t>
            </a:fld>
            <a:endParaRPr lang="en-IN"/>
          </a:p>
        </p:txBody>
      </p:sp>
    </p:spTree>
    <p:extLst>
      <p:ext uri="{BB962C8B-B14F-4D97-AF65-F5344CB8AC3E}">
        <p14:creationId xmlns:p14="http://schemas.microsoft.com/office/powerpoint/2010/main" val="36313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1683-22B8-449C-9289-24B4F39ED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BA57E24-821C-459B-A1E9-4E5E1D0ACD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F7EB204-0AAE-4EB7-A79C-3AD5ACCE8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E07E7-76D3-479C-A7D4-6E858E55C96A}" type="datetimeFigureOut">
              <a:rPr lang="en-IN" smtClean="0"/>
              <a:t>18-12-2021</a:t>
            </a:fld>
            <a:endParaRPr lang="en-IN"/>
          </a:p>
        </p:txBody>
      </p:sp>
      <p:sp>
        <p:nvSpPr>
          <p:cNvPr id="5" name="Footer Placeholder 4">
            <a:extLst>
              <a:ext uri="{FF2B5EF4-FFF2-40B4-BE49-F238E27FC236}">
                <a16:creationId xmlns:a16="http://schemas.microsoft.com/office/drawing/2014/main" id="{0C2723D9-CE74-40DF-9ED8-D080AC3EF3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9F43157-AC80-4EDD-8D6B-8181C579E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0D60A-4417-4AB2-A99C-2B93142232AE}" type="slidenum">
              <a:rPr lang="en-IN" smtClean="0"/>
              <a:t>‹#›</a:t>
            </a:fld>
            <a:endParaRPr lang="en-IN"/>
          </a:p>
        </p:txBody>
      </p:sp>
    </p:spTree>
    <p:extLst>
      <p:ext uri="{BB962C8B-B14F-4D97-AF65-F5344CB8AC3E}">
        <p14:creationId xmlns:p14="http://schemas.microsoft.com/office/powerpoint/2010/main" val="74245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SwHjwO7Bns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BAADA1-5BC4-49C8-8587-AE53A5AFD7B5}"/>
              </a:ext>
            </a:extLst>
          </p:cNvPr>
          <p:cNvSpPr txBox="1"/>
          <p:nvPr/>
        </p:nvSpPr>
        <p:spPr>
          <a:xfrm>
            <a:off x="3213478" y="1641455"/>
            <a:ext cx="6097772" cy="2308324"/>
          </a:xfrm>
          <a:prstGeom prst="rect">
            <a:avLst/>
          </a:prstGeom>
          <a:noFill/>
        </p:spPr>
        <p:txBody>
          <a:bodyPr wrap="square">
            <a:spAutoFit/>
          </a:bodyPr>
          <a:lstStyle/>
          <a:p>
            <a:pPr algn="ctr"/>
            <a:r>
              <a:rPr lang="en-US" sz="2800" dirty="0">
                <a:solidFill>
                  <a:srgbClr val="FF0000"/>
                </a:solidFill>
              </a:rPr>
              <a:t>LIFE PROCESSES.</a:t>
            </a:r>
          </a:p>
          <a:p>
            <a:r>
              <a:rPr lang="en-US" sz="2000" dirty="0">
                <a:solidFill>
                  <a:srgbClr val="FF0000"/>
                </a:solidFill>
              </a:rPr>
              <a:t>                     </a:t>
            </a:r>
            <a:endParaRPr lang="en-US" sz="2400" dirty="0">
              <a:solidFill>
                <a:srgbClr val="FF0000"/>
              </a:solidFill>
            </a:endParaRPr>
          </a:p>
          <a:p>
            <a:r>
              <a:rPr lang="en-US" sz="2400" dirty="0">
                <a:solidFill>
                  <a:srgbClr val="FF0000"/>
                </a:solidFill>
              </a:rPr>
              <a:t>                         </a:t>
            </a:r>
            <a:r>
              <a:rPr lang="en-US" sz="2400" dirty="0"/>
              <a:t>SUBJECT:BIOLOGY </a:t>
            </a:r>
          </a:p>
          <a:p>
            <a:r>
              <a:rPr lang="en-US" sz="2400" dirty="0"/>
              <a:t>                              CHAPTER:6.</a:t>
            </a:r>
          </a:p>
          <a:p>
            <a:r>
              <a:rPr lang="en-US" sz="2400" dirty="0"/>
              <a:t>                      DOUBLE CIRCULATION.</a:t>
            </a:r>
          </a:p>
          <a:p>
            <a:r>
              <a:rPr lang="en-US" sz="2400" dirty="0"/>
              <a:t>                                PERIOD-7</a:t>
            </a:r>
            <a:endParaRPr lang="en-US" sz="2400" dirty="0">
              <a:solidFill>
                <a:srgbClr val="FF0000"/>
              </a:solidFill>
            </a:endParaRPr>
          </a:p>
        </p:txBody>
      </p:sp>
      <p:pic>
        <p:nvPicPr>
          <p:cNvPr id="8" name="Picture 2" descr="https://lh6.googleusercontent.com/YnAKMN6Q_N49S3m2OrAAFzj82EoqJGvBx9mjxw0X0MSFyXvzp-LTzQJPk_2uQbwFzY9FsMlCgyLHQfP7IAJJ2ixgeg0WUCatowkdw-KIFt75BUaM5nm1BLo1B9FJ-OVv1G0avlTsV59-6wLuYQ">
            <a:extLst>
              <a:ext uri="{FF2B5EF4-FFF2-40B4-BE49-F238E27FC236}">
                <a16:creationId xmlns:a16="http://schemas.microsoft.com/office/drawing/2014/main" id="{7843A3BA-330B-4B2B-9863-38FAC6098965}"/>
              </a:ext>
            </a:extLst>
          </p:cNvPr>
          <p:cNvPicPr>
            <a:picLocks noChangeAspect="1" noChangeArrowheads="1"/>
          </p:cNvPicPr>
          <p:nvPr/>
        </p:nvPicPr>
        <p:blipFill>
          <a:blip r:embed="rId2"/>
          <a:srcRect/>
          <a:stretch>
            <a:fillRect/>
          </a:stretch>
        </p:blipFill>
        <p:spPr bwMode="auto">
          <a:xfrm>
            <a:off x="108857" y="4997302"/>
            <a:ext cx="11974285" cy="1860698"/>
          </a:xfrm>
          <a:prstGeom prst="rect">
            <a:avLst/>
          </a:prstGeom>
          <a:noFill/>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C05536D7-D1EC-4038-9130-708821703467}"/>
              </a:ext>
            </a:extLst>
          </p:cNvPr>
          <p:cNvPicPr>
            <a:picLocks noChangeAspect="1" noChangeArrowheads="1"/>
          </p:cNvPicPr>
          <p:nvPr/>
        </p:nvPicPr>
        <p:blipFill>
          <a:blip r:embed="rId3"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134909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FB9B-BA94-E643-B67C-92B48D5BF7E6}"/>
              </a:ext>
            </a:extLst>
          </p:cNvPr>
          <p:cNvSpPr>
            <a:spLocks noGrp="1"/>
          </p:cNvSpPr>
          <p:nvPr>
            <p:ph type="title"/>
          </p:nvPr>
        </p:nvSpPr>
        <p:spPr>
          <a:xfrm>
            <a:off x="996696" y="365125"/>
            <a:ext cx="10357104" cy="1325563"/>
          </a:xfrm>
        </p:spPr>
        <p:txBody>
          <a:bodyPr>
            <a:normAutofit/>
          </a:bodyPr>
          <a:lstStyle/>
          <a:p>
            <a:pPr algn="ctr"/>
            <a:r>
              <a:rPr lang="en-US" sz="2400" b="1" dirty="0">
                <a:solidFill>
                  <a:srgbClr val="FF0000"/>
                </a:solidFill>
              </a:rPr>
              <a:t>B</a:t>
            </a:r>
            <a:r>
              <a:rPr lang="en-IN" sz="2400" b="1" dirty="0">
                <a:solidFill>
                  <a:srgbClr val="FF0000"/>
                </a:solidFill>
              </a:rPr>
              <a:t>LOOD PRESSURE</a:t>
            </a:r>
            <a:endParaRPr lang="en-US" sz="2400" b="1" dirty="0">
              <a:solidFill>
                <a:srgbClr val="FF0000"/>
              </a:solidFill>
            </a:endParaRPr>
          </a:p>
        </p:txBody>
      </p:sp>
      <p:sp>
        <p:nvSpPr>
          <p:cNvPr id="3" name="Content Placeholder 2">
            <a:extLst>
              <a:ext uri="{FF2B5EF4-FFF2-40B4-BE49-F238E27FC236}">
                <a16:creationId xmlns:a16="http://schemas.microsoft.com/office/drawing/2014/main" id="{238CA61A-53EA-8344-969D-392C57C3F4E0}"/>
              </a:ext>
            </a:extLst>
          </p:cNvPr>
          <p:cNvSpPr>
            <a:spLocks noGrp="1"/>
          </p:cNvSpPr>
          <p:nvPr>
            <p:ph idx="1"/>
          </p:nvPr>
        </p:nvSpPr>
        <p:spPr>
          <a:xfrm>
            <a:off x="838200" y="1335024"/>
            <a:ext cx="10515600" cy="4841939"/>
          </a:xfrm>
        </p:spPr>
        <p:txBody>
          <a:bodyPr>
            <a:normAutofit/>
          </a:bodyPr>
          <a:lstStyle/>
          <a:p>
            <a:r>
              <a:rPr lang="en-IN" sz="2000" dirty="0"/>
              <a:t>When blood flows in the blood vessels it exerts a force against the wall of the vessels.This force is called blood pressure.</a:t>
            </a:r>
          </a:p>
          <a:p>
            <a:r>
              <a:rPr lang="en-IN" sz="2000" dirty="0"/>
              <a:t>For a normal person the normal BP is 120/80 mm Hg</a:t>
            </a:r>
          </a:p>
        </p:txBody>
      </p:sp>
      <p:pic>
        <p:nvPicPr>
          <p:cNvPr id="4" name="Picture 4">
            <a:extLst>
              <a:ext uri="{FF2B5EF4-FFF2-40B4-BE49-F238E27FC236}">
                <a16:creationId xmlns:a16="http://schemas.microsoft.com/office/drawing/2014/main" id="{9991CEF8-0126-004B-B106-32135C4B7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867" y="2512929"/>
            <a:ext cx="2414818" cy="3911557"/>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A1151579-2B2D-43D9-8FEC-4E4BB921ECF2}"/>
              </a:ext>
            </a:extLst>
          </p:cNvPr>
          <p:cNvPicPr>
            <a:picLocks noChangeAspect="1" noChangeArrowheads="1"/>
          </p:cNvPicPr>
          <p:nvPr/>
        </p:nvPicPr>
        <p:blipFill>
          <a:blip r:embed="rId3"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373382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343D-0DC7-49BC-94FC-DD7ED63D3CA8}"/>
              </a:ext>
            </a:extLst>
          </p:cNvPr>
          <p:cNvSpPr>
            <a:spLocks noGrp="1"/>
          </p:cNvSpPr>
          <p:nvPr>
            <p:ph type="title"/>
          </p:nvPr>
        </p:nvSpPr>
        <p:spPr/>
        <p:txBody>
          <a:bodyPr/>
          <a:lstStyle/>
          <a:p>
            <a:pPr algn="ctr"/>
            <a:r>
              <a:rPr lang="en-US" sz="2400" kern="0" dirty="0">
                <a:solidFill>
                  <a:srgbClr val="FF0000"/>
                </a:solidFill>
                <a:effectLst/>
                <a:latin typeface="Calibri Light" panose="020F0302020204030204" pitchFamily="34" charset="0"/>
                <a:ea typeface="Calibri Light" panose="020F0302020204030204" pitchFamily="34" charset="0"/>
              </a:rPr>
              <a:t>HOME</a:t>
            </a:r>
            <a:r>
              <a:rPr lang="en-US" sz="2400" kern="0" spc="-55" dirty="0">
                <a:solidFill>
                  <a:srgbClr val="FF0000"/>
                </a:solidFill>
                <a:effectLst/>
                <a:latin typeface="Calibri Light" panose="020F0302020204030204" pitchFamily="34" charset="0"/>
                <a:ea typeface="Calibri Light" panose="020F0302020204030204" pitchFamily="34" charset="0"/>
              </a:rPr>
              <a:t> </a:t>
            </a:r>
            <a:r>
              <a:rPr lang="en-US" sz="2400" kern="0" dirty="0">
                <a:solidFill>
                  <a:srgbClr val="FF0000"/>
                </a:solidFill>
                <a:effectLst/>
                <a:latin typeface="Calibri Light" panose="020F0302020204030204" pitchFamily="34" charset="0"/>
                <a:ea typeface="Calibri Light" panose="020F0302020204030204" pitchFamily="34" charset="0"/>
              </a:rPr>
              <a:t>ASSIGNMENT</a:t>
            </a:r>
            <a:br>
              <a:rPr lang="en-IN" sz="1800" b="1" kern="0" dirty="0">
                <a:effectLst/>
                <a:latin typeface="Calibri Light" panose="020F0302020204030204" pitchFamily="34" charset="0"/>
                <a:ea typeface="Calibri Light" panose="020F0302020204030204" pitchFamily="34" charset="0"/>
              </a:rPr>
            </a:br>
            <a:endParaRPr lang="en-IN" dirty="0"/>
          </a:p>
        </p:txBody>
      </p:sp>
      <p:sp>
        <p:nvSpPr>
          <p:cNvPr id="3" name="Content Placeholder 2">
            <a:extLst>
              <a:ext uri="{FF2B5EF4-FFF2-40B4-BE49-F238E27FC236}">
                <a16:creationId xmlns:a16="http://schemas.microsoft.com/office/drawing/2014/main" id="{B3A38C63-AB18-4CB8-BC8B-3B6299A7D9DB}"/>
              </a:ext>
            </a:extLst>
          </p:cNvPr>
          <p:cNvSpPr>
            <a:spLocks noGrp="1"/>
          </p:cNvSpPr>
          <p:nvPr>
            <p:ph idx="1"/>
          </p:nvPr>
        </p:nvSpPr>
        <p:spPr>
          <a:xfrm>
            <a:off x="838200" y="1307592"/>
            <a:ext cx="10515600" cy="4869371"/>
          </a:xfrm>
        </p:spPr>
        <p:txBody>
          <a:bodyPr>
            <a:normAutofit/>
          </a:bodyPr>
          <a:lstStyle/>
          <a:p>
            <a:r>
              <a:rPr lang="en-IN" sz="2000" dirty="0"/>
              <a:t>In box Question - 2 </a:t>
            </a:r>
            <a:r>
              <a:rPr lang="en-IN" sz="2000" dirty="0" err="1"/>
              <a:t>Pg</a:t>
            </a:r>
            <a:r>
              <a:rPr lang="en-IN" sz="2000" dirty="0"/>
              <a:t> No-110 and Exercise Question No-11</a:t>
            </a: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820A9EF-041A-402D-936B-94DB31D45C5C}"/>
              </a:ext>
            </a:extLst>
          </p:cNvPr>
          <p:cNvPicPr>
            <a:picLocks noChangeAspect="1" noChangeArrowheads="1"/>
          </p:cNvPicPr>
          <p:nvPr/>
        </p:nvPicPr>
        <p:blipFill>
          <a:blip r:embed="rId2"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339498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FC5FF-EDAC-4A80-9FA9-593916F90826}"/>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r>
              <a:rPr lang="en-US" dirty="0">
                <a:solidFill>
                  <a:srgbClr val="FF0000"/>
                </a:solidFill>
              </a:rPr>
              <a:t>THANKING YOU </a:t>
            </a:r>
          </a:p>
          <a:p>
            <a:pPr marL="0" indent="0">
              <a:buNone/>
            </a:pPr>
            <a:r>
              <a:rPr lang="en-US" dirty="0">
                <a:solidFill>
                  <a:srgbClr val="FF0000"/>
                </a:solidFill>
              </a:rPr>
              <a:t>                                ODM EDUCATIONAL GROUP.</a:t>
            </a:r>
            <a:endParaRPr lang="en-IN" dirty="0">
              <a:solidFill>
                <a:srgbClr val="FF0000"/>
              </a:solidFill>
            </a:endParaRP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431F5CFF-A046-44F8-B6C7-E36480939325}"/>
              </a:ext>
            </a:extLst>
          </p:cNvPr>
          <p:cNvPicPr>
            <a:picLocks noChangeAspect="1" noChangeArrowheads="1"/>
          </p:cNvPicPr>
          <p:nvPr/>
        </p:nvPicPr>
        <p:blipFill>
          <a:blip r:embed="rId2"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136508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340" y="322136"/>
            <a:ext cx="8198484" cy="2980303"/>
          </a:xfrm>
          <a:prstGeom prst="rect">
            <a:avLst/>
          </a:prstGeom>
        </p:spPr>
        <p:txBody>
          <a:bodyPr vert="horz" wrap="square" lIns="0" tIns="86360" rIns="0" bIns="0" rtlCol="0">
            <a:spAutoFit/>
          </a:bodyPr>
          <a:lstStyle/>
          <a:p>
            <a:pPr marR="233679" algn="ctr">
              <a:spcBef>
                <a:spcPts val="680"/>
              </a:spcBef>
              <a:tabLst>
                <a:tab pos="1414780" algn="l"/>
              </a:tabLst>
            </a:pPr>
            <a:r>
              <a:rPr sz="2400" spc="-5" dirty="0">
                <a:solidFill>
                  <a:srgbClr val="FF0000"/>
                </a:solidFill>
                <a:latin typeface="Calibri"/>
                <a:cs typeface="Calibri"/>
              </a:rPr>
              <a:t>LEARNING	</a:t>
            </a:r>
            <a:r>
              <a:rPr sz="2400" spc="-10" dirty="0">
                <a:solidFill>
                  <a:srgbClr val="FF0000"/>
                </a:solidFill>
                <a:latin typeface="Calibri"/>
                <a:cs typeface="Calibri"/>
              </a:rPr>
              <a:t>OBJECTIVE</a:t>
            </a:r>
            <a:endParaRPr sz="2400" dirty="0">
              <a:latin typeface="Calibri"/>
              <a:cs typeface="Calibri"/>
            </a:endParaRPr>
          </a:p>
          <a:p>
            <a:pPr marL="356870" marR="180975" indent="-344805">
              <a:spcBef>
                <a:spcPts val="580"/>
              </a:spcBef>
              <a:buFont typeface="Arial MT"/>
              <a:buChar char="•"/>
              <a:tabLst>
                <a:tab pos="356870" algn="l"/>
                <a:tab pos="357505" algn="l"/>
              </a:tabLst>
            </a:pPr>
            <a:r>
              <a:rPr sz="2400" dirty="0">
                <a:latin typeface="Calibri"/>
                <a:cs typeface="Calibri"/>
              </a:rPr>
              <a:t>Student</a:t>
            </a:r>
            <a:r>
              <a:rPr sz="2400" spc="-55" dirty="0">
                <a:latin typeface="Calibri"/>
                <a:cs typeface="Calibri"/>
              </a:rPr>
              <a:t> </a:t>
            </a:r>
            <a:r>
              <a:rPr sz="2400" spc="-5" dirty="0">
                <a:latin typeface="Calibri"/>
                <a:cs typeface="Calibri"/>
              </a:rPr>
              <a:t>will</a:t>
            </a:r>
            <a:r>
              <a:rPr sz="2400" spc="-10" dirty="0">
                <a:latin typeface="Calibri"/>
                <a:cs typeface="Calibri"/>
              </a:rPr>
              <a:t> </a:t>
            </a:r>
            <a:r>
              <a:rPr sz="2400" dirty="0">
                <a:latin typeface="Calibri"/>
                <a:cs typeface="Calibri"/>
              </a:rPr>
              <a:t>be</a:t>
            </a:r>
            <a:r>
              <a:rPr sz="2400" spc="-5" dirty="0">
                <a:latin typeface="Calibri"/>
                <a:cs typeface="Calibri"/>
              </a:rPr>
              <a:t> </a:t>
            </a:r>
            <a:r>
              <a:rPr sz="2400" spc="-10" dirty="0">
                <a:latin typeface="Calibri"/>
                <a:cs typeface="Calibri"/>
              </a:rPr>
              <a:t>familiarized</a:t>
            </a:r>
            <a:r>
              <a:rPr sz="2400" spc="-45" dirty="0">
                <a:latin typeface="Calibri"/>
                <a:cs typeface="Calibri"/>
              </a:rPr>
              <a:t> </a:t>
            </a:r>
            <a:r>
              <a:rPr sz="2400" spc="-5" dirty="0">
                <a:latin typeface="Calibri"/>
                <a:cs typeface="Calibri"/>
              </a:rPr>
              <a:t>with </a:t>
            </a:r>
            <a:r>
              <a:rPr lang="en-US" sz="2400" spc="-15" dirty="0">
                <a:latin typeface="Calibri"/>
                <a:cs typeface="Calibri"/>
              </a:rPr>
              <a:t>shape of the human heart</a:t>
            </a:r>
            <a:endParaRPr sz="2400" dirty="0">
              <a:latin typeface="Calibri"/>
              <a:cs typeface="Calibri"/>
            </a:endParaRPr>
          </a:p>
          <a:p>
            <a:pPr marL="356870" marR="427355" indent="-344805">
              <a:spcBef>
                <a:spcPts val="575"/>
              </a:spcBef>
              <a:buFont typeface="Arial MT"/>
              <a:buChar char="•"/>
              <a:tabLst>
                <a:tab pos="356870" algn="l"/>
                <a:tab pos="357505" algn="l"/>
              </a:tabLst>
            </a:pPr>
            <a:r>
              <a:rPr sz="2400" dirty="0">
                <a:latin typeface="Calibri"/>
                <a:cs typeface="Calibri"/>
              </a:rPr>
              <a:t>Student </a:t>
            </a:r>
            <a:r>
              <a:rPr sz="2400" spc="-5" dirty="0">
                <a:latin typeface="Calibri"/>
                <a:cs typeface="Calibri"/>
              </a:rPr>
              <a:t>will </a:t>
            </a:r>
            <a:r>
              <a:rPr sz="2400" dirty="0">
                <a:latin typeface="Calibri"/>
                <a:cs typeface="Calibri"/>
              </a:rPr>
              <a:t>be able </a:t>
            </a:r>
            <a:r>
              <a:rPr sz="2400" spc="-10" dirty="0">
                <a:latin typeface="Calibri"/>
                <a:cs typeface="Calibri"/>
              </a:rPr>
              <a:t>to categorized </a:t>
            </a:r>
            <a:r>
              <a:rPr lang="en-US" sz="2400" spc="-5" dirty="0">
                <a:latin typeface="Calibri"/>
                <a:cs typeface="Calibri"/>
              </a:rPr>
              <a:t>the heart of different vertebrates.</a:t>
            </a:r>
            <a:endParaRPr sz="2400" dirty="0">
              <a:latin typeface="Calibri"/>
              <a:cs typeface="Calibri"/>
            </a:endParaRPr>
          </a:p>
          <a:p>
            <a:pPr marL="356870" marR="5080" indent="-344805">
              <a:spcBef>
                <a:spcPts val="585"/>
              </a:spcBef>
              <a:buFont typeface="Arial MT"/>
              <a:buChar char="•"/>
              <a:tabLst>
                <a:tab pos="356870" algn="l"/>
                <a:tab pos="357505" algn="l"/>
              </a:tabLst>
            </a:pPr>
            <a:r>
              <a:rPr sz="2400" spc="-5" dirty="0">
                <a:latin typeface="Calibri"/>
                <a:cs typeface="Calibri"/>
              </a:rPr>
              <a:t>They will </a:t>
            </a:r>
            <a:r>
              <a:rPr sz="2400" dirty="0">
                <a:latin typeface="Calibri"/>
                <a:cs typeface="Calibri"/>
              </a:rPr>
              <a:t>be able </a:t>
            </a:r>
            <a:r>
              <a:rPr sz="2400" spc="-10" dirty="0">
                <a:latin typeface="Calibri"/>
                <a:cs typeface="Calibri"/>
              </a:rPr>
              <a:t>to analyze </a:t>
            </a:r>
            <a:r>
              <a:rPr sz="2400" dirty="0">
                <a:latin typeface="Calibri"/>
                <a:cs typeface="Calibri"/>
              </a:rPr>
              <a:t>the </a:t>
            </a:r>
            <a:r>
              <a:rPr sz="2400" spc="-10" dirty="0">
                <a:latin typeface="Calibri"/>
                <a:cs typeface="Calibri"/>
              </a:rPr>
              <a:t>difference </a:t>
            </a:r>
            <a:r>
              <a:rPr sz="2400" spc="-10" dirty="0" err="1">
                <a:latin typeface="Calibri"/>
                <a:cs typeface="Calibri"/>
              </a:rPr>
              <a:t>betw</a:t>
            </a:r>
            <a:r>
              <a:rPr lang="en-IN" sz="2400" spc="-10" dirty="0" err="1">
                <a:latin typeface="Calibri"/>
                <a:cs typeface="Calibri"/>
              </a:rPr>
              <a:t>een</a:t>
            </a:r>
            <a:r>
              <a:rPr lang="en-IN" sz="2400" spc="-10" dirty="0">
                <a:latin typeface="Calibri"/>
                <a:cs typeface="Calibri"/>
              </a:rPr>
              <a:t> </a:t>
            </a:r>
            <a:r>
              <a:rPr lang="en-IN" sz="2400" spc="-15" dirty="0">
                <a:latin typeface="Calibri"/>
                <a:cs typeface="Calibri"/>
              </a:rPr>
              <a:t>pulmonary circulation and systemic circulation.</a:t>
            </a:r>
            <a:endParaRPr sz="2400" dirty="0">
              <a:latin typeface="Calibri"/>
              <a:cs typeface="Calibri"/>
            </a:endParaRPr>
          </a:p>
          <a:p>
            <a:pPr marL="356870" marR="224790" indent="-344805">
              <a:spcBef>
                <a:spcPts val="575"/>
              </a:spcBef>
              <a:buFont typeface="Arial MT"/>
              <a:buChar char="•"/>
              <a:tabLst>
                <a:tab pos="356870" algn="l"/>
                <a:tab pos="357505" algn="l"/>
              </a:tabLst>
            </a:pPr>
            <a:r>
              <a:rPr sz="2400" spc="-5" dirty="0">
                <a:latin typeface="Calibri"/>
                <a:cs typeface="Calibri"/>
              </a:rPr>
              <a:t>Learners</a:t>
            </a:r>
            <a:r>
              <a:rPr sz="2400" spc="-30" dirty="0">
                <a:latin typeface="Calibri"/>
                <a:cs typeface="Calibri"/>
              </a:rPr>
              <a:t> </a:t>
            </a:r>
            <a:r>
              <a:rPr sz="2400" spc="-5" dirty="0">
                <a:latin typeface="Calibri"/>
                <a:cs typeface="Calibri"/>
              </a:rPr>
              <a:t>will</a:t>
            </a:r>
            <a:r>
              <a:rPr sz="2400" dirty="0">
                <a:latin typeface="Calibri"/>
                <a:cs typeface="Calibri"/>
              </a:rPr>
              <a:t> be</a:t>
            </a:r>
            <a:r>
              <a:rPr sz="2400" spc="-15" dirty="0">
                <a:latin typeface="Calibri"/>
                <a:cs typeface="Calibri"/>
              </a:rPr>
              <a:t> </a:t>
            </a:r>
            <a:r>
              <a:rPr sz="2400" spc="-5" dirty="0">
                <a:latin typeface="Calibri"/>
                <a:cs typeface="Calibri"/>
              </a:rPr>
              <a:t>sensitized</a:t>
            </a:r>
            <a:r>
              <a:rPr sz="2400" spc="-55" dirty="0">
                <a:latin typeface="Calibri"/>
                <a:cs typeface="Calibri"/>
              </a:rPr>
              <a:t> </a:t>
            </a:r>
            <a:r>
              <a:rPr sz="2400" dirty="0">
                <a:latin typeface="Calibri"/>
                <a:cs typeface="Calibri"/>
              </a:rPr>
              <a:t>about</a:t>
            </a:r>
            <a:r>
              <a:rPr sz="2400" spc="-60" dirty="0">
                <a:latin typeface="Calibri"/>
                <a:cs typeface="Calibri"/>
              </a:rPr>
              <a:t> </a:t>
            </a:r>
            <a:r>
              <a:rPr lang="en-US" sz="2400" spc="-5" dirty="0">
                <a:latin typeface="Calibri"/>
                <a:cs typeface="Calibri"/>
              </a:rPr>
              <a:t>the double circulation</a:t>
            </a:r>
            <a:r>
              <a:rPr sz="2400" spc="-10" dirty="0">
                <a:latin typeface="Calibri"/>
                <a:cs typeface="Calibri"/>
              </a:rPr>
              <a:t>.</a:t>
            </a:r>
            <a:endParaRPr sz="2400" dirty="0">
              <a:latin typeface="Calibri"/>
              <a:cs typeface="Calibri"/>
            </a:endParaRPr>
          </a:p>
        </p:txBody>
      </p:sp>
      <p:pic>
        <p:nvPicPr>
          <p:cNvPr id="4" name="object 4"/>
          <p:cNvPicPr/>
          <p:nvPr/>
        </p:nvPicPr>
        <p:blipFill>
          <a:blip r:embed="rId2" cstate="print"/>
          <a:stretch>
            <a:fillRect/>
          </a:stretch>
        </p:blipFill>
        <p:spPr>
          <a:xfrm>
            <a:off x="2438400" y="4495798"/>
            <a:ext cx="2286000" cy="2362200"/>
          </a:xfrm>
          <a:prstGeom prst="rect">
            <a:avLst/>
          </a:prstGeom>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6585A4B8-14F3-4BF1-BB2F-6C829A2512CF}"/>
              </a:ext>
            </a:extLst>
          </p:cNvPr>
          <p:cNvPicPr>
            <a:picLocks noChangeAspect="1" noChangeArrowheads="1"/>
          </p:cNvPicPr>
          <p:nvPr/>
        </p:nvPicPr>
        <p:blipFill>
          <a:blip r:embed="rId3" cstate="print"/>
          <a:srcRect/>
          <a:stretch>
            <a:fillRect/>
          </a:stretch>
        </p:blipFill>
        <p:spPr bwMode="auto">
          <a:xfrm>
            <a:off x="10268712" y="164592"/>
            <a:ext cx="1447800" cy="8239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EED1E-DCA4-4A34-91A7-754B5AAB2BCD}"/>
              </a:ext>
            </a:extLst>
          </p:cNvPr>
          <p:cNvSpPr txBox="1"/>
          <p:nvPr/>
        </p:nvSpPr>
        <p:spPr>
          <a:xfrm>
            <a:off x="130302" y="1452276"/>
            <a:ext cx="11875770" cy="2433038"/>
          </a:xfrm>
          <a:prstGeom prst="rect">
            <a:avLst/>
          </a:prstGeom>
          <a:noFill/>
        </p:spPr>
        <p:txBody>
          <a:bodyPr wrap="square">
            <a:spAutoFit/>
          </a:bodyPr>
          <a:lstStyle/>
          <a:p>
            <a:pPr marR="354330" lvl="0">
              <a:lnSpc>
                <a:spcPct val="102000"/>
              </a:lnSpc>
              <a:spcBef>
                <a:spcPts val="770"/>
              </a:spcBef>
              <a:spcAft>
                <a:spcPts val="0"/>
              </a:spcAft>
              <a:buSzPts val="1200"/>
              <a:tabLst>
                <a:tab pos="462915" algn="l"/>
              </a:tabLst>
            </a:pPr>
            <a:r>
              <a:rPr lang="en-US" sz="1800" b="1" spc="-5" dirty="0">
                <a:solidFill>
                  <a:srgbClr val="FF0000"/>
                </a:solidFill>
                <a:latin typeface="Calibri"/>
                <a:cs typeface="Calibri"/>
              </a:rPr>
              <a:t>                                                                                         </a:t>
            </a:r>
            <a:r>
              <a:rPr lang="en-US" sz="2400" b="1" spc="-5" dirty="0">
                <a:solidFill>
                  <a:srgbClr val="FF0000"/>
                </a:solidFill>
                <a:latin typeface="Calibri"/>
                <a:cs typeface="Calibri"/>
              </a:rPr>
              <a:t>WARM UP QUESTIONS</a:t>
            </a:r>
            <a:endParaRPr lang="en-US" sz="2400" spc="-10" dirty="0">
              <a:effectLst/>
              <a:latin typeface="Calibri" panose="020F0502020204030204" pitchFamily="34" charset="0"/>
              <a:ea typeface="Calibri" panose="020F0502020204030204" pitchFamily="34" charset="0"/>
            </a:endParaRPr>
          </a:p>
          <a:p>
            <a:pPr lvl="0">
              <a:spcBef>
                <a:spcPts val="45"/>
              </a:spcBef>
              <a:spcAft>
                <a:spcPts val="0"/>
              </a:spcAft>
              <a:buSzPts val="1100"/>
              <a:tabLst>
                <a:tab pos="121920" algn="l"/>
              </a:tabLst>
            </a:pPr>
            <a:r>
              <a:rPr lang="en-US" sz="1800" spc="-10" dirty="0">
                <a:effectLst/>
                <a:latin typeface="Calibri" panose="020F0502020204030204" pitchFamily="34" charset="0"/>
                <a:ea typeface="Calibri" panose="020F0502020204030204" pitchFamily="34" charset="0"/>
              </a:rPr>
              <a:t>1</a:t>
            </a:r>
            <a:r>
              <a:rPr lang="en-US" sz="2400" spc="-10" dirty="0">
                <a:effectLst/>
                <a:latin typeface="Calibri" panose="020F0502020204030204" pitchFamily="34" charset="0"/>
                <a:ea typeface="Calibri" panose="020F0502020204030204" pitchFamily="34" charset="0"/>
              </a:rPr>
              <a:t>.why do</a:t>
            </a:r>
            <a:r>
              <a:rPr lang="en-US" sz="2400" spc="-2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capillaries</a:t>
            </a:r>
            <a:r>
              <a:rPr lang="en-US" sz="2400" spc="-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have very thin</a:t>
            </a:r>
            <a:r>
              <a:rPr lang="en-US" sz="2400" spc="-2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walls?</a:t>
            </a:r>
            <a:endParaRPr lang="en-IN" sz="2400" spc="-10" dirty="0">
              <a:effectLst/>
              <a:latin typeface="Calibri" panose="020F0502020204030204" pitchFamily="34" charset="0"/>
              <a:ea typeface="Calibri" panose="020F0502020204030204" pitchFamily="34" charset="0"/>
            </a:endParaRPr>
          </a:p>
          <a:p>
            <a:pPr marR="714375" lvl="0">
              <a:lnSpc>
                <a:spcPct val="152000"/>
              </a:lnSpc>
              <a:spcBef>
                <a:spcPts val="770"/>
              </a:spcBef>
              <a:spcAft>
                <a:spcPts val="0"/>
              </a:spcAft>
              <a:buSzPts val="1100"/>
              <a:tabLst>
                <a:tab pos="154940" algn="l"/>
              </a:tabLst>
            </a:pPr>
            <a:r>
              <a:rPr lang="en-US" sz="2400" spc="-10" dirty="0">
                <a:effectLst/>
                <a:latin typeface="Calibri" panose="020F0502020204030204" pitchFamily="34" charset="0"/>
                <a:ea typeface="Calibri" panose="020F0502020204030204" pitchFamily="34" charset="0"/>
              </a:rPr>
              <a:t>2.List the three kinds of blood vessels of human circulatory system</a:t>
            </a:r>
            <a:r>
              <a:rPr lang="en-US" sz="2400" spc="-26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and</a:t>
            </a:r>
            <a:r>
              <a:rPr lang="en-US" sz="2400" spc="-2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write</a:t>
            </a:r>
            <a:r>
              <a:rPr lang="en-US" sz="2400" spc="-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their functions</a:t>
            </a:r>
            <a:r>
              <a:rPr lang="en-US" sz="2400" spc="2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in</a:t>
            </a:r>
            <a:r>
              <a:rPr lang="en-US" sz="2400" spc="-2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tabular</a:t>
            </a:r>
            <a:r>
              <a:rPr lang="en-US" sz="2400" spc="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form.</a:t>
            </a:r>
            <a:endParaRPr lang="en-IN" sz="2400" spc="-10" dirty="0">
              <a:effectLst/>
              <a:latin typeface="Calibri" panose="020F0502020204030204" pitchFamily="34" charset="0"/>
              <a:ea typeface="Calibri" panose="020F0502020204030204" pitchFamily="34" charset="0"/>
            </a:endParaRPr>
          </a:p>
          <a:p>
            <a:r>
              <a:rPr lang="en-US" sz="2400" dirty="0">
                <a:effectLst/>
                <a:latin typeface="Calibri" panose="020F0502020204030204" pitchFamily="34" charset="0"/>
                <a:ea typeface="Calibri" panose="020F0502020204030204" pitchFamily="34" charset="0"/>
              </a:rPr>
              <a:t>3.why</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is</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circulation</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blood</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in</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fishes</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called</a:t>
            </a:r>
            <a:r>
              <a:rPr lang="en-US" sz="2400" spc="-3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single</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circulation?</a:t>
            </a:r>
            <a:endParaRPr lang="en-US" sz="2400" spc="-10" dirty="0">
              <a:effectLst/>
              <a:latin typeface="Calibri" panose="020F0502020204030204" pitchFamily="34" charset="0"/>
              <a:ea typeface="Calibri" panose="020F0502020204030204" pitchFamily="34" charset="0"/>
            </a:endParaRPr>
          </a:p>
        </p:txBody>
      </p:sp>
      <p:pic>
        <p:nvPicPr>
          <p:cNvPr id="4"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A3F8C68-2501-41D1-9B1A-CDF3D53D656E}"/>
              </a:ext>
            </a:extLst>
          </p:cNvPr>
          <p:cNvPicPr>
            <a:picLocks noChangeAspect="1" noChangeArrowheads="1"/>
          </p:cNvPicPr>
          <p:nvPr/>
        </p:nvPicPr>
        <p:blipFill>
          <a:blip r:embed="rId2" cstate="print"/>
          <a:srcRect/>
          <a:stretch>
            <a:fillRect/>
          </a:stretch>
        </p:blipFill>
        <p:spPr bwMode="auto">
          <a:xfrm>
            <a:off x="10635342" y="335280"/>
            <a:ext cx="1447800" cy="808797"/>
          </a:xfrm>
          <a:prstGeom prst="rect">
            <a:avLst/>
          </a:prstGeom>
          <a:noFill/>
          <a:ln w="9525">
            <a:noFill/>
            <a:miter lim="800000"/>
            <a:headEnd/>
            <a:tailEnd/>
          </a:ln>
        </p:spPr>
      </p:pic>
    </p:spTree>
    <p:extLst>
      <p:ext uri="{BB962C8B-B14F-4D97-AF65-F5344CB8AC3E}">
        <p14:creationId xmlns:p14="http://schemas.microsoft.com/office/powerpoint/2010/main" val="252539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C0705-DE2B-46E1-BACD-9852308F33CA}"/>
              </a:ext>
            </a:extLst>
          </p:cNvPr>
          <p:cNvSpPr>
            <a:spLocks noGrp="1"/>
          </p:cNvSpPr>
          <p:nvPr>
            <p:ph idx="1"/>
          </p:nvPr>
        </p:nvSpPr>
        <p:spPr>
          <a:xfrm>
            <a:off x="838200" y="792480"/>
            <a:ext cx="10515600" cy="5384483"/>
          </a:xfrm>
        </p:spPr>
        <p:txBody>
          <a:bodyPr/>
          <a:lstStyle/>
          <a:p>
            <a:pPr marL="0" indent="0" algn="ctr">
              <a:buNone/>
            </a:pPr>
            <a:r>
              <a:rPr lang="en-US" sz="2400" b="1" dirty="0">
                <a:solidFill>
                  <a:srgbClr val="FF0000"/>
                </a:solidFill>
                <a:latin typeface="Arial" panose="020B0604020202020204" pitchFamily="34" charset="0"/>
              </a:rPr>
              <a:t>HERAT</a:t>
            </a:r>
            <a:endParaRPr lang="en-US" sz="2400" b="1" i="0" strike="noStrike" dirty="0">
              <a:solidFill>
                <a:srgbClr val="FF0000"/>
              </a:solidFill>
              <a:effectLst/>
              <a:latin typeface="Arial" panose="020B0604020202020204" pitchFamily="34" charset="0"/>
            </a:endParaRPr>
          </a:p>
          <a:p>
            <a:r>
              <a:rPr lang="en-US" sz="1800" i="0" u="none" strike="noStrike" dirty="0">
                <a:effectLst/>
              </a:rPr>
              <a:t>Heart  is a muscular organ which pumps blood to all parts of the body. It has four chambers. The upper chambers are called atria and the lower chambers are called ventricles. Since the ventricles pump blood to the different organs its walls are thicker than the atria. The right and left chambers are separated by a septum. It prevents the mixing of oxygenated and deoxygenated blood The atria and ventricles have valves between them to prevent blood flowing backward.</a:t>
            </a:r>
          </a:p>
          <a:p>
            <a:pPr marL="0" indent="0">
              <a:buNone/>
            </a:pPr>
            <a:endParaRPr lang="en-IN" dirty="0"/>
          </a:p>
        </p:txBody>
      </p:sp>
      <p:pic>
        <p:nvPicPr>
          <p:cNvPr id="4" name="Picture 4">
            <a:extLst>
              <a:ext uri="{FF2B5EF4-FFF2-40B4-BE49-F238E27FC236}">
                <a16:creationId xmlns:a16="http://schemas.microsoft.com/office/drawing/2014/main" id="{1E80EEFC-891D-47A2-A79A-C1BF2AA91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2606397"/>
            <a:ext cx="7812974" cy="3896003"/>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327569EA-328B-40C9-A79F-651F54DAA912}"/>
              </a:ext>
            </a:extLst>
          </p:cNvPr>
          <p:cNvPicPr>
            <a:picLocks noChangeAspect="1" noChangeArrowheads="1"/>
          </p:cNvPicPr>
          <p:nvPr/>
        </p:nvPicPr>
        <p:blipFill>
          <a:blip r:embed="rId3"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157617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EC30-5111-5F4B-B4E6-9A48810E4C07}"/>
              </a:ext>
            </a:extLst>
          </p:cNvPr>
          <p:cNvSpPr>
            <a:spLocks noGrp="1"/>
          </p:cNvSpPr>
          <p:nvPr>
            <p:ph type="title"/>
          </p:nvPr>
        </p:nvSpPr>
        <p:spPr/>
        <p:txBody>
          <a:bodyPr>
            <a:normAutofit/>
          </a:bodyPr>
          <a:lstStyle/>
          <a:p>
            <a:pPr algn="ctr"/>
            <a:r>
              <a:rPr lang="en-US" sz="2400" b="1" dirty="0">
                <a:solidFill>
                  <a:srgbClr val="FF0000"/>
                </a:solidFill>
              </a:rPr>
              <a:t>D</a:t>
            </a:r>
            <a:r>
              <a:rPr lang="en-IN" sz="2400" b="1" dirty="0">
                <a:solidFill>
                  <a:srgbClr val="FF0000"/>
                </a:solidFill>
              </a:rPr>
              <a:t>OUBLE CIRCULATION</a:t>
            </a:r>
            <a:br>
              <a:rPr lang="en-IN" sz="2400" b="1" dirty="0">
                <a:solidFill>
                  <a:srgbClr val="FF0000"/>
                </a:solidFill>
              </a:rPr>
            </a:br>
            <a:endParaRPr lang="en-US" sz="2400" b="1" dirty="0">
              <a:solidFill>
                <a:srgbClr val="FF0000"/>
              </a:solidFill>
            </a:endParaRPr>
          </a:p>
        </p:txBody>
      </p:sp>
      <p:sp>
        <p:nvSpPr>
          <p:cNvPr id="3" name="Content Placeholder 2">
            <a:extLst>
              <a:ext uri="{FF2B5EF4-FFF2-40B4-BE49-F238E27FC236}">
                <a16:creationId xmlns:a16="http://schemas.microsoft.com/office/drawing/2014/main" id="{7B5F8517-C2CA-ED4A-9F12-CC6E7C427FDD}"/>
              </a:ext>
            </a:extLst>
          </p:cNvPr>
          <p:cNvSpPr>
            <a:spLocks noGrp="1"/>
          </p:cNvSpPr>
          <p:nvPr>
            <p:ph idx="1"/>
          </p:nvPr>
        </p:nvSpPr>
        <p:spPr>
          <a:xfrm>
            <a:off x="838200" y="1127760"/>
            <a:ext cx="10515600" cy="5049203"/>
          </a:xfrm>
        </p:spPr>
        <p:txBody>
          <a:bodyPr>
            <a:normAutofit/>
          </a:bodyPr>
          <a:lstStyle/>
          <a:p>
            <a:r>
              <a:rPr lang="en-IN" sz="2000" dirty="0"/>
              <a:t>The blood circulation in human beings is an example of double circulation </a:t>
            </a:r>
          </a:p>
          <a:p>
            <a:r>
              <a:rPr lang="en-IN" sz="2000" dirty="0"/>
              <a:t>In human circulatory system the blood from heart to the lungs and back to the heart is called pulmonary circulation and the blood from the heart to the rest part of the body back to the heart is called systemic circulation.This two types of circulation taken together make double circulation.</a:t>
            </a:r>
            <a:endParaRPr lang="en-US" sz="2000" dirty="0"/>
          </a:p>
        </p:txBody>
      </p:sp>
      <p:pic>
        <p:nvPicPr>
          <p:cNvPr id="5" name="Picture 2">
            <a:extLst>
              <a:ext uri="{FF2B5EF4-FFF2-40B4-BE49-F238E27FC236}">
                <a16:creationId xmlns:a16="http://schemas.microsoft.com/office/drawing/2014/main" id="{531D2F6A-6CE1-4968-91E7-55E3BDF07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511" y="2563493"/>
            <a:ext cx="5862321" cy="3929382"/>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323B37DC-4D1F-40CB-910D-28069188D7DE}"/>
              </a:ext>
            </a:extLst>
          </p:cNvPr>
          <p:cNvPicPr>
            <a:picLocks noChangeAspect="1" noChangeArrowheads="1"/>
          </p:cNvPicPr>
          <p:nvPr/>
        </p:nvPicPr>
        <p:blipFill>
          <a:blip r:embed="rId3"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53475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105249-35B7-4322-A7C1-8C5E9479E654}"/>
              </a:ext>
            </a:extLst>
          </p:cNvPr>
          <p:cNvSpPr>
            <a:spLocks noGrp="1"/>
          </p:cNvSpPr>
          <p:nvPr>
            <p:ph idx="1"/>
          </p:nvPr>
        </p:nvSpPr>
        <p:spPr/>
        <p:txBody>
          <a:bodyPr/>
          <a:lstStyle/>
          <a:p>
            <a:r>
              <a:rPr lang="en-IN" dirty="0">
                <a:hlinkClick r:id="rId2"/>
              </a:rPr>
              <a:t>https://www.youtube.com/watch?v=SwHjwO7BnsI</a:t>
            </a:r>
            <a:r>
              <a:rPr lang="en-IN" dirty="0"/>
              <a:t> </a:t>
            </a: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CD1249C1-3242-4F78-AA8A-538C52EE2F9E}"/>
              </a:ext>
            </a:extLst>
          </p:cNvPr>
          <p:cNvPicPr>
            <a:picLocks noChangeAspect="1" noChangeArrowheads="1"/>
          </p:cNvPicPr>
          <p:nvPr/>
        </p:nvPicPr>
        <p:blipFill>
          <a:blip r:embed="rId3"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110238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0FC4-01D0-FC45-9B56-72E4DA592E20}"/>
              </a:ext>
            </a:extLst>
          </p:cNvPr>
          <p:cNvSpPr>
            <a:spLocks noGrp="1"/>
          </p:cNvSpPr>
          <p:nvPr>
            <p:ph type="title"/>
          </p:nvPr>
        </p:nvSpPr>
        <p:spPr/>
        <p:txBody>
          <a:bodyPr>
            <a:normAutofit/>
          </a:bodyPr>
          <a:lstStyle/>
          <a:p>
            <a:pPr algn="ctr"/>
            <a:r>
              <a:rPr lang="en-IN" sz="2400" dirty="0">
                <a:solidFill>
                  <a:srgbClr val="FF0000"/>
                </a:solidFill>
              </a:rPr>
              <a:t>HEART OF DIFFERENT VERTIBRATES </a:t>
            </a:r>
            <a:endParaRPr lang="en-US" sz="2400" dirty="0">
              <a:solidFill>
                <a:srgbClr val="FF0000"/>
              </a:solidFill>
            </a:endParaRPr>
          </a:p>
        </p:txBody>
      </p:sp>
      <p:sp>
        <p:nvSpPr>
          <p:cNvPr id="3" name="Content Placeholder 2">
            <a:extLst>
              <a:ext uri="{FF2B5EF4-FFF2-40B4-BE49-F238E27FC236}">
                <a16:creationId xmlns:a16="http://schemas.microsoft.com/office/drawing/2014/main" id="{EA7F55AA-C94D-554D-99E3-A38CF2B52C26}"/>
              </a:ext>
            </a:extLst>
          </p:cNvPr>
          <p:cNvSpPr>
            <a:spLocks noGrp="1"/>
          </p:cNvSpPr>
          <p:nvPr>
            <p:ph idx="1"/>
          </p:nvPr>
        </p:nvSpPr>
        <p:spPr/>
        <p:txBody>
          <a:bodyPr>
            <a:normAutofit/>
          </a:bodyPr>
          <a:lstStyle/>
          <a:p>
            <a:r>
              <a:rPr lang="en-IN" sz="1800" dirty="0"/>
              <a:t>In birds and mammals have  four chambered </a:t>
            </a:r>
            <a:endParaRPr lang="en-US" sz="1800" dirty="0"/>
          </a:p>
        </p:txBody>
      </p:sp>
      <p:pic>
        <p:nvPicPr>
          <p:cNvPr id="4" name="Picture 4">
            <a:extLst>
              <a:ext uri="{FF2B5EF4-FFF2-40B4-BE49-F238E27FC236}">
                <a16:creationId xmlns:a16="http://schemas.microsoft.com/office/drawing/2014/main" id="{C9A46931-C3B2-014B-B356-2C3DBD39A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77" y="2361384"/>
            <a:ext cx="8237838" cy="3815579"/>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64112457-7463-44A2-940F-3C21ACF19E70}"/>
              </a:ext>
            </a:extLst>
          </p:cNvPr>
          <p:cNvPicPr>
            <a:picLocks noChangeAspect="1" noChangeArrowheads="1"/>
          </p:cNvPicPr>
          <p:nvPr/>
        </p:nvPicPr>
        <p:blipFill>
          <a:blip r:embed="rId3"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11949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A289-AEAD-1642-A8A2-E46852F15750}"/>
              </a:ext>
            </a:extLst>
          </p:cNvPr>
          <p:cNvSpPr>
            <a:spLocks noGrp="1"/>
          </p:cNvSpPr>
          <p:nvPr>
            <p:ph type="title"/>
          </p:nvPr>
        </p:nvSpPr>
        <p:spPr/>
        <p:txBody>
          <a:bodyPr>
            <a:normAutofit/>
          </a:bodyPr>
          <a:lstStyle/>
          <a:p>
            <a:pPr algn="ctr"/>
            <a:r>
              <a:rPr lang="en-US" sz="2400" b="1" dirty="0">
                <a:solidFill>
                  <a:srgbClr val="FF0000"/>
                </a:solidFill>
              </a:rPr>
              <a:t>I</a:t>
            </a:r>
            <a:r>
              <a:rPr lang="en-IN" sz="2400" b="1" dirty="0">
                <a:solidFill>
                  <a:srgbClr val="FF0000"/>
                </a:solidFill>
              </a:rPr>
              <a:t>N REPTILES AND AMPHIBIANS</a:t>
            </a:r>
            <a:endParaRPr lang="en-US" sz="2400" b="1" dirty="0">
              <a:solidFill>
                <a:srgbClr val="FF0000"/>
              </a:solidFill>
            </a:endParaRPr>
          </a:p>
        </p:txBody>
      </p:sp>
      <p:sp>
        <p:nvSpPr>
          <p:cNvPr id="3" name="Content Placeholder 2">
            <a:extLst>
              <a:ext uri="{FF2B5EF4-FFF2-40B4-BE49-F238E27FC236}">
                <a16:creationId xmlns:a16="http://schemas.microsoft.com/office/drawing/2014/main" id="{6C3F709A-F710-A04D-B256-B8D72B8CA9C1}"/>
              </a:ext>
            </a:extLst>
          </p:cNvPr>
          <p:cNvSpPr>
            <a:spLocks noGrp="1"/>
          </p:cNvSpPr>
          <p:nvPr>
            <p:ph idx="1"/>
          </p:nvPr>
        </p:nvSpPr>
        <p:spPr/>
        <p:txBody>
          <a:bodyPr>
            <a:normAutofit/>
          </a:bodyPr>
          <a:lstStyle/>
          <a:p>
            <a:r>
              <a:rPr lang="en-IN" sz="2000" dirty="0"/>
              <a:t>Reptiles and amphibians have three chambered heart </a:t>
            </a:r>
            <a:endParaRPr lang="en-US" sz="2000" dirty="0"/>
          </a:p>
        </p:txBody>
      </p:sp>
      <p:pic>
        <p:nvPicPr>
          <p:cNvPr id="4" name="Picture 4">
            <a:extLst>
              <a:ext uri="{FF2B5EF4-FFF2-40B4-BE49-F238E27FC236}">
                <a16:creationId xmlns:a16="http://schemas.microsoft.com/office/drawing/2014/main" id="{F47DE9EE-5002-CE48-94EE-A34DF7E69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68379"/>
            <a:ext cx="5257800" cy="4124496"/>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F1DE6F95-A67D-4594-9261-8080C2BD17F6}"/>
              </a:ext>
            </a:extLst>
          </p:cNvPr>
          <p:cNvPicPr>
            <a:picLocks noChangeAspect="1" noChangeArrowheads="1"/>
          </p:cNvPicPr>
          <p:nvPr/>
        </p:nvPicPr>
        <p:blipFill>
          <a:blip r:embed="rId3"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86499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88EB-6EB6-C240-9351-906F031D35CD}"/>
              </a:ext>
            </a:extLst>
          </p:cNvPr>
          <p:cNvSpPr>
            <a:spLocks noGrp="1"/>
          </p:cNvSpPr>
          <p:nvPr>
            <p:ph type="title"/>
          </p:nvPr>
        </p:nvSpPr>
        <p:spPr/>
        <p:txBody>
          <a:bodyPr>
            <a:normAutofit/>
          </a:bodyPr>
          <a:lstStyle/>
          <a:p>
            <a:pPr algn="ctr"/>
            <a:r>
              <a:rPr lang="en-US" sz="2400" b="1" dirty="0">
                <a:solidFill>
                  <a:srgbClr val="FF0000"/>
                </a:solidFill>
              </a:rPr>
              <a:t>IN FISH </a:t>
            </a:r>
          </a:p>
        </p:txBody>
      </p:sp>
      <p:sp>
        <p:nvSpPr>
          <p:cNvPr id="3" name="Content Placeholder 2">
            <a:extLst>
              <a:ext uri="{FF2B5EF4-FFF2-40B4-BE49-F238E27FC236}">
                <a16:creationId xmlns:a16="http://schemas.microsoft.com/office/drawing/2014/main" id="{E104DC35-A722-0D45-BAE5-61E51F501AA4}"/>
              </a:ext>
            </a:extLst>
          </p:cNvPr>
          <p:cNvSpPr>
            <a:spLocks noGrp="1"/>
          </p:cNvSpPr>
          <p:nvPr>
            <p:ph idx="1"/>
          </p:nvPr>
        </p:nvSpPr>
        <p:spPr/>
        <p:txBody>
          <a:bodyPr>
            <a:normAutofit/>
          </a:bodyPr>
          <a:lstStyle/>
          <a:p>
            <a:r>
              <a:rPr lang="en-IN" sz="2000" dirty="0"/>
              <a:t>Fish have two chambered heart </a:t>
            </a:r>
            <a:endParaRPr lang="en-US" sz="2000" dirty="0"/>
          </a:p>
        </p:txBody>
      </p:sp>
      <p:pic>
        <p:nvPicPr>
          <p:cNvPr id="4" name="Picture 4">
            <a:extLst>
              <a:ext uri="{FF2B5EF4-FFF2-40B4-BE49-F238E27FC236}">
                <a16:creationId xmlns:a16="http://schemas.microsoft.com/office/drawing/2014/main" id="{F6DA4FE0-1EBF-B342-9938-C31538239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960" y="2333832"/>
            <a:ext cx="7414704" cy="3628055"/>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FEC6D24C-2561-406C-8D7A-7461232545FC}"/>
              </a:ext>
            </a:extLst>
          </p:cNvPr>
          <p:cNvPicPr>
            <a:picLocks noChangeAspect="1" noChangeArrowheads="1"/>
          </p:cNvPicPr>
          <p:nvPr/>
        </p:nvPicPr>
        <p:blipFill>
          <a:blip r:embed="rId3" cstate="print"/>
          <a:srcRect/>
          <a:stretch>
            <a:fillRect/>
          </a:stretch>
        </p:blipFill>
        <p:spPr bwMode="auto">
          <a:xfrm>
            <a:off x="10268712" y="164592"/>
            <a:ext cx="1447800" cy="823913"/>
          </a:xfrm>
          <a:prstGeom prst="rect">
            <a:avLst/>
          </a:prstGeom>
          <a:noFill/>
          <a:ln w="9525">
            <a:noFill/>
            <a:miter lim="800000"/>
            <a:headEnd/>
            <a:tailEnd/>
          </a:ln>
        </p:spPr>
      </p:pic>
    </p:spTree>
    <p:extLst>
      <p:ext uri="{BB962C8B-B14F-4D97-AF65-F5344CB8AC3E}">
        <p14:creationId xmlns:p14="http://schemas.microsoft.com/office/powerpoint/2010/main" val="3141920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378</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MT</vt:lpstr>
      <vt:lpstr>Calibri</vt:lpstr>
      <vt:lpstr>Calibri Light</vt:lpstr>
      <vt:lpstr>Office Theme</vt:lpstr>
      <vt:lpstr>PowerPoint Presentation</vt:lpstr>
      <vt:lpstr>PowerPoint Presentation</vt:lpstr>
      <vt:lpstr>PowerPoint Presentation</vt:lpstr>
      <vt:lpstr>PowerPoint Presentation</vt:lpstr>
      <vt:lpstr>DOUBLE CIRCULATION </vt:lpstr>
      <vt:lpstr>PowerPoint Presentation</vt:lpstr>
      <vt:lpstr>HEART OF DIFFERENT VERTIBRATES </vt:lpstr>
      <vt:lpstr>IN REPTILES AND AMPHIBIANS</vt:lpstr>
      <vt:lpstr>IN FISH </vt:lpstr>
      <vt:lpstr>BLOOD PRESSURE</vt:lpstr>
      <vt:lpstr>HOME ASSIGNMENT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DEBASHISH BALA</dc:creator>
  <cp:lastModifiedBy>DEBASHISH BALA</cp:lastModifiedBy>
  <cp:revision>28</cp:revision>
  <dcterms:created xsi:type="dcterms:W3CDTF">2021-03-22T18:55:15Z</dcterms:created>
  <dcterms:modified xsi:type="dcterms:W3CDTF">2021-12-18T08:04:01Z</dcterms:modified>
</cp:coreProperties>
</file>