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8D0DB-031F-456B-ABCB-A1068A47C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0E0FFC-D05E-4809-9915-7553D4B54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F866B-94F6-4BD4-B2AD-01D692397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80843-86FE-4C82-AAF7-E86F7BB1E65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5D562-9542-45FF-B238-208BC4D0E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3F4E06-5272-4B20-9AB5-49A8A9FB4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6432-B42B-49F4-AA49-9B7E0F2414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7082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AC53B-3BDF-47F7-A59C-E6B61FC87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0467DB-97A9-463F-A399-7429FD69F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CC9464-87A7-491B-AEC3-930B08065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80843-86FE-4C82-AAF7-E86F7BB1E65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A585E-DEE3-48F6-A380-2087BF859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80AA4-E659-41CD-968E-610F3FB25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6432-B42B-49F4-AA49-9B7E0F2414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6133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2615E4-F85B-4CC0-930D-198C9F5E3A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1BC27B-50A0-4351-BB3F-30AF1DB14B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0299B-6AC9-44FE-A54C-060ADD465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80843-86FE-4C82-AAF7-E86F7BB1E65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3CF52-170D-4B0E-B7EF-C10C68ACB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DD4C7-A84E-4A2C-A915-27A0770F1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6432-B42B-49F4-AA49-9B7E0F2414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06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BB2F9-F550-4211-97BF-3B44DED97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4C85B-54D9-4025-9081-35E1BA922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66E89-95B2-4CF8-9CEC-063CCA40E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80843-86FE-4C82-AAF7-E86F7BB1E65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18DEC-092D-419F-B587-C5A47A6D4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F6F15-E2C2-482D-AC8B-C5261806B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6432-B42B-49F4-AA49-9B7E0F2414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1715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2F130-0D1B-4DAD-8F9A-9A250B64C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8A3487-DC9C-40F4-B1DE-F6A7E382D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1E5554-4382-473D-96DF-16EEC434E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80843-86FE-4C82-AAF7-E86F7BB1E65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A9B58-F24F-4066-9829-62436F99D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74830-7043-4BEB-910F-31306348F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6432-B42B-49F4-AA49-9B7E0F2414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6139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F4C94-F5EA-42C9-8C2F-788A3D18A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E9F10-EDA6-49E5-8C4F-3388B6C871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9AEF3-3D3C-4CA9-85E1-FE8E3E5E0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50E792-70F2-49C5-AFE4-DE7139B46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80843-86FE-4C82-AAF7-E86F7BB1E65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A9463E-997E-42E4-B56D-2DA2CCDC6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2F226E-2962-4AFB-8FAD-FAA754EB9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6432-B42B-49F4-AA49-9B7E0F2414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6840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D78BC-7E06-4862-9312-11F0DB6A1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29A0F9-83DA-4B5F-8641-D1B665049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67A4D3-6AFC-4A62-9DD2-F975B6412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08A438-2FAD-44CA-AAB7-FBD4A0346F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A64FE2-5DD0-484C-90A6-1F3B49762B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0BF83D-5074-4649-8BAB-A45F05B29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80843-86FE-4C82-AAF7-E86F7BB1E65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4228CA-856E-4C6B-830F-6612DC93C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8062F5-F814-428B-81BB-37353784E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6432-B42B-49F4-AA49-9B7E0F2414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3009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97424-4576-4088-A68B-7B71B49FA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79391F-5F0B-4CF4-9FB5-29F412804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80843-86FE-4C82-AAF7-E86F7BB1E65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5C2B2A-33A4-485B-8079-11666E86C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4C4961-B932-4B7F-93E0-45E79ACF0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6432-B42B-49F4-AA49-9B7E0F2414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7390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3DC0A8-A3A3-4D82-A2EB-F5EE1C550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80843-86FE-4C82-AAF7-E86F7BB1E65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DC2443-2818-4122-B2C7-92C3AE34C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17A004-B2C1-4451-A08B-EBCCE6DE8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6432-B42B-49F4-AA49-9B7E0F2414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8078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4FF00-F9E9-4C93-9067-32FC4626C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40F67-E34B-42D9-9086-C4DDCFC6E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97ACFF-5CC6-43CD-836E-22FC10B14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FA220-4056-4B2E-B21D-80B5109EA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80843-86FE-4C82-AAF7-E86F7BB1E65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DC4EB-14C3-4080-8A8B-29C680846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F087DF-A4DF-4165-89D9-BD04AA3E8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6432-B42B-49F4-AA49-9B7E0F2414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468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ED6DF-EC81-4E09-B14D-53D30B97E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8C0322-9592-45EC-B85C-1FE9A864A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EB7FDE-BDF3-4F9D-BF4E-25AAA11C85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535C54-6437-41BF-9DD6-F2A838590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80843-86FE-4C82-AAF7-E86F7BB1E65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A1C680-7A3D-4B0D-ABB9-E62C5CEF4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B2A2DC-6990-43B1-A3E2-AA7365630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6432-B42B-49F4-AA49-9B7E0F2414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527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A3D792-EC41-4BA0-9D42-F342FE35E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0A09F-A3AE-4CCA-A5BC-9CFF34CC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F057C-DF83-47E5-875A-34F32D0D82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80843-86FE-4C82-AAF7-E86F7BB1E65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979AA-C27E-4F3E-9806-AA4CD77607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8D298-053D-4020-B24B-08C39CD8A0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06432-B42B-49F4-AA49-9B7E0F2414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21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6A304-7D79-4F54-BD66-23C65A6B4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891966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ATOMS, MOLECULES AND RADICALS</a:t>
            </a:r>
            <a:endParaRPr lang="en-IN" sz="3000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7BCB43-0E82-4D23-A96D-9B8B8B9293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7009" y="2873165"/>
            <a:ext cx="9144000" cy="2862471"/>
          </a:xfrm>
        </p:spPr>
        <p:txBody>
          <a:bodyPr/>
          <a:lstStyle/>
          <a:p>
            <a:r>
              <a:rPr lang="en-US" sz="2200" b="1" dirty="0">
                <a:solidFill>
                  <a:schemeClr val="tx1"/>
                </a:solidFill>
              </a:rPr>
              <a:t>SUBJECT-CHEMISTRY</a:t>
            </a:r>
          </a:p>
          <a:p>
            <a:r>
              <a:rPr lang="en-US" sz="2200" b="1" dirty="0">
                <a:solidFill>
                  <a:schemeClr val="tx1"/>
                </a:solidFill>
              </a:rPr>
              <a:t>CHAPTER NO- 4</a:t>
            </a:r>
          </a:p>
          <a:p>
            <a:r>
              <a:rPr lang="en-IN" sz="2200" b="1" dirty="0">
                <a:effectLst/>
                <a:ea typeface="Calibri" panose="020F0502020204030204" pitchFamily="34" charset="0"/>
              </a:rPr>
              <a:t>Molecular formula, the common names and the state of some common Compounds.</a:t>
            </a:r>
            <a:endParaRPr lang="en-US" sz="2200" b="1" dirty="0">
              <a:solidFill>
                <a:schemeClr val="tx1"/>
              </a:solidFill>
            </a:endParaRPr>
          </a:p>
          <a:p>
            <a:r>
              <a:rPr lang="en-US" sz="2500" b="1" dirty="0">
                <a:solidFill>
                  <a:schemeClr val="tx1"/>
                </a:solidFill>
              </a:rPr>
              <a:t>PERIOD-7</a:t>
            </a:r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497FDEA0-8A60-4F7C-8B77-B94E898DC24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473148"/>
            <a:ext cx="12192000" cy="14345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12039437-E770-4C55-AF0F-EC66C6E2C8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16972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0573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371061"/>
            <a:ext cx="8458200" cy="616226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sz="2400" b="1" dirty="0"/>
              <a:t>Students will be able to</a:t>
            </a:r>
            <a:endParaRPr lang="en-US" sz="2400" b="1" dirty="0"/>
          </a:p>
          <a:p>
            <a:pPr lvl="0"/>
            <a:r>
              <a:rPr lang="en-IN" sz="2400" b="1" dirty="0"/>
              <a:t>Know about the Molecular formula of some compounds.</a:t>
            </a:r>
            <a:endParaRPr lang="en-US" sz="2400" b="1" dirty="0"/>
          </a:p>
          <a:p>
            <a:pPr lvl="0"/>
            <a:r>
              <a:rPr lang="en-IN" sz="2400" b="1" dirty="0"/>
              <a:t>Get aware of the </a:t>
            </a:r>
            <a:r>
              <a:rPr lang="en-IN" sz="2400" b="1" dirty="0">
                <a:effectLst/>
                <a:ea typeface="Calibri" panose="020F0502020204030204" pitchFamily="34" charset="0"/>
              </a:rPr>
              <a:t>Molecular formula, the common names and the state of some common Compounds.</a:t>
            </a:r>
            <a:endParaRPr lang="en-US" sz="2400" b="1" dirty="0"/>
          </a:p>
          <a:p>
            <a:pPr marL="0" lvl="0" indent="0">
              <a:buNone/>
            </a:pPr>
            <a:endParaRPr lang="en-US" sz="2400" b="1" dirty="0"/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7034" y="3700669"/>
            <a:ext cx="2286000" cy="2362200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5CB85F11-0034-441E-8240-178CB5EDD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8982" y="17890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152939"/>
            <a:ext cx="8382000" cy="4973225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400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QUESTIONS</a:t>
            </a:r>
          </a:p>
          <a:p>
            <a:pPr lvl="0">
              <a:buNone/>
            </a:pPr>
            <a:endParaRPr lang="en-IN" sz="2500" b="1" dirty="0">
              <a:solidFill>
                <a:srgbClr val="FF0000"/>
              </a:solidFill>
            </a:endParaRPr>
          </a:p>
          <a:p>
            <a:pPr lvl="0"/>
            <a:r>
              <a:rPr lang="en-US" sz="2400" dirty="0"/>
              <a:t> </a:t>
            </a:r>
            <a:r>
              <a:rPr lang="en-US" sz="2400" b="1" dirty="0"/>
              <a:t>Activate prior knowledge by asking students what do they mean by Molecular Formula.</a:t>
            </a:r>
            <a:endParaRPr lang="en-IN" sz="2400" b="1" dirty="0"/>
          </a:p>
          <a:p>
            <a:r>
              <a:rPr lang="en-IN" sz="2400" b="1" dirty="0"/>
              <a:t> Guide them to get aware of the </a:t>
            </a:r>
            <a:r>
              <a:rPr lang="en-IN" sz="2400" b="1" dirty="0">
                <a:effectLst/>
                <a:ea typeface="Calibri" panose="020F0502020204030204" pitchFamily="34" charset="0"/>
              </a:rPr>
              <a:t>Molecular formula, the common names and the state of some common Compounds.</a:t>
            </a:r>
            <a:endParaRPr lang="en-US" sz="2400" b="1" dirty="0"/>
          </a:p>
          <a:p>
            <a:endParaRPr lang="en-US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9222C6C-4ACC-4D43-903A-9DAA5A117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0932" y="208721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CBEE4-C6A8-421D-ADAA-065F055E3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3583"/>
            <a:ext cx="10515600" cy="1497495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MOLECULAR FORMULA AND COMMON NAMES OF SOME COMPOUNDS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2938ED7-F955-48DB-AF77-AD4344D9C9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4960288"/>
              </p:ext>
            </p:extLst>
          </p:nvPr>
        </p:nvGraphicFramePr>
        <p:xfrm>
          <a:off x="1550504" y="1699953"/>
          <a:ext cx="3631096" cy="49498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1096">
                  <a:extLst>
                    <a:ext uri="{9D8B030D-6E8A-4147-A177-3AD203B41FA5}">
                      <a16:colId xmlns:a16="http://schemas.microsoft.com/office/drawing/2014/main" val="3696748545"/>
                    </a:ext>
                  </a:extLst>
                </a:gridCol>
              </a:tblGrid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FORMULA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1146601706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NaCl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1691209516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C</a:t>
                      </a:r>
                      <a:r>
                        <a:rPr lang="en-IN" sz="1200" baseline="-25000" dirty="0">
                          <a:effectLst/>
                        </a:rPr>
                        <a:t>12</a:t>
                      </a:r>
                      <a:r>
                        <a:rPr lang="en-IN" sz="1200" dirty="0">
                          <a:effectLst/>
                        </a:rPr>
                        <a:t>H</a:t>
                      </a:r>
                      <a:r>
                        <a:rPr lang="en-IN" sz="1200" baseline="-25000" dirty="0">
                          <a:effectLst/>
                        </a:rPr>
                        <a:t>22</a:t>
                      </a:r>
                      <a:r>
                        <a:rPr lang="en-IN" sz="1200" dirty="0">
                          <a:effectLst/>
                        </a:rPr>
                        <a:t>O</a:t>
                      </a:r>
                      <a:r>
                        <a:rPr lang="en-IN" sz="1200" baseline="-25000" dirty="0">
                          <a:effectLst/>
                        </a:rPr>
                        <a:t>11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2765472690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C</a:t>
                      </a:r>
                      <a:r>
                        <a:rPr lang="en-IN" sz="1200" baseline="-25000" dirty="0">
                          <a:effectLst/>
                        </a:rPr>
                        <a:t>6</a:t>
                      </a:r>
                      <a:r>
                        <a:rPr lang="en-IN" sz="1200" dirty="0">
                          <a:effectLst/>
                        </a:rPr>
                        <a:t>H</a:t>
                      </a:r>
                      <a:r>
                        <a:rPr lang="en-IN" sz="1200" baseline="-25000" dirty="0">
                          <a:effectLst/>
                        </a:rPr>
                        <a:t>12</a:t>
                      </a:r>
                      <a:r>
                        <a:rPr lang="en-IN" sz="1200" dirty="0">
                          <a:effectLst/>
                        </a:rPr>
                        <a:t>O</a:t>
                      </a:r>
                      <a:r>
                        <a:rPr lang="en-IN" sz="1200" baseline="-25000" dirty="0">
                          <a:effectLst/>
                        </a:rPr>
                        <a:t>6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729989051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NaHCO</a:t>
                      </a:r>
                      <a:r>
                        <a:rPr lang="en-IN" sz="1200" baseline="-25000" dirty="0">
                          <a:effectLst/>
                        </a:rPr>
                        <a:t>3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3461068417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Na</a:t>
                      </a:r>
                      <a:r>
                        <a:rPr lang="en-IN" sz="1200" baseline="-25000" dirty="0">
                          <a:effectLst/>
                        </a:rPr>
                        <a:t>2</a:t>
                      </a:r>
                      <a:r>
                        <a:rPr lang="en-IN" sz="1200" dirty="0">
                          <a:effectLst/>
                        </a:rPr>
                        <a:t>CO</a:t>
                      </a:r>
                      <a:r>
                        <a:rPr lang="en-IN" sz="1200" baseline="-25000" dirty="0">
                          <a:effectLst/>
                        </a:rPr>
                        <a:t>3</a:t>
                      </a:r>
                      <a:r>
                        <a:rPr lang="en-IN" sz="1200" dirty="0">
                          <a:effectLst/>
                        </a:rPr>
                        <a:t>.10H</a:t>
                      </a:r>
                      <a:r>
                        <a:rPr lang="en-IN" sz="1200" baseline="-25000" dirty="0">
                          <a:effectLst/>
                        </a:rPr>
                        <a:t>2</a:t>
                      </a:r>
                      <a:r>
                        <a:rPr lang="en-IN" sz="1200" dirty="0">
                          <a:effectLst/>
                        </a:rPr>
                        <a:t>O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523062386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CaCO</a:t>
                      </a:r>
                      <a:r>
                        <a:rPr lang="en-IN" sz="1200" baseline="-25000" dirty="0">
                          <a:effectLst/>
                        </a:rPr>
                        <a:t>3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1782508066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SiO</a:t>
                      </a:r>
                      <a:r>
                        <a:rPr lang="en-IN" sz="1200" baseline="-25000" dirty="0">
                          <a:effectLst/>
                        </a:rPr>
                        <a:t>2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2685505083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Ca (OH)</a:t>
                      </a:r>
                      <a:r>
                        <a:rPr lang="en-IN" sz="1200" baseline="-25000" dirty="0">
                          <a:effectLst/>
                        </a:rPr>
                        <a:t>2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4102081710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NaOH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1151978544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CuSO</a:t>
                      </a:r>
                      <a:r>
                        <a:rPr lang="en-IN" sz="1200" baseline="-25000" dirty="0">
                          <a:effectLst/>
                        </a:rPr>
                        <a:t>4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3187629355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H</a:t>
                      </a:r>
                      <a:r>
                        <a:rPr lang="en-IN" sz="1200" baseline="-25000" dirty="0">
                          <a:effectLst/>
                        </a:rPr>
                        <a:t>2</a:t>
                      </a:r>
                      <a:r>
                        <a:rPr lang="en-IN" sz="1200" dirty="0">
                          <a:effectLst/>
                        </a:rPr>
                        <a:t>O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1966716128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CH</a:t>
                      </a:r>
                      <a:r>
                        <a:rPr lang="en-IN" sz="1200" baseline="-25000" dirty="0">
                          <a:effectLst/>
                        </a:rPr>
                        <a:t>3</a:t>
                      </a:r>
                      <a:r>
                        <a:rPr lang="en-IN" sz="1200" dirty="0">
                          <a:effectLst/>
                        </a:rPr>
                        <a:t>COOH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1078958176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HCl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3007795088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H</a:t>
                      </a:r>
                      <a:r>
                        <a:rPr lang="en-IN" sz="1200" baseline="-25000" dirty="0">
                          <a:effectLst/>
                        </a:rPr>
                        <a:t>2</a:t>
                      </a:r>
                      <a:r>
                        <a:rPr lang="en-IN" sz="1200" dirty="0">
                          <a:effectLst/>
                        </a:rPr>
                        <a:t>SO</a:t>
                      </a:r>
                      <a:r>
                        <a:rPr lang="en-IN" sz="1200" baseline="-25000" dirty="0">
                          <a:effectLst/>
                        </a:rPr>
                        <a:t>4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4120666522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HNO</a:t>
                      </a:r>
                      <a:r>
                        <a:rPr lang="en-IN" sz="1200" baseline="-25000" dirty="0">
                          <a:effectLst/>
                        </a:rPr>
                        <a:t>3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3525162582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CO</a:t>
                      </a:r>
                      <a:r>
                        <a:rPr lang="en-IN" sz="1200" baseline="-25000" dirty="0">
                          <a:effectLst/>
                        </a:rPr>
                        <a:t>2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700725008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CO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3955964440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SO</a:t>
                      </a:r>
                      <a:r>
                        <a:rPr lang="en-IN" sz="1200" baseline="-25000" dirty="0">
                          <a:effectLst/>
                        </a:rPr>
                        <a:t>2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327463933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SO</a:t>
                      </a:r>
                      <a:r>
                        <a:rPr lang="en-IN" sz="1200" baseline="-25000" dirty="0">
                          <a:effectLst/>
                        </a:rPr>
                        <a:t>3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634632035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NH</a:t>
                      </a:r>
                      <a:r>
                        <a:rPr lang="en-IN" sz="1200" baseline="-25000" dirty="0">
                          <a:effectLst/>
                        </a:rPr>
                        <a:t>3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2103853864"/>
                  </a:ext>
                </a:extLst>
              </a:tr>
              <a:tr h="19246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H</a:t>
                      </a:r>
                      <a:r>
                        <a:rPr lang="en-IN" sz="1200" baseline="-25000" dirty="0">
                          <a:effectLst/>
                        </a:rPr>
                        <a:t>2</a:t>
                      </a:r>
                      <a:r>
                        <a:rPr lang="en-IN" sz="1200" dirty="0">
                          <a:effectLst/>
                        </a:rPr>
                        <a:t>S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2258025233"/>
                  </a:ext>
                </a:extLst>
              </a:tr>
              <a:tr h="19022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NO</a:t>
                      </a:r>
                      <a:r>
                        <a:rPr lang="en-IN" sz="1200" baseline="-25000" dirty="0">
                          <a:effectLst/>
                        </a:rPr>
                        <a:t>2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1533643613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NO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286513352"/>
                  </a:ext>
                </a:extLst>
              </a:tr>
              <a:tr h="1975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200" dirty="0">
                          <a:effectLst/>
                        </a:rPr>
                        <a:t>N</a:t>
                      </a:r>
                      <a:r>
                        <a:rPr lang="en-IN" sz="1200" baseline="-25000" dirty="0">
                          <a:effectLst/>
                        </a:rPr>
                        <a:t>2</a:t>
                      </a:r>
                      <a:r>
                        <a:rPr lang="en-IN" sz="1200" dirty="0">
                          <a:effectLst/>
                        </a:rPr>
                        <a:t>O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98" marR="60098" marT="0" marB="0"/>
                </a:tc>
                <a:extLst>
                  <a:ext uri="{0D108BD9-81ED-4DB2-BD59-A6C34878D82A}">
                    <a16:rowId xmlns:a16="http://schemas.microsoft.com/office/drawing/2014/main" val="180261249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D37A8ED-AC21-4C96-8BDF-D0A69BECA03D}"/>
              </a:ext>
            </a:extLst>
          </p:cNvPr>
          <p:cNvSpPr txBox="1"/>
          <p:nvPr/>
        </p:nvSpPr>
        <p:spPr>
          <a:xfrm>
            <a:off x="6334539" y="2464214"/>
            <a:ext cx="5019261" cy="19620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Common Salt (Sodium Chloride) </a:t>
            </a:r>
            <a:endParaRPr lang="en-IN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Baking Soda (Sodium bicarbonate)</a:t>
            </a:r>
            <a:endParaRPr lang="en-IN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Washing Soda (Sodium carbonate)</a:t>
            </a:r>
            <a:endParaRPr lang="en-IN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Marble &amp; Chalk (Calcium carbonate)</a:t>
            </a:r>
            <a:endParaRPr lang="en-IN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Calcium Hydroxide (slaked lime)</a:t>
            </a:r>
            <a:endParaRPr lang="en-IN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IN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Sodium hydroxide (Caustic Soda)</a:t>
            </a:r>
            <a:endParaRPr lang="en-IN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A82FF8E0-8090-4E41-A68C-F959A0EC52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995" y="172279"/>
            <a:ext cx="2592042" cy="542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1252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4715C-E472-4439-8AC5-8EFFD13E9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1855"/>
            <a:ext cx="10515600" cy="488833"/>
          </a:xfrm>
        </p:spPr>
        <p:txBody>
          <a:bodyPr>
            <a:normAutofit fontScale="90000"/>
          </a:bodyPr>
          <a:lstStyle/>
          <a:p>
            <a:pPr algn="ctr"/>
            <a:r>
              <a:rPr lang="en-IN" sz="3300" b="1" dirty="0">
                <a:solidFill>
                  <a:srgbClr val="FF0000"/>
                </a:solidFill>
                <a:effectLst/>
                <a:latin typeface="+mn-lt"/>
                <a:ea typeface="Calibri" panose="020F0502020204030204" pitchFamily="34" charset="0"/>
              </a:rPr>
              <a:t>Molecular formula, the common names and the state of some common Compounds</a:t>
            </a:r>
            <a:br>
              <a:rPr lang="en-US" sz="4400" b="1" dirty="0">
                <a:solidFill>
                  <a:schemeClr val="tx1"/>
                </a:solidFill>
              </a:rPr>
            </a:br>
            <a:endParaRPr lang="en-IN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4BCFB73-261D-4E9F-812A-25C6EE2B6A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3813422"/>
              </p:ext>
            </p:extLst>
          </p:nvPr>
        </p:nvGraphicFramePr>
        <p:xfrm>
          <a:off x="838200" y="1825625"/>
          <a:ext cx="10515597" cy="4327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1739721172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4288747151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20899511"/>
                    </a:ext>
                  </a:extLst>
                </a:gridCol>
              </a:tblGrid>
              <a:tr h="41399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NAME OF THE COMPOUNDS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FORMULA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STATE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9179328"/>
                  </a:ext>
                </a:extLst>
              </a:tr>
              <a:tr h="309310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AutoNum type="arabicPeriod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Common Salt (Sodium Chloride)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NaCl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Solid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3952500"/>
                  </a:ext>
                </a:extLst>
              </a:tr>
              <a:tr h="422481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      Sugar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IN" sz="1400" b="1" baseline="-25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</a:t>
                      </a:r>
                      <a:r>
                        <a:rPr lang="en-IN" sz="1400" b="1" baseline="-25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IN" sz="1400" b="1" baseline="-25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Solid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0883192"/>
                  </a:ext>
                </a:extLst>
              </a:tr>
              <a:tr h="30931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     Glucose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IN" sz="1400" b="1" baseline="-25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</a:t>
                      </a:r>
                      <a:r>
                        <a:rPr lang="en-IN" sz="1400" b="1" baseline="-25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IN" sz="1400" b="1" baseline="-25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Solid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64864047"/>
                  </a:ext>
                </a:extLst>
              </a:tr>
              <a:tr h="30931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      Baking Soda (Sodium bicarbonate)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NaHCO</a:t>
                      </a:r>
                      <a:r>
                        <a:rPr lang="en-IN" sz="1400" b="1" baseline="-25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Solid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1710864"/>
                  </a:ext>
                </a:extLst>
              </a:tr>
              <a:tr h="30931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      Washing Soda (Sodium carbonate)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</a:t>
                      </a:r>
                      <a:r>
                        <a:rPr lang="en-IN" sz="1400" b="1" baseline="-25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</a:t>
                      </a:r>
                      <a:r>
                        <a:rPr lang="en-IN" sz="1400" b="1" baseline="-25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.10H</a:t>
                      </a:r>
                      <a:r>
                        <a:rPr lang="en-IN" sz="1400" b="1" baseline="-25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Solid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1559776"/>
                  </a:ext>
                </a:extLst>
              </a:tr>
              <a:tr h="30931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6.     Marble &amp; Chalk (Calcium carbonate)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CaCO</a:t>
                      </a:r>
                      <a:r>
                        <a:rPr lang="en-IN" sz="1400" b="1" baseline="-25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Solid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7467179"/>
                  </a:ext>
                </a:extLst>
              </a:tr>
              <a:tr h="30931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7.     Sand (Silica)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SiO</a:t>
                      </a:r>
                      <a:r>
                        <a:rPr lang="en-IN" sz="1400" b="1" baseline="-25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Solid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6871579"/>
                  </a:ext>
                </a:extLst>
              </a:tr>
              <a:tr h="30931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8.    Calcium Hydroxide (slaked lime)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 (OH)</a:t>
                      </a:r>
                      <a:r>
                        <a:rPr lang="en-IN" sz="1400" b="1" baseline="-25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Solid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2426326"/>
                  </a:ext>
                </a:extLst>
              </a:tr>
              <a:tr h="30931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9.    Sodium hydroxide (Caustic Soda)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NaOH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Solid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1226778"/>
                  </a:ext>
                </a:extLst>
              </a:tr>
              <a:tr h="397843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10.  Copper Sulphate (Blue Vitriol)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CuSO</a:t>
                      </a:r>
                      <a:r>
                        <a:rPr lang="en-IN" sz="1400" b="1" baseline="-25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Solid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8069127"/>
                  </a:ext>
                </a:extLst>
              </a:tr>
              <a:tr h="30931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11.  Water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</a:t>
                      </a:r>
                      <a:r>
                        <a:rPr lang="en-IN" sz="1400" b="1" baseline="-25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Liquid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529323"/>
                  </a:ext>
                </a:extLst>
              </a:tr>
              <a:tr h="30931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12.  Acetic Acid (Vinegar)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</a:t>
                      </a:r>
                      <a:r>
                        <a:rPr lang="en-IN" sz="1400" b="1" baseline="-25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COOH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Liquid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8504474"/>
                  </a:ext>
                </a:extLst>
              </a:tr>
            </a:tbl>
          </a:graphicData>
        </a:graphic>
      </p:graphicFrame>
      <p:pic>
        <p:nvPicPr>
          <p:cNvPr id="7" name="Picture 2">
            <a:extLst>
              <a:ext uri="{FF2B5EF4-FFF2-40B4-BE49-F238E27FC236}">
                <a16:creationId xmlns:a16="http://schemas.microsoft.com/office/drawing/2014/main" id="{30AF304B-D8D0-49B8-AA3A-927D57C790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0688" y="111288"/>
            <a:ext cx="2592042" cy="488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8194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8EFE9-3E98-42BA-B023-BBF10C9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838200" y="728870"/>
            <a:ext cx="10515600" cy="1351720"/>
          </a:xfrm>
        </p:spPr>
        <p:txBody>
          <a:bodyPr>
            <a:normAutofit fontScale="90000"/>
          </a:bodyPr>
          <a:lstStyle/>
          <a:p>
            <a:pPr algn="ctr"/>
            <a:r>
              <a:rPr lang="en-IN" sz="3300" b="1" dirty="0">
                <a:solidFill>
                  <a:srgbClr val="FF0000"/>
                </a:solidFill>
                <a:effectLst/>
                <a:latin typeface="+mn-lt"/>
                <a:ea typeface="Calibri" panose="020F0502020204030204" pitchFamily="34" charset="0"/>
              </a:rPr>
              <a:t>Molecular formula, the common names and the state of some common Compounds</a:t>
            </a:r>
            <a:br>
              <a:rPr lang="en-US" sz="4400" b="1" dirty="0">
                <a:solidFill>
                  <a:schemeClr val="tx1"/>
                </a:solidFill>
              </a:rPr>
            </a:br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6ADB769-068D-4E08-965F-17B35F097B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6394483"/>
              </p:ext>
            </p:extLst>
          </p:nvPr>
        </p:nvGraphicFramePr>
        <p:xfrm>
          <a:off x="838200" y="1696277"/>
          <a:ext cx="10515597" cy="4545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1283909414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435530241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550838563"/>
                    </a:ext>
                  </a:extLst>
                </a:gridCol>
              </a:tblGrid>
              <a:tr h="378791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13.    Hydrochloric Acid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HCl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Liquid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1110188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14.    Sulphuric Acid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</a:t>
                      </a:r>
                      <a:r>
                        <a:rPr lang="en-IN" sz="1400" b="1" baseline="-25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</a:t>
                      </a:r>
                      <a:r>
                        <a:rPr lang="en-IN" sz="1400" b="1" baseline="-25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Liquid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3111312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15.    Nitric Acid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HNO</a:t>
                      </a:r>
                      <a:r>
                        <a:rPr lang="en-IN" sz="1400" b="1" baseline="-25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Liquid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7200696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16.   Carbon Dioxide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</a:t>
                      </a:r>
                      <a:r>
                        <a:rPr lang="en-IN" sz="1400" b="1" baseline="-25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Gas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6734838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17.   Carbon Monoxide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Gas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7106616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18.   Sulphur dioxide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</a:t>
                      </a:r>
                      <a:r>
                        <a:rPr lang="en-IN" sz="1400" b="1" baseline="-25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Gas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5134126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19.   Sulphur trioxide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</a:t>
                      </a:r>
                      <a:r>
                        <a:rPr lang="en-IN" sz="1400" b="1" baseline="-25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Gas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8735455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20.   Ammonia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NH</a:t>
                      </a:r>
                      <a:r>
                        <a:rPr lang="en-IN" sz="1400" b="1" baseline="-25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Gas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2330154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21.   Hydrogen sulphide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</a:t>
                      </a:r>
                      <a:r>
                        <a:rPr lang="en-IN" sz="1400" b="1" baseline="-25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Gas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2583176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22.   Nitrogen dioxide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r>
                        <a:rPr lang="en-IN" sz="1400" b="1" baseline="-25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Gas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839184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23.   Nitric oxide (nitrogen monoxide)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Gas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767773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  <a:buFont typeface="+mj-lt"/>
                        <a:buNone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24.   Nitrous oxide (Laughing Gas)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IN" sz="1400" b="1" baseline="-25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Gas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9425862"/>
                  </a:ext>
                </a:extLst>
              </a:tr>
            </a:tbl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E02397D5-0725-4966-9AD5-C086DE14E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8556" y="198778"/>
            <a:ext cx="2592042" cy="417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7539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8129D-BFA4-47FE-8F9B-7BBFAC3FE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06369-1FA6-4768-A69A-B2917C8AF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0103"/>
            <a:ext cx="10515600" cy="4016859"/>
          </a:xfrm>
        </p:spPr>
        <p:txBody>
          <a:bodyPr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Exercise Q10, Q11, Q14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All objective questions</a:t>
            </a:r>
          </a:p>
          <a:p>
            <a:r>
              <a:rPr lang="en-IN" sz="2400" b="1" dirty="0">
                <a:latin typeface="Calibri" panose="020F0502020204030204" pitchFamily="34" charset="0"/>
              </a:rPr>
              <a:t>Write the formula of the following compounds</a:t>
            </a:r>
          </a:p>
          <a:p>
            <a:pPr marL="342900" indent="-342900">
              <a:buAutoNum type="alphaLcParenR"/>
            </a:pPr>
            <a:r>
              <a:rPr lang="en-IN" sz="2400" b="1" dirty="0">
                <a:latin typeface="Calibri" panose="020F0502020204030204" pitchFamily="34" charset="0"/>
              </a:rPr>
              <a:t>    Hydrogen sulphide</a:t>
            </a:r>
          </a:p>
          <a:p>
            <a:pPr marL="514350" indent="-514350">
              <a:buAutoNum type="alphaLcParenR"/>
            </a:pPr>
            <a:r>
              <a:rPr lang="en-IN" sz="2400" b="1" dirty="0">
                <a:latin typeface="Calibri" panose="020F0502020204030204" pitchFamily="34" charset="0"/>
              </a:rPr>
              <a:t> Calcium Hydroxide</a:t>
            </a:r>
          </a:p>
          <a:p>
            <a:pPr marL="514350" indent="-514350">
              <a:buAutoNum type="alphaLcParenR"/>
            </a:pPr>
            <a:r>
              <a:rPr lang="en-IN" sz="2400" b="1" dirty="0">
                <a:latin typeface="Calibri" panose="020F0502020204030204" pitchFamily="34" charset="0"/>
              </a:rPr>
              <a:t> Caustic soda</a:t>
            </a:r>
          </a:p>
          <a:p>
            <a:pPr marL="514350" indent="-514350">
              <a:buAutoNum type="alphaLcParenR"/>
            </a:pPr>
            <a:r>
              <a:rPr lang="en-IN" sz="2400" b="1" dirty="0">
                <a:latin typeface="Calibri" panose="020F0502020204030204" pitchFamily="34" charset="0"/>
              </a:rPr>
              <a:t> Baking Soda</a:t>
            </a:r>
          </a:p>
          <a:p>
            <a:pPr marL="514350" indent="-514350">
              <a:buAutoNum type="alphaLcParenR"/>
            </a:pPr>
            <a:r>
              <a:rPr lang="en-IN" sz="2400" b="1" dirty="0">
                <a:latin typeface="Calibri" panose="020F0502020204030204" pitchFamily="34" charset="0"/>
              </a:rPr>
              <a:t> Washing Soda</a:t>
            </a:r>
          </a:p>
          <a:p>
            <a:pPr marL="514350" indent="-514350">
              <a:buAutoNum type="alphaLcParenR"/>
            </a:pPr>
            <a:r>
              <a:rPr lang="en-IN" sz="2400" b="1" dirty="0">
                <a:latin typeface="Calibri" panose="020F0502020204030204" pitchFamily="34" charset="0"/>
              </a:rPr>
              <a:t> Calcium carbonate</a:t>
            </a:r>
            <a:endParaRPr lang="en-IN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9C64F5B-BEF2-45E4-B3C2-31564BAD93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8166" y="16896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149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9E9C1-601D-4415-82E6-EB4A48D7A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2452"/>
            <a:ext cx="10515600" cy="1643270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BC073-D6EE-4237-8864-73D9054F8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N" dirty="0"/>
          </a:p>
          <a:p>
            <a:pPr marL="0" indent="0" algn="ctr">
              <a:buNone/>
            </a:pPr>
            <a:endParaRPr lang="en-IN" sz="3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3B574EF-D56F-4929-8148-1DA26F904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941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722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433</Words>
  <Application>Microsoft Office PowerPoint</Application>
  <PresentationFormat>Widescreen</PresentationFormat>
  <Paragraphs>139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ATOMS, MOLECULES AND RADICALS</vt:lpstr>
      <vt:lpstr>PowerPoint Presentation</vt:lpstr>
      <vt:lpstr>PowerPoint Presentation</vt:lpstr>
      <vt:lpstr>MOLECULAR FORMULA AND COMMON NAMES OF SOME COMPOUNDS</vt:lpstr>
      <vt:lpstr>Molecular formula, the common names and the state of some common Compounds </vt:lpstr>
      <vt:lpstr>Molecular formula, the common names and the state of some common Compounds 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ATOMS, MOLECULES AND RADICALS</dc:title>
  <dc:creator>Pradeep Pati</dc:creator>
  <cp:lastModifiedBy>Pradeep Pati</cp:lastModifiedBy>
  <cp:revision>7</cp:revision>
  <dcterms:created xsi:type="dcterms:W3CDTF">2021-05-29T04:00:27Z</dcterms:created>
  <dcterms:modified xsi:type="dcterms:W3CDTF">2021-12-18T04:06:39Z</dcterms:modified>
</cp:coreProperties>
</file>