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57" r:id="rId5"/>
    <p:sldId id="258" r:id="rId6"/>
    <p:sldId id="260" r:id="rId7"/>
    <p:sldId id="267" r:id="rId8"/>
    <p:sldId id="268" r:id="rId9"/>
    <p:sldId id="262" r:id="rId10"/>
    <p:sldId id="26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9DB8A-D8F2-44AB-A7F9-B93275878F63}"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4F6A1-23B0-40AC-95D5-748FEC77D9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9DB8A-D8F2-44AB-A7F9-B93275878F63}" type="datetimeFigureOut">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4F6A1-23B0-40AC-95D5-748FEC77D9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MdGWGBBRy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an7tpWR16m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solidFill>
            <a:schemeClr val="bg1"/>
          </a:solidFill>
          <a:ln>
            <a:solidFill>
              <a:schemeClr val="bg1"/>
            </a:solidFill>
          </a:ln>
        </p:spPr>
        <p:txBody>
          <a:bodyPr rtlCol="0">
            <a:normAutofit/>
          </a:bodyPr>
          <a:lstStyle/>
          <a:p>
            <a:pPr eaLnBrk="1" fontAlgn="auto" hangingPunct="1">
              <a:spcAft>
                <a:spcPts val="0"/>
              </a:spcAft>
              <a:defRPr/>
            </a:pPr>
            <a:r>
              <a:rPr sz="3200" smtClean="0">
                <a:solidFill>
                  <a:srgbClr val="FF0000"/>
                </a:solidFill>
                <a:latin typeface="+mn-lt"/>
              </a:rPr>
              <a:t> </a:t>
            </a:r>
            <a:r>
              <a:rPr lang="en-US" sz="2800" dirty="0" smtClean="0">
                <a:solidFill>
                  <a:srgbClr val="FF0000"/>
                </a:solidFill>
                <a:latin typeface="+mn-lt"/>
              </a:rPr>
              <a:t>THE FUNDAMENTAL UNIT OF LIFE</a:t>
            </a:r>
            <a:r>
              <a:rPr sz="2800" smtClean="0">
                <a:solidFill>
                  <a:srgbClr val="FF0000"/>
                </a:solidFill>
                <a:latin typeface="+mn-lt"/>
              </a:rPr>
              <a:t/>
            </a:r>
            <a:br>
              <a:rPr sz="2800" smtClean="0">
                <a:solidFill>
                  <a:srgbClr val="FF0000"/>
                </a:solidFill>
                <a:latin typeface="+mn-lt"/>
              </a:rPr>
            </a:br>
            <a:endParaRPr sz="2800" smtClean="0">
              <a:solidFill>
                <a:srgbClr val="FF0000"/>
              </a:solidFill>
              <a:latin typeface="+mn-lt"/>
            </a:endParaRPr>
          </a:p>
        </p:txBody>
      </p:sp>
      <p:sp>
        <p:nvSpPr>
          <p:cNvPr id="2051" name="Subtitle 5"/>
          <p:cNvSpPr>
            <a:spLocks noGrp="1"/>
          </p:cNvSpPr>
          <p:nvPr>
            <p:ph type="subTitle" idx="1"/>
          </p:nvPr>
        </p:nvSpPr>
        <p:spPr>
          <a:xfrm>
            <a:off x="1143000" y="3048000"/>
            <a:ext cx="6705600" cy="1600200"/>
          </a:xfrm>
        </p:spPr>
        <p:txBody>
          <a:bodyPr>
            <a:noAutofit/>
          </a:bodyPr>
          <a:lstStyle/>
          <a:p>
            <a:r>
              <a:rPr lang="en-US" sz="2400" dirty="0" smtClean="0">
                <a:solidFill>
                  <a:schemeClr val="tx1"/>
                </a:solidFill>
              </a:rPr>
              <a:t>SUBJECT- BIOLOGY</a:t>
            </a:r>
          </a:p>
          <a:p>
            <a:r>
              <a:rPr lang="en-US" sz="2400" dirty="0" smtClean="0">
                <a:solidFill>
                  <a:schemeClr val="tx1"/>
                </a:solidFill>
              </a:rPr>
              <a:t>CHAPTER NO- 5</a:t>
            </a:r>
          </a:p>
          <a:p>
            <a:r>
              <a:rPr lang="en-IN" sz="2400" b="1" dirty="0">
                <a:solidFill>
                  <a:schemeClr val="tx1"/>
                </a:solidFill>
              </a:rPr>
              <a:t>Cytoplasm, Cell Organelles-Endoplasmic Reticulum- structure, composition and function </a:t>
            </a:r>
            <a:endParaRPr lang="en-IN" sz="2400" b="1" dirty="0" smtClean="0">
              <a:solidFill>
                <a:schemeClr val="tx1"/>
              </a:solidFill>
            </a:endParaRPr>
          </a:p>
          <a:p>
            <a:r>
              <a:rPr lang="en-US" sz="2400" dirty="0" smtClean="0">
                <a:solidFill>
                  <a:schemeClr val="tx1"/>
                </a:solidFill>
              </a:rPr>
              <a:t>PERIOD-7</a:t>
            </a:r>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086600" y="304800"/>
            <a:ext cx="1752600" cy="1066800"/>
          </a:xfrm>
          <a:prstGeom prst="rect">
            <a:avLst/>
          </a:prstGeom>
          <a:noFill/>
          <a:ln w="9525">
            <a:noFill/>
            <a:miter lim="800000"/>
            <a:headEnd/>
            <a:tailEnd/>
          </a:ln>
        </p:spPr>
      </p:pic>
      <p:pic>
        <p:nvPicPr>
          <p:cNvPr id="5" name="Picture 4" descr="https://lh5.googleusercontent.com/B2T2ql4TLjSp4ggLqeDbw6DFpympyfswUtrz-ep90zjZpSCeRdrh5O-r-ciOZWWNnQpfTh0JhbmBes_QYjfZ0oNf0orHv3YbFGbQVGiE5wE10TvecMrl56liQVRS4919T7CdvvPq7JNX0fFITw"/>
          <p:cNvPicPr>
            <a:picLocks noChangeAspect="1" noChangeArrowheads="1"/>
          </p:cNvPicPr>
          <p:nvPr/>
        </p:nvPicPr>
        <p:blipFill>
          <a:blip r:embed="rId3"/>
          <a:srcRect/>
          <a:stretch>
            <a:fillRect/>
          </a:stretch>
        </p:blipFill>
        <p:spPr bwMode="auto">
          <a:xfrm>
            <a:off x="0" y="5191125"/>
            <a:ext cx="89916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457200"/>
          </a:xfrm>
        </p:spPr>
        <p:txBody>
          <a:bodyPr>
            <a:normAutofit fontScale="90000"/>
          </a:bodyPr>
          <a:lstStyle/>
          <a:p>
            <a:r>
              <a:rPr lang="en-US" sz="2800" dirty="0" smtClean="0">
                <a:solidFill>
                  <a:srgbClr val="FF0000"/>
                </a:solidFill>
              </a:rPr>
              <a:t>HOME ASSIGNMENT</a:t>
            </a:r>
            <a:endParaRPr lang="en-US" sz="2800" dirty="0">
              <a:solidFill>
                <a:srgbClr val="FF0000"/>
              </a:solidFill>
            </a:endParaRPr>
          </a:p>
        </p:txBody>
      </p:sp>
      <p:sp>
        <p:nvSpPr>
          <p:cNvPr id="5" name="Content Placeholder 4"/>
          <p:cNvSpPr>
            <a:spLocks noGrp="1"/>
          </p:cNvSpPr>
          <p:nvPr>
            <p:ph idx="1"/>
          </p:nvPr>
        </p:nvSpPr>
        <p:spPr>
          <a:xfrm>
            <a:off x="381000" y="838200"/>
            <a:ext cx="8305800" cy="5287963"/>
          </a:xfrm>
        </p:spPr>
        <p:txBody>
          <a:bodyPr>
            <a:normAutofit/>
          </a:bodyPr>
          <a:lstStyle/>
          <a:p>
            <a:pPr marL="514350" indent="-514350">
              <a:buFont typeface="+mj-lt"/>
              <a:buAutoNum type="arabicPeriod"/>
            </a:pPr>
            <a:endParaRPr lang="en-IN" sz="2400" dirty="0" smtClean="0"/>
          </a:p>
          <a:p>
            <a:pPr marL="514350" indent="-514350">
              <a:buFont typeface="+mj-lt"/>
              <a:buAutoNum type="arabicPeriod"/>
            </a:pPr>
            <a:r>
              <a:rPr lang="en-IN" sz="2400" dirty="0" smtClean="0"/>
              <a:t>Explain </a:t>
            </a:r>
            <a:r>
              <a:rPr lang="en-IN" sz="2400" dirty="0"/>
              <a:t>membrane biogenesis</a:t>
            </a:r>
            <a:endParaRPr lang="en-US" sz="2400" dirty="0"/>
          </a:p>
          <a:p>
            <a:pPr marL="514350" indent="-514350">
              <a:buFont typeface="+mj-lt"/>
              <a:buAutoNum type="arabicPeriod"/>
            </a:pPr>
            <a:r>
              <a:rPr lang="en-IN" sz="2400" dirty="0" smtClean="0"/>
              <a:t>Differentiate </a:t>
            </a:r>
            <a:r>
              <a:rPr lang="en-IN" sz="2400" dirty="0"/>
              <a:t>between RER and SER</a:t>
            </a:r>
            <a:endParaRPr lang="en-US" sz="2400" dirty="0"/>
          </a:p>
          <a:p>
            <a:pPr marL="514350" indent="-514350">
              <a:buFont typeface="+mj-lt"/>
              <a:buAutoNum type="arabicPeriod"/>
            </a:pPr>
            <a:r>
              <a:rPr lang="en-IN" sz="2400" dirty="0" smtClean="0"/>
              <a:t>Explain </a:t>
            </a:r>
            <a:r>
              <a:rPr lang="en-IN" sz="2400" dirty="0"/>
              <a:t>the structure of endoplasmic reticulum and mention its function</a:t>
            </a:r>
            <a:r>
              <a:rPr lang="en-IN" sz="2400" dirty="0" smtClean="0"/>
              <a:t>.</a:t>
            </a:r>
          </a:p>
          <a:p>
            <a:pPr marL="514350" indent="-514350">
              <a:buFont typeface="+mj-lt"/>
              <a:buAutoNum type="arabicPeriod"/>
            </a:pPr>
            <a:r>
              <a:rPr lang="en-IN" sz="2400" dirty="0" smtClean="0"/>
              <a:t>Differentiate between protoplasm and cytoplasm.</a:t>
            </a:r>
            <a:endParaRPr lang="en-US" sz="2400" dirty="0"/>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239000" y="0"/>
            <a:ext cx="15240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dirty="0" smtClean="0"/>
          </a:p>
        </p:txBody>
      </p:sp>
      <p:sp>
        <p:nvSpPr>
          <p:cNvPr id="28675" name="Content Placeholder 3"/>
          <p:cNvSpPr>
            <a:spLocks noGrp="1"/>
          </p:cNvSpPr>
          <p:nvPr>
            <p:ph idx="1"/>
          </p:nvPr>
        </p:nvSpPr>
        <p:spPr/>
        <p:txBody>
          <a:bodyPr>
            <a:normAutofit lnSpcReduction="10000"/>
          </a:bodyPr>
          <a:lstStyle/>
          <a:p>
            <a:pPr>
              <a:buFont typeface="Arial" charset="0"/>
              <a:buNone/>
            </a:pPr>
            <a:r>
              <a:rPr lang="en-US" b="1" dirty="0" smtClean="0"/>
              <a:t>                          </a:t>
            </a:r>
          </a:p>
          <a:p>
            <a:pPr>
              <a:buFont typeface="Arial" charset="0"/>
              <a:buNone/>
            </a:pPr>
            <a:endParaRPr lang="en-US" b="1" dirty="0" smtClean="0"/>
          </a:p>
          <a:p>
            <a:pPr>
              <a:buFont typeface="Arial" charset="0"/>
              <a:buNone/>
            </a:pPr>
            <a:r>
              <a:rPr lang="en-US" sz="4800" b="1" dirty="0" smtClean="0"/>
              <a:t>                 </a:t>
            </a:r>
            <a:r>
              <a:rPr lang="en-US" sz="4000" b="1" dirty="0" smtClean="0"/>
              <a:t>THANKING YOU</a:t>
            </a:r>
            <a:endParaRPr lang="en-US" sz="4000" dirty="0" smtClean="0"/>
          </a:p>
          <a:p>
            <a:pPr>
              <a:buFont typeface="Arial" charset="0"/>
              <a:buNone/>
            </a:pPr>
            <a:r>
              <a:rPr lang="en-US" sz="4000" b="1" smtClean="0">
                <a:solidFill>
                  <a:srgbClr val="FF0000"/>
                </a:solidFill>
              </a:rPr>
              <a:t>            </a:t>
            </a:r>
            <a:r>
              <a:rPr lang="en-US" sz="4000" b="1" dirty="0" smtClean="0">
                <a:solidFill>
                  <a:srgbClr val="FF0000"/>
                </a:solidFill>
              </a:rPr>
              <a:t>ODM EDUCATIONAL GROUP</a:t>
            </a:r>
            <a:endParaRPr lang="en-US" sz="4000" dirty="0" smtClean="0">
              <a:solidFill>
                <a:srgbClr val="FF0000"/>
              </a:solidFill>
            </a:endParaRPr>
          </a:p>
          <a:p>
            <a:pPr>
              <a:buFont typeface="Arial" charset="0"/>
              <a:buNone/>
            </a:pPr>
            <a:r>
              <a:rPr lang="en-US" dirty="0" smtClean="0"/>
              <a:t/>
            </a:r>
            <a:br>
              <a:rPr lang="en-US" dirty="0" smtClean="0"/>
            </a:br>
            <a:endParaRPr lang="en-US" dirty="0" smtClean="0"/>
          </a:p>
          <a:p>
            <a:pPr>
              <a:buFont typeface="Arial" charset="0"/>
              <a:buNone/>
            </a:pP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126163"/>
          </a:xfrm>
        </p:spPr>
        <p:txBody>
          <a:bodyPr>
            <a:normAutofit/>
          </a:bodyPr>
          <a:lstStyle/>
          <a:p>
            <a:pPr>
              <a:buNone/>
            </a:pPr>
            <a:r>
              <a:rPr lang="en-US" sz="2400" dirty="0" smtClean="0"/>
              <a:t>                                      </a:t>
            </a:r>
            <a:r>
              <a:rPr lang="en-US" sz="2400" dirty="0" smtClean="0">
                <a:solidFill>
                  <a:srgbClr val="FF0000"/>
                </a:solidFill>
              </a:rPr>
              <a:t>LEARNING  OBJECTIVE</a:t>
            </a:r>
          </a:p>
          <a:p>
            <a:pPr lvl="0"/>
            <a:endParaRPr lang="en-IN" sz="2400" dirty="0" smtClean="0"/>
          </a:p>
          <a:p>
            <a:pPr lvl="0"/>
            <a:r>
              <a:rPr lang="en-IN" sz="2400" dirty="0" smtClean="0"/>
              <a:t>Student </a:t>
            </a:r>
            <a:r>
              <a:rPr lang="en-IN" sz="2400" dirty="0"/>
              <a:t>will be able </a:t>
            </a:r>
            <a:r>
              <a:rPr lang="en-IN" sz="2400" dirty="0" smtClean="0"/>
              <a:t>to</a:t>
            </a:r>
          </a:p>
          <a:p>
            <a:pPr lvl="0"/>
            <a:r>
              <a:rPr lang="en-IN" sz="2400" dirty="0" smtClean="0"/>
              <a:t> </a:t>
            </a:r>
            <a:r>
              <a:rPr lang="en-IN" sz="2400" dirty="0"/>
              <a:t>apprise the importance of cytoplasm in a living cell.</a:t>
            </a:r>
            <a:endParaRPr lang="en-US" sz="2400" dirty="0"/>
          </a:p>
          <a:p>
            <a:pPr lvl="0"/>
            <a:r>
              <a:rPr lang="en-IN" sz="2400" dirty="0" smtClean="0"/>
              <a:t> </a:t>
            </a:r>
            <a:r>
              <a:rPr lang="en-IN" sz="2400" dirty="0"/>
              <a:t>be familiarized all the components and structure of cytoplasm</a:t>
            </a:r>
            <a:endParaRPr lang="en-US" sz="2400" dirty="0"/>
          </a:p>
          <a:p>
            <a:pPr lvl="0"/>
            <a:r>
              <a:rPr lang="en-IN" sz="2400" dirty="0" smtClean="0"/>
              <a:t> </a:t>
            </a:r>
            <a:r>
              <a:rPr lang="en-IN" sz="2400" dirty="0"/>
              <a:t>analyze the location and </a:t>
            </a:r>
            <a:r>
              <a:rPr lang="en-IN" sz="2400" dirty="0" smtClean="0"/>
              <a:t>structure and function </a:t>
            </a:r>
            <a:r>
              <a:rPr lang="en-IN" sz="2400" dirty="0"/>
              <a:t>of endoplasmic reticulum.</a:t>
            </a:r>
            <a:endParaRPr lang="en-US" sz="2400" dirty="0"/>
          </a:p>
          <a:p>
            <a:pPr lvl="0"/>
            <a:r>
              <a:rPr lang="en-IN" sz="2400" dirty="0" smtClean="0"/>
              <a:t>understand </a:t>
            </a:r>
            <a:r>
              <a:rPr lang="en-IN" sz="2400" dirty="0"/>
              <a:t>the interrelationship between nucleus and endoplasmic </a:t>
            </a:r>
            <a:r>
              <a:rPr lang="en-IN" sz="2400" dirty="0" smtClean="0"/>
              <a:t>reticulum </a:t>
            </a:r>
            <a:endParaRPr lang="en-US" sz="2400" dirty="0"/>
          </a:p>
          <a:p>
            <a:pPr>
              <a:buNone/>
            </a:pPr>
            <a:endParaRPr lang="en-US" sz="2400" dirty="0" smtClean="0">
              <a:solidFill>
                <a:srgbClr val="FF0000"/>
              </a:solidFill>
            </a:endParaRPr>
          </a:p>
          <a:p>
            <a:pPr>
              <a:buNone/>
            </a:pPr>
            <a:endParaRPr lang="en-US" sz="2400" dirty="0" smtClean="0">
              <a:solidFill>
                <a:srgbClr val="FF0000"/>
              </a:solidFill>
            </a:endParaRPr>
          </a:p>
          <a:p>
            <a:pPr>
              <a:buNone/>
            </a:pPr>
            <a:endParaRPr lang="en-US" sz="2400" dirty="0" smtClean="0">
              <a:solidFill>
                <a:srgbClr val="FF0000"/>
              </a:solidFill>
            </a:endParaRPr>
          </a:p>
          <a:p>
            <a:pPr>
              <a:buNone/>
            </a:pPr>
            <a:endParaRPr lang="en-US" sz="2400" dirty="0">
              <a:solidFill>
                <a:srgbClr val="FF0000"/>
              </a:solidFill>
            </a:endParaRPr>
          </a:p>
        </p:txBody>
      </p:sp>
      <p:pic>
        <p:nvPicPr>
          <p:cNvPr id="6" name="Picture 5" descr="source.gif"/>
          <p:cNvPicPr>
            <a:picLocks noChangeAspect="1"/>
          </p:cNvPicPr>
          <p:nvPr/>
        </p:nvPicPr>
        <p:blipFill>
          <a:blip r:embed="rId2" cstate="print"/>
          <a:stretch>
            <a:fillRect/>
          </a:stretch>
        </p:blipFill>
        <p:spPr>
          <a:xfrm>
            <a:off x="228600" y="4267200"/>
            <a:ext cx="2514600" cy="2438400"/>
          </a:xfrm>
          <a:prstGeom prst="rect">
            <a:avLst/>
          </a:prstGeom>
        </p:spPr>
      </p:pic>
      <p:pic>
        <p:nvPicPr>
          <p:cNvPr id="5"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239000" y="152400"/>
            <a:ext cx="1704444"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a:buNone/>
            </a:pPr>
            <a:r>
              <a:rPr lang="en-US" sz="2800" dirty="0" smtClean="0"/>
              <a:t>       </a:t>
            </a:r>
          </a:p>
          <a:p>
            <a:pPr>
              <a:buNone/>
            </a:pPr>
            <a:endParaRPr lang="en-US" sz="2800" dirty="0" smtClean="0">
              <a:solidFill>
                <a:srgbClr val="FF0000"/>
              </a:solidFill>
            </a:endParaRPr>
          </a:p>
          <a:p>
            <a:pPr>
              <a:buNone/>
            </a:pPr>
            <a:r>
              <a:rPr lang="en-US" sz="2400" dirty="0" smtClean="0">
                <a:solidFill>
                  <a:srgbClr val="FF0000"/>
                </a:solidFill>
              </a:rPr>
              <a:t>WARM UP QUESTIONS BASED ON PREVIOUS KNOWLEDGE</a:t>
            </a:r>
          </a:p>
          <a:p>
            <a:pPr>
              <a:buNone/>
            </a:pPr>
            <a:endParaRPr lang="en-IN" sz="2800" dirty="0" smtClean="0"/>
          </a:p>
          <a:p>
            <a:pPr>
              <a:buNone/>
            </a:pPr>
            <a:endParaRPr lang="en-US" sz="2400" dirty="0"/>
          </a:p>
          <a:p>
            <a:pPr lvl="0"/>
            <a:r>
              <a:rPr lang="en-IN" sz="2400" dirty="0"/>
              <a:t>What is the function of ribosome</a:t>
            </a:r>
            <a:endParaRPr lang="en-US" sz="2400" dirty="0"/>
          </a:p>
          <a:p>
            <a:pPr lvl="0"/>
            <a:r>
              <a:rPr lang="en-IN" sz="2400" dirty="0"/>
              <a:t>What are the components of plasma membrane?</a:t>
            </a:r>
            <a:endParaRPr lang="en-US" sz="2400" dirty="0"/>
          </a:p>
          <a:p>
            <a:r>
              <a:rPr lang="en-IN" sz="2400" dirty="0"/>
              <a:t>Which forms the outer </a:t>
            </a:r>
            <a:r>
              <a:rPr lang="en-IN" sz="2400" dirty="0" smtClean="0"/>
              <a:t>layer of </a:t>
            </a:r>
            <a:r>
              <a:rPr lang="en-IN" sz="2400" dirty="0"/>
              <a:t>an animal cell?</a:t>
            </a:r>
            <a:endParaRPr lang="en-US" sz="2400" dirty="0" smtClean="0"/>
          </a:p>
          <a:p>
            <a:pPr>
              <a:buNone/>
            </a:pPr>
            <a:endParaRPr lang="en-US" sz="2800" dirty="0"/>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239000" y="228600"/>
            <a:ext cx="1600200" cy="838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457200"/>
          </a:xfrm>
        </p:spPr>
        <p:txBody>
          <a:bodyPr>
            <a:noAutofit/>
          </a:bodyPr>
          <a:lstStyle/>
          <a:p>
            <a:r>
              <a:rPr lang="en-US" sz="2800" dirty="0" smtClean="0">
                <a:solidFill>
                  <a:srgbClr val="FF0000"/>
                </a:solidFill>
              </a:rPr>
              <a:t>CYTOPLASM</a:t>
            </a:r>
            <a:endParaRPr lang="en-US" sz="2800" dirty="0">
              <a:solidFill>
                <a:srgbClr val="FF0000"/>
              </a:solidFill>
            </a:endParaRPr>
          </a:p>
        </p:txBody>
      </p:sp>
      <p:pic>
        <p:nvPicPr>
          <p:cNvPr id="5122" name="Picture 2" descr="C:\Users\FNSCB\Desktop\Cell+Wall+Structure_+Function_.jpg"/>
          <p:cNvPicPr>
            <a:picLocks noGrp="1" noChangeAspect="1" noChangeArrowheads="1"/>
          </p:cNvPicPr>
          <p:nvPr>
            <p:ph idx="1"/>
          </p:nvPr>
        </p:nvPicPr>
        <p:blipFill>
          <a:blip r:embed="rId2"/>
          <a:srcRect/>
          <a:stretch>
            <a:fillRect/>
          </a:stretch>
        </p:blipFill>
        <p:spPr bwMode="auto">
          <a:xfrm>
            <a:off x="228600" y="609600"/>
            <a:ext cx="8610600" cy="5486400"/>
          </a:xfrm>
          <a:prstGeom prst="rect">
            <a:avLst/>
          </a:prstGeom>
          <a:noFill/>
        </p:spPr>
      </p:pic>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391400" y="152400"/>
            <a:ext cx="175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438912"/>
          </a:xfrm>
        </p:spPr>
        <p:txBody>
          <a:bodyPr>
            <a:noAutofit/>
          </a:bodyPr>
          <a:lstStyle/>
          <a:p>
            <a:r>
              <a:rPr lang="en-US" sz="3200" dirty="0" smtClean="0">
                <a:solidFill>
                  <a:srgbClr val="FF0000"/>
                </a:solidFill>
              </a:rPr>
              <a:t>Cytoplasm</a:t>
            </a:r>
            <a:endParaRPr lang="en-US" sz="3200" dirty="0">
              <a:solidFill>
                <a:srgbClr val="FF0000"/>
              </a:solidFill>
            </a:endParaRPr>
          </a:p>
        </p:txBody>
      </p:sp>
      <p:sp>
        <p:nvSpPr>
          <p:cNvPr id="3" name="Content Placeholder 2"/>
          <p:cNvSpPr>
            <a:spLocks noGrp="1"/>
          </p:cNvSpPr>
          <p:nvPr>
            <p:ph idx="1"/>
          </p:nvPr>
        </p:nvSpPr>
        <p:spPr>
          <a:xfrm>
            <a:off x="381000" y="609600"/>
            <a:ext cx="8305800" cy="5715000"/>
          </a:xfrm>
        </p:spPr>
        <p:txBody>
          <a:bodyPr>
            <a:normAutofit/>
          </a:bodyPr>
          <a:lstStyle/>
          <a:p>
            <a:endParaRPr lang="en-US" sz="2000" dirty="0" smtClean="0"/>
          </a:p>
          <a:p>
            <a:pPr>
              <a:buNone/>
            </a:pPr>
            <a:endParaRPr lang="en-US" sz="2400" b="1" dirty="0" smtClean="0"/>
          </a:p>
          <a:p>
            <a:pPr>
              <a:buNone/>
            </a:pPr>
            <a:r>
              <a:rPr lang="en-US" sz="2400" b="1" dirty="0" smtClean="0"/>
              <a:t>Detailed </a:t>
            </a:r>
            <a:r>
              <a:rPr lang="en-US" sz="2400" b="1" dirty="0"/>
              <a:t>s</a:t>
            </a:r>
            <a:r>
              <a:rPr lang="en-US" sz="2400" b="1" dirty="0" smtClean="0"/>
              <a:t>tructure and function of cytoplasm</a:t>
            </a:r>
          </a:p>
          <a:p>
            <a:pPr>
              <a:buNone/>
            </a:pPr>
            <a:r>
              <a:rPr lang="en-IN" sz="2400" u="sng" dirty="0">
                <a:hlinkClick r:id="rId2"/>
              </a:rPr>
              <a:t>https://youtu.be/MdGWGBBRyEw</a:t>
            </a:r>
            <a:endParaRPr lang="en-US" sz="2400" dirty="0"/>
          </a:p>
          <a:p>
            <a:pPr>
              <a:buNone/>
            </a:pPr>
            <a:endParaRPr lang="en-US" sz="2000" b="1" dirty="0"/>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934200" y="304800"/>
            <a:ext cx="1752600" cy="990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85800"/>
          </a:xfrm>
        </p:spPr>
        <p:txBody>
          <a:bodyPr>
            <a:normAutofit/>
          </a:bodyPr>
          <a:lstStyle/>
          <a:p>
            <a:r>
              <a:rPr lang="en-US" sz="2400" dirty="0" smtClean="0">
                <a:solidFill>
                  <a:srgbClr val="FF0000"/>
                </a:solidFill>
              </a:rPr>
              <a:t>Cell organelles</a:t>
            </a:r>
            <a:endParaRPr lang="en-US" sz="2400" dirty="0">
              <a:solidFill>
                <a:srgbClr val="FF0000"/>
              </a:solidFill>
            </a:endParaRPr>
          </a:p>
        </p:txBody>
      </p:sp>
      <p:pic>
        <p:nvPicPr>
          <p:cNvPr id="4" name="Content Placeholder 3" descr="Endoplasmic Reticulum- Structure and Function"/>
          <p:cNvPicPr>
            <a:picLocks noGrp="1"/>
          </p:cNvPicPr>
          <p:nvPr>
            <p:ph idx="1"/>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5800" y="762000"/>
            <a:ext cx="7848600" cy="4891881"/>
          </a:xfrm>
          <a:prstGeom prst="rect">
            <a:avLst/>
          </a:prstGeom>
          <a:noFill/>
          <a:ln>
            <a:noFill/>
          </a:ln>
        </p:spPr>
      </p:pic>
      <p:pic>
        <p:nvPicPr>
          <p:cNvPr id="5"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162800" y="228600"/>
            <a:ext cx="175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a:buNone/>
            </a:pPr>
            <a:r>
              <a:rPr lang="en-US" sz="2400" dirty="0" smtClean="0">
                <a:solidFill>
                  <a:srgbClr val="FF0000"/>
                </a:solidFill>
              </a:rPr>
              <a:t>                TYPES OF ENDOPLASMIC RETICULUM</a:t>
            </a:r>
          </a:p>
          <a:p>
            <a:pPr>
              <a:buNone/>
            </a:pPr>
            <a:endParaRPr lang="en-US" sz="2400" dirty="0" smtClean="0">
              <a:solidFill>
                <a:srgbClr val="FF0000"/>
              </a:solidFill>
            </a:endParaRPr>
          </a:p>
          <a:p>
            <a:pPr>
              <a:buNone/>
            </a:pPr>
            <a:endParaRPr lang="en-US" sz="2400" dirty="0">
              <a:solidFill>
                <a:srgbClr val="FF0000"/>
              </a:solidFill>
            </a:endParaRPr>
          </a:p>
          <a:p>
            <a:pPr>
              <a:buNone/>
            </a:pPr>
            <a:endParaRPr lang="en-US" sz="2400" dirty="0">
              <a:solidFill>
                <a:srgbClr val="FF0000"/>
              </a:solidFill>
            </a:endParaRPr>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620000" y="152400"/>
            <a:ext cx="1295400" cy="990600"/>
          </a:xfrm>
          <a:prstGeom prst="rect">
            <a:avLst/>
          </a:prstGeom>
          <a:noFill/>
          <a:ln w="9525">
            <a:noFill/>
            <a:miter lim="800000"/>
            <a:headEnd/>
            <a:tailEnd/>
          </a:ln>
        </p:spPr>
      </p:pic>
      <p:pic>
        <p:nvPicPr>
          <p:cNvPr id="5" name="Picture 4" descr="4fc5d6f9a75766f85f83473812492fd4.gif"/>
          <p:cNvPicPr>
            <a:picLocks noChangeAspect="1"/>
          </p:cNvPicPr>
          <p:nvPr/>
        </p:nvPicPr>
        <p:blipFill>
          <a:blip r:embed="rId3"/>
          <a:stretch>
            <a:fillRect/>
          </a:stretch>
        </p:blipFill>
        <p:spPr>
          <a:xfrm>
            <a:off x="0" y="914400"/>
            <a:ext cx="4762500" cy="5153025"/>
          </a:xfrm>
          <a:prstGeom prst="rect">
            <a:avLst/>
          </a:prstGeom>
        </p:spPr>
      </p:pic>
      <p:sp>
        <p:nvSpPr>
          <p:cNvPr id="6" name="Rectangle 5"/>
          <p:cNvSpPr/>
          <p:nvPr/>
        </p:nvSpPr>
        <p:spPr>
          <a:xfrm>
            <a:off x="0" y="838200"/>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10668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4"/>
          <a:srcRect/>
          <a:stretch>
            <a:fillRect/>
          </a:stretch>
        </p:blipFill>
        <p:spPr bwMode="auto">
          <a:xfrm>
            <a:off x="4633211" y="1828800"/>
            <a:ext cx="4510790" cy="2971800"/>
          </a:xfrm>
          <a:prstGeom prst="rect">
            <a:avLst/>
          </a:prstGeom>
          <a:noFill/>
          <a:ln w="9525">
            <a:noFill/>
            <a:miter lim="800000"/>
            <a:headEnd/>
            <a:tailEnd/>
          </a:ln>
          <a:effectLst/>
        </p:spPr>
      </p:pic>
      <p:sp>
        <p:nvSpPr>
          <p:cNvPr id="9" name="Rectangle 8"/>
          <p:cNvSpPr/>
          <p:nvPr/>
        </p:nvSpPr>
        <p:spPr>
          <a:xfrm>
            <a:off x="3733800" y="838200"/>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lstStyle/>
          <a:p>
            <a:pPr lvl="0">
              <a:buNone/>
            </a:pPr>
            <a:endParaRPr lang="en-US" sz="2800" dirty="0" smtClean="0">
              <a:solidFill>
                <a:srgbClr val="FF0000"/>
              </a:solidFill>
            </a:endParaRPr>
          </a:p>
          <a:p>
            <a:pPr lvl="0">
              <a:buNone/>
            </a:pPr>
            <a:endParaRPr lang="en-US" sz="2800" dirty="0" smtClean="0">
              <a:solidFill>
                <a:srgbClr val="FF0000"/>
              </a:solidFill>
            </a:endParaRPr>
          </a:p>
          <a:p>
            <a:pPr lvl="0">
              <a:buNone/>
            </a:pPr>
            <a:r>
              <a:rPr lang="en-US" sz="2800" dirty="0" smtClean="0">
                <a:solidFill>
                  <a:srgbClr val="FF0000"/>
                </a:solidFill>
              </a:rPr>
              <a:t>The </a:t>
            </a:r>
            <a:r>
              <a:rPr lang="en-US" sz="2800" dirty="0">
                <a:solidFill>
                  <a:srgbClr val="FF0000"/>
                </a:solidFill>
              </a:rPr>
              <a:t>composition, structure and functions of endoplasmic reticulum(ER)</a:t>
            </a:r>
          </a:p>
          <a:p>
            <a:pPr>
              <a:buNone/>
            </a:pPr>
            <a:r>
              <a:rPr lang="en-IN" u="sng" dirty="0">
                <a:hlinkClick r:id="rId2"/>
              </a:rPr>
              <a:t>https://youtu.be/an7tpWR16mo</a:t>
            </a:r>
            <a:endParaRPr lang="en-US" dirty="0"/>
          </a:p>
          <a:p>
            <a:pPr>
              <a:buNone/>
            </a:pPr>
            <a:endParaRPr lang="en-US" dirty="0"/>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391400" y="304800"/>
            <a:ext cx="1524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09600"/>
          </a:xfrm>
        </p:spPr>
        <p:txBody>
          <a:bodyPr>
            <a:normAutofit/>
          </a:bodyPr>
          <a:lstStyle/>
          <a:p>
            <a:r>
              <a:rPr lang="en-US" sz="2400" dirty="0" smtClean="0">
                <a:solidFill>
                  <a:srgbClr val="FF0000"/>
                </a:solidFill>
              </a:rPr>
              <a:t>WHAT DO YOU MEAN BY MEMBRANE BIOGENESIS?</a:t>
            </a:r>
            <a:endParaRPr lang="en-US" sz="2400" dirty="0">
              <a:solidFill>
                <a:srgbClr val="FF0000"/>
              </a:solidFill>
            </a:endParaRPr>
          </a:p>
        </p:txBody>
      </p:sp>
      <p:sp>
        <p:nvSpPr>
          <p:cNvPr id="3" name="Content Placeholder 2"/>
          <p:cNvSpPr>
            <a:spLocks noGrp="1"/>
          </p:cNvSpPr>
          <p:nvPr>
            <p:ph idx="1"/>
          </p:nvPr>
        </p:nvSpPr>
        <p:spPr>
          <a:xfrm>
            <a:off x="0" y="1295400"/>
            <a:ext cx="9144000" cy="5562600"/>
          </a:xfrm>
        </p:spPr>
        <p:txBody>
          <a:bodyPr>
            <a:normAutofit/>
          </a:bodyPr>
          <a:lstStyle/>
          <a:p>
            <a:endParaRPr lang="en-US" sz="2000" dirty="0" smtClean="0"/>
          </a:p>
          <a:p>
            <a:endParaRPr lang="en-US" sz="2000" dirty="0" smtClean="0"/>
          </a:p>
          <a:p>
            <a:r>
              <a:rPr lang="en-US" sz="2400" dirty="0" smtClean="0"/>
              <a:t>RER helps in the manufacture of proteins . The SER helps in the manufacture of fat molecules, or lipids, important for cell function. Some of these proteins and lipids help in building the cell membrane. This process is known as </a:t>
            </a:r>
            <a:r>
              <a:rPr lang="en-US" sz="2400" dirty="0" smtClean="0">
                <a:solidFill>
                  <a:srgbClr val="FF0000"/>
                </a:solidFill>
              </a:rPr>
              <a:t>membrane biogenesis</a:t>
            </a:r>
            <a:r>
              <a:rPr lang="en-US" sz="2400" dirty="0" smtClean="0"/>
              <a:t>.</a:t>
            </a:r>
          </a:p>
          <a:p>
            <a:r>
              <a:rPr lang="en-US" sz="2400" dirty="0" smtClean="0"/>
              <a:t>Some other proteins and lipids function as enzymes and hormones</a:t>
            </a:r>
            <a:r>
              <a:rPr lang="en-US" sz="2000" dirty="0" smtClean="0"/>
              <a:t>.</a:t>
            </a:r>
            <a:endParaRPr lang="en-US" sz="2000" dirty="0"/>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239000" y="304800"/>
            <a:ext cx="164592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235</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THE FUNDAMENTAL UNIT OF LIFE </vt:lpstr>
      <vt:lpstr>Slide 2</vt:lpstr>
      <vt:lpstr>Slide 3</vt:lpstr>
      <vt:lpstr>CYTOPLASM</vt:lpstr>
      <vt:lpstr>Cytoplasm</vt:lpstr>
      <vt:lpstr>Cell organelles</vt:lpstr>
      <vt:lpstr>Slide 7</vt:lpstr>
      <vt:lpstr>Slide 8</vt:lpstr>
      <vt:lpstr>WHAT DO YOU MEAN BY MEMBRANE BIOGENESIS?</vt:lpstr>
      <vt:lpstr>HOME ASSIGNMENT</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FNSCB</dc:creator>
  <cp:lastModifiedBy>FNSCB</cp:lastModifiedBy>
  <cp:revision>18</cp:revision>
  <dcterms:created xsi:type="dcterms:W3CDTF">2021-02-24T05:45:02Z</dcterms:created>
  <dcterms:modified xsi:type="dcterms:W3CDTF">2021-12-18T04:31:16Z</dcterms:modified>
</cp:coreProperties>
</file>