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5" r:id="rId3"/>
    <p:sldId id="266" r:id="rId4"/>
    <p:sldId id="257" r:id="rId5"/>
    <p:sldId id="258" r:id="rId6"/>
    <p:sldId id="260" r:id="rId7"/>
    <p:sldId id="267" r:id="rId8"/>
    <p:sldId id="268" r:id="rId9"/>
    <p:sldId id="262" r:id="rId10"/>
    <p:sldId id="269"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0"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EE9DB8A-D8F2-44AB-A7F9-B93275878F63}"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94F6A1-23B0-40AC-95D5-748FEC77D9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E9DB8A-D8F2-44AB-A7F9-B93275878F63}"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94F6A1-23B0-40AC-95D5-748FEC77D9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E9DB8A-D8F2-44AB-A7F9-B93275878F63}"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94F6A1-23B0-40AC-95D5-748FEC77D9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E9DB8A-D8F2-44AB-A7F9-B93275878F63}"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94F6A1-23B0-40AC-95D5-748FEC77D9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E9DB8A-D8F2-44AB-A7F9-B93275878F63}"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94F6A1-23B0-40AC-95D5-748FEC77D9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EE9DB8A-D8F2-44AB-A7F9-B93275878F63}"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94F6A1-23B0-40AC-95D5-748FEC77D9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EE9DB8A-D8F2-44AB-A7F9-B93275878F63}" type="datetimeFigureOut">
              <a:rPr lang="en-US" smtClean="0"/>
              <a:pPr/>
              <a:t>12/3/2022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94F6A1-23B0-40AC-95D5-748FEC77D9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EE9DB8A-D8F2-44AB-A7F9-B93275878F63}" type="datetimeFigureOut">
              <a:rPr lang="en-US" smtClean="0"/>
              <a:pPr/>
              <a:t>12/3/2022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94F6A1-23B0-40AC-95D5-748FEC77D9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E9DB8A-D8F2-44AB-A7F9-B93275878F63}" type="datetimeFigureOut">
              <a:rPr lang="en-US" smtClean="0"/>
              <a:pPr/>
              <a:t>12/3/2022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94F6A1-23B0-40AC-95D5-748FEC77D9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E9DB8A-D8F2-44AB-A7F9-B93275878F63}"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94F6A1-23B0-40AC-95D5-748FEC77D9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E9DB8A-D8F2-44AB-A7F9-B93275878F63}"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94F6A1-23B0-40AC-95D5-748FEC77D9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E9DB8A-D8F2-44AB-A7F9-B93275878F63}" type="datetimeFigureOut">
              <a:rPr lang="en-US" smtClean="0"/>
              <a:pPr/>
              <a:t>12/3/2022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94F6A1-23B0-40AC-95D5-748FEC77D9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youtu.be/MdGWGBBRyEw"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youtu.be/an7tpWR16mo"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solidFill>
            <a:schemeClr val="bg1"/>
          </a:solidFill>
          <a:ln>
            <a:solidFill>
              <a:schemeClr val="bg1"/>
            </a:solidFill>
          </a:ln>
        </p:spPr>
        <p:txBody>
          <a:bodyPr rtlCol="0">
            <a:normAutofit/>
          </a:bodyPr>
          <a:lstStyle/>
          <a:p>
            <a:pPr eaLnBrk="1" fontAlgn="auto" hangingPunct="1">
              <a:spcAft>
                <a:spcPts val="0"/>
              </a:spcAft>
              <a:defRPr/>
            </a:pPr>
            <a:r>
              <a:rPr sz="3200">
                <a:solidFill>
                  <a:srgbClr val="FF0000"/>
                </a:solidFill>
                <a:latin typeface="+mn-lt"/>
              </a:rPr>
              <a:t> </a:t>
            </a:r>
            <a:r>
              <a:rPr lang="en-US" sz="2800" dirty="0">
                <a:solidFill>
                  <a:srgbClr val="FF0000"/>
                </a:solidFill>
                <a:latin typeface="+mn-lt"/>
              </a:rPr>
              <a:t>THE FUNDAMENTAL UNIT OF LIFE</a:t>
            </a:r>
            <a:br>
              <a:rPr sz="2800">
                <a:solidFill>
                  <a:srgbClr val="FF0000"/>
                </a:solidFill>
                <a:latin typeface="+mn-lt"/>
              </a:rPr>
            </a:br>
            <a:endParaRPr sz="2800">
              <a:solidFill>
                <a:srgbClr val="FF0000"/>
              </a:solidFill>
              <a:latin typeface="+mn-lt"/>
            </a:endParaRPr>
          </a:p>
        </p:txBody>
      </p:sp>
      <p:sp>
        <p:nvSpPr>
          <p:cNvPr id="2051" name="Subtitle 5"/>
          <p:cNvSpPr>
            <a:spLocks noGrp="1"/>
          </p:cNvSpPr>
          <p:nvPr>
            <p:ph type="subTitle" idx="1"/>
          </p:nvPr>
        </p:nvSpPr>
        <p:spPr>
          <a:xfrm>
            <a:off x="1143000" y="3048000"/>
            <a:ext cx="6705600" cy="1600200"/>
          </a:xfrm>
        </p:spPr>
        <p:txBody>
          <a:bodyPr>
            <a:noAutofit/>
          </a:bodyPr>
          <a:lstStyle/>
          <a:p>
            <a:r>
              <a:rPr lang="en-US" sz="2400" dirty="0">
                <a:solidFill>
                  <a:schemeClr val="tx1"/>
                </a:solidFill>
              </a:rPr>
              <a:t>SUBJECT- BIOLOGY</a:t>
            </a:r>
          </a:p>
          <a:p>
            <a:r>
              <a:rPr lang="en-US" sz="2400" dirty="0">
                <a:solidFill>
                  <a:schemeClr val="tx1"/>
                </a:solidFill>
              </a:rPr>
              <a:t>CHAPTER NO- 5</a:t>
            </a:r>
          </a:p>
          <a:p>
            <a:r>
              <a:rPr lang="en-IN" sz="2400" b="1" dirty="0">
                <a:solidFill>
                  <a:schemeClr val="tx1"/>
                </a:solidFill>
              </a:rPr>
              <a:t>Cytoplasm, Cell Organelles-Endoplasmic Reticulum- structure, composition and function </a:t>
            </a:r>
          </a:p>
          <a:p>
            <a:r>
              <a:rPr lang="en-US" sz="2400" dirty="0">
                <a:solidFill>
                  <a:schemeClr val="tx1"/>
                </a:solidFill>
              </a:rPr>
              <a:t>PERIOD-7</a:t>
            </a:r>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cstate="print"/>
          <a:srcRect/>
          <a:stretch>
            <a:fillRect/>
          </a:stretch>
        </p:blipFill>
        <p:spPr bwMode="auto">
          <a:xfrm>
            <a:off x="228600" y="228601"/>
            <a:ext cx="1752600" cy="1066800"/>
          </a:xfrm>
          <a:prstGeom prst="rect">
            <a:avLst/>
          </a:prstGeom>
          <a:noFill/>
          <a:ln w="9525">
            <a:noFill/>
            <a:miter lim="800000"/>
            <a:headEnd/>
            <a:tailEnd/>
          </a:ln>
        </p:spPr>
      </p:pic>
      <p:pic>
        <p:nvPicPr>
          <p:cNvPr id="5" name="Picture 4" descr="https://lh5.googleusercontent.com/B2T2ql4TLjSp4ggLqeDbw6DFpympyfswUtrz-ep90zjZpSCeRdrh5O-r-ciOZWWNnQpfTh0JhbmBes_QYjfZ0oNf0orHv3YbFGbQVGiE5wE10TvecMrl56liQVRS4919T7CdvvPq7JNX0fFITw"/>
          <p:cNvPicPr>
            <a:picLocks noChangeAspect="1" noChangeArrowheads="1"/>
          </p:cNvPicPr>
          <p:nvPr/>
        </p:nvPicPr>
        <p:blipFill>
          <a:blip r:embed="rId3"/>
          <a:srcRect/>
          <a:stretch>
            <a:fillRect/>
          </a:stretch>
        </p:blipFill>
        <p:spPr bwMode="auto">
          <a:xfrm>
            <a:off x="0" y="5191125"/>
            <a:ext cx="8991600" cy="1666875"/>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458200" cy="457200"/>
          </a:xfrm>
        </p:spPr>
        <p:txBody>
          <a:bodyPr>
            <a:normAutofit fontScale="90000"/>
          </a:bodyPr>
          <a:lstStyle/>
          <a:p>
            <a:r>
              <a:rPr lang="en-US" sz="2800" dirty="0">
                <a:solidFill>
                  <a:srgbClr val="FF0000"/>
                </a:solidFill>
              </a:rPr>
              <a:t>HOME ASSIGNMENT</a:t>
            </a:r>
          </a:p>
        </p:txBody>
      </p:sp>
      <p:sp>
        <p:nvSpPr>
          <p:cNvPr id="5" name="Content Placeholder 4"/>
          <p:cNvSpPr>
            <a:spLocks noGrp="1"/>
          </p:cNvSpPr>
          <p:nvPr>
            <p:ph idx="1"/>
          </p:nvPr>
        </p:nvSpPr>
        <p:spPr>
          <a:xfrm>
            <a:off x="381000" y="838200"/>
            <a:ext cx="8305800" cy="5287963"/>
          </a:xfrm>
        </p:spPr>
        <p:txBody>
          <a:bodyPr>
            <a:normAutofit/>
          </a:bodyPr>
          <a:lstStyle/>
          <a:p>
            <a:pPr marL="514350" indent="-514350">
              <a:buFont typeface="+mj-lt"/>
              <a:buAutoNum type="arabicPeriod"/>
            </a:pPr>
            <a:endParaRPr lang="en-IN" sz="2400" dirty="0"/>
          </a:p>
          <a:p>
            <a:pPr marL="514350" indent="-514350">
              <a:buFont typeface="+mj-lt"/>
              <a:buAutoNum type="arabicPeriod"/>
            </a:pPr>
            <a:r>
              <a:rPr lang="en-IN" sz="2400" dirty="0"/>
              <a:t>Explain membrane biogenesis</a:t>
            </a:r>
            <a:endParaRPr lang="en-US" sz="2400" dirty="0"/>
          </a:p>
          <a:p>
            <a:pPr marL="514350" indent="-514350">
              <a:buFont typeface="+mj-lt"/>
              <a:buAutoNum type="arabicPeriod"/>
            </a:pPr>
            <a:r>
              <a:rPr lang="en-IN" sz="2400" dirty="0"/>
              <a:t>Differentiate between RER and SER</a:t>
            </a:r>
            <a:endParaRPr lang="en-US" sz="2400" dirty="0"/>
          </a:p>
          <a:p>
            <a:pPr marL="514350" indent="-514350">
              <a:buFont typeface="+mj-lt"/>
              <a:buAutoNum type="arabicPeriod"/>
            </a:pPr>
            <a:r>
              <a:rPr lang="en-IN" sz="2400" dirty="0"/>
              <a:t>Explain the structure of endoplasmic reticulum and mention its function.</a:t>
            </a:r>
          </a:p>
          <a:p>
            <a:pPr marL="514350" indent="-514350">
              <a:buFont typeface="+mj-lt"/>
              <a:buAutoNum type="arabicPeriod"/>
            </a:pPr>
            <a:r>
              <a:rPr lang="en-IN" sz="2400" dirty="0"/>
              <a:t>Differentiate between protoplasm and cytoplasm.</a:t>
            </a:r>
            <a:endParaRPr lang="en-US" sz="2400" dirty="0"/>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cstate="print"/>
          <a:srcRect/>
          <a:stretch>
            <a:fillRect/>
          </a:stretch>
        </p:blipFill>
        <p:spPr bwMode="auto">
          <a:xfrm>
            <a:off x="7315200" y="5638800"/>
            <a:ext cx="1524000" cy="9144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endParaRPr lang="en-US" dirty="0"/>
          </a:p>
        </p:txBody>
      </p:sp>
      <p:sp>
        <p:nvSpPr>
          <p:cNvPr id="28675" name="Content Placeholder 3"/>
          <p:cNvSpPr>
            <a:spLocks noGrp="1"/>
          </p:cNvSpPr>
          <p:nvPr>
            <p:ph idx="1"/>
          </p:nvPr>
        </p:nvSpPr>
        <p:spPr/>
        <p:txBody>
          <a:bodyPr>
            <a:normAutofit lnSpcReduction="10000"/>
          </a:bodyPr>
          <a:lstStyle/>
          <a:p>
            <a:pPr>
              <a:buFont typeface="Arial" charset="0"/>
              <a:buNone/>
            </a:pPr>
            <a:r>
              <a:rPr lang="en-US" b="1" dirty="0"/>
              <a:t>                          </a:t>
            </a:r>
          </a:p>
          <a:p>
            <a:pPr>
              <a:buFont typeface="Arial" charset="0"/>
              <a:buNone/>
            </a:pPr>
            <a:endParaRPr lang="en-US" b="1" dirty="0"/>
          </a:p>
          <a:p>
            <a:pPr>
              <a:buFont typeface="Arial" charset="0"/>
              <a:buNone/>
            </a:pPr>
            <a:r>
              <a:rPr lang="en-US" sz="4800" b="1" dirty="0"/>
              <a:t>                 </a:t>
            </a:r>
            <a:r>
              <a:rPr lang="en-US" sz="4000" b="1" dirty="0"/>
              <a:t>THANKING YOU</a:t>
            </a:r>
            <a:endParaRPr lang="en-US" sz="4000" dirty="0"/>
          </a:p>
          <a:p>
            <a:pPr>
              <a:buFont typeface="Arial" charset="0"/>
              <a:buNone/>
            </a:pPr>
            <a:r>
              <a:rPr lang="en-US" sz="4000" b="1" dirty="0">
                <a:solidFill>
                  <a:srgbClr val="FF0000"/>
                </a:solidFill>
              </a:rPr>
              <a:t>            ODM EDUCATIONAL GROUP</a:t>
            </a:r>
            <a:endParaRPr lang="en-US" sz="4000" dirty="0">
              <a:solidFill>
                <a:srgbClr val="FF0000"/>
              </a:solidFill>
            </a:endParaRPr>
          </a:p>
          <a:p>
            <a:pPr>
              <a:buFont typeface="Arial" charset="0"/>
              <a:buNone/>
            </a:pPr>
            <a:br>
              <a:rPr lang="en-US" dirty="0"/>
            </a:br>
            <a:endParaRPr lang="en-US" dirty="0"/>
          </a:p>
          <a:p>
            <a:pPr>
              <a:buFont typeface="Arial" charset="0"/>
              <a:buNone/>
            </a:pPr>
            <a:br>
              <a:rPr lang="en-US" dirty="0"/>
            </a:br>
            <a:endParaRPr lang="en-US" dirty="0"/>
          </a:p>
        </p:txBody>
      </p:sp>
      <p:pic>
        <p:nvPicPr>
          <p:cNvPr id="2" name="Picture 1">
            <a:extLst>
              <a:ext uri="{FF2B5EF4-FFF2-40B4-BE49-F238E27FC236}">
                <a16:creationId xmlns:a16="http://schemas.microsoft.com/office/drawing/2014/main" id="{84F87095-482D-109A-AE3B-2EB413037532}"/>
              </a:ext>
            </a:extLst>
          </p:cNvPr>
          <p:cNvPicPr>
            <a:picLocks noChangeAspect="1" noChangeArrowheads="1"/>
          </p:cNvPicPr>
          <p:nvPr/>
        </p:nvPicPr>
        <p:blipFill>
          <a:blip r:embed="rId2" cstate="print"/>
          <a:srcRect/>
          <a:stretch>
            <a:fillRect/>
          </a:stretch>
        </p:blipFill>
        <p:spPr bwMode="auto">
          <a:xfrm>
            <a:off x="7315200" y="5711845"/>
            <a:ext cx="1371600" cy="891209"/>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458200" cy="6126163"/>
          </a:xfrm>
        </p:spPr>
        <p:txBody>
          <a:bodyPr>
            <a:normAutofit/>
          </a:bodyPr>
          <a:lstStyle/>
          <a:p>
            <a:pPr>
              <a:buNone/>
            </a:pPr>
            <a:r>
              <a:rPr lang="en-US" sz="2400" dirty="0"/>
              <a:t>                                      </a:t>
            </a:r>
            <a:r>
              <a:rPr lang="en-US" sz="2400" dirty="0">
                <a:solidFill>
                  <a:srgbClr val="FF0000"/>
                </a:solidFill>
              </a:rPr>
              <a:t>LEARNING  OBJECTIVE</a:t>
            </a:r>
          </a:p>
          <a:p>
            <a:pPr lvl="0"/>
            <a:endParaRPr lang="en-IN" sz="2400" dirty="0"/>
          </a:p>
          <a:p>
            <a:pPr lvl="0"/>
            <a:r>
              <a:rPr lang="en-IN" sz="2400" dirty="0"/>
              <a:t>Student will be able to apprise the importance of cytoplasm in a living cell.</a:t>
            </a:r>
            <a:endParaRPr lang="en-US" sz="2400" dirty="0"/>
          </a:p>
          <a:p>
            <a:pPr lvl="0"/>
            <a:r>
              <a:rPr lang="en-IN" sz="2400" dirty="0"/>
              <a:t>Student will be familiarized all the components and structure of cytoplasm</a:t>
            </a:r>
            <a:endParaRPr lang="en-US" sz="2400" dirty="0"/>
          </a:p>
          <a:p>
            <a:pPr lvl="0"/>
            <a:r>
              <a:rPr lang="en-IN" sz="2400" dirty="0"/>
              <a:t>They will be able to analyze the location and structure and function of endoplasmic reticulum.</a:t>
            </a:r>
            <a:endParaRPr lang="en-US" sz="2400" dirty="0"/>
          </a:p>
          <a:p>
            <a:pPr lvl="0"/>
            <a:r>
              <a:rPr lang="en-IN" sz="2400" dirty="0"/>
              <a:t>They will also understand the interrelationship between nucleus and endoplasmic reticulum </a:t>
            </a:r>
            <a:endParaRPr lang="en-US" sz="2400" dirty="0"/>
          </a:p>
          <a:p>
            <a:pPr>
              <a:buNone/>
            </a:pPr>
            <a:endParaRPr lang="en-US" sz="2400" dirty="0">
              <a:solidFill>
                <a:srgbClr val="FF0000"/>
              </a:solidFill>
            </a:endParaRPr>
          </a:p>
          <a:p>
            <a:pPr>
              <a:buNone/>
            </a:pPr>
            <a:endParaRPr lang="en-US" sz="2400" dirty="0">
              <a:solidFill>
                <a:srgbClr val="FF0000"/>
              </a:solidFill>
            </a:endParaRPr>
          </a:p>
          <a:p>
            <a:pPr>
              <a:buNone/>
            </a:pPr>
            <a:endParaRPr lang="en-US" sz="2400" dirty="0">
              <a:solidFill>
                <a:srgbClr val="FF0000"/>
              </a:solidFill>
            </a:endParaRPr>
          </a:p>
          <a:p>
            <a:pPr>
              <a:buNone/>
            </a:pPr>
            <a:endParaRPr lang="en-US" sz="2400" dirty="0">
              <a:solidFill>
                <a:srgbClr val="FF0000"/>
              </a:solidFill>
            </a:endParaRPr>
          </a:p>
        </p:txBody>
      </p:sp>
      <p:pic>
        <p:nvPicPr>
          <p:cNvPr id="6" name="Picture 5" descr="source.gif"/>
          <p:cNvPicPr>
            <a:picLocks noChangeAspect="1"/>
          </p:cNvPicPr>
          <p:nvPr/>
        </p:nvPicPr>
        <p:blipFill>
          <a:blip r:embed="rId2" cstate="print"/>
          <a:stretch>
            <a:fillRect/>
          </a:stretch>
        </p:blipFill>
        <p:spPr>
          <a:xfrm>
            <a:off x="228600" y="4114800"/>
            <a:ext cx="2514600" cy="2438400"/>
          </a:xfrm>
          <a:prstGeom prst="rect">
            <a:avLst/>
          </a:prstGeom>
        </p:spPr>
      </p:pic>
      <p:pic>
        <p:nvPicPr>
          <p:cNvPr id="5"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cstate="print"/>
          <a:srcRect/>
          <a:stretch>
            <a:fillRect/>
          </a:stretch>
        </p:blipFill>
        <p:spPr bwMode="auto">
          <a:xfrm>
            <a:off x="6379398" y="5365679"/>
            <a:ext cx="1704444" cy="6858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458200" cy="5821363"/>
          </a:xfrm>
        </p:spPr>
        <p:txBody>
          <a:bodyPr>
            <a:normAutofit/>
          </a:bodyPr>
          <a:lstStyle/>
          <a:p>
            <a:pPr>
              <a:buNone/>
            </a:pPr>
            <a:r>
              <a:rPr lang="en-US" sz="2800" dirty="0"/>
              <a:t>       </a:t>
            </a:r>
          </a:p>
          <a:p>
            <a:pPr>
              <a:buNone/>
            </a:pPr>
            <a:endParaRPr lang="en-US" sz="2800" dirty="0">
              <a:solidFill>
                <a:srgbClr val="FF0000"/>
              </a:solidFill>
            </a:endParaRPr>
          </a:p>
          <a:p>
            <a:pPr>
              <a:buNone/>
            </a:pPr>
            <a:r>
              <a:rPr lang="en-US" sz="2400" dirty="0">
                <a:solidFill>
                  <a:srgbClr val="FF0000"/>
                </a:solidFill>
              </a:rPr>
              <a:t>WARM UP QUESTIONS BASED ON PREVIOUS KNOWLEDGE</a:t>
            </a:r>
          </a:p>
          <a:p>
            <a:pPr>
              <a:buNone/>
            </a:pPr>
            <a:endParaRPr lang="en-IN" sz="2800" dirty="0"/>
          </a:p>
          <a:p>
            <a:pPr>
              <a:buNone/>
            </a:pPr>
            <a:r>
              <a:rPr lang="en-IN" sz="2400" dirty="0"/>
              <a:t>Recapitulation of  the following before going into the topic by asking questions to the students.</a:t>
            </a:r>
            <a:endParaRPr lang="en-US" sz="2400" dirty="0"/>
          </a:p>
          <a:p>
            <a:pPr lvl="0"/>
            <a:r>
              <a:rPr lang="en-IN" sz="2400" dirty="0"/>
              <a:t>Role of nuclear pore in a cell.</a:t>
            </a:r>
            <a:endParaRPr lang="en-US" sz="2400" dirty="0"/>
          </a:p>
          <a:p>
            <a:pPr lvl="0"/>
            <a:r>
              <a:rPr lang="en-IN" sz="2400" dirty="0"/>
              <a:t>What is the function of ribosome</a:t>
            </a:r>
            <a:endParaRPr lang="en-US" sz="2400" dirty="0"/>
          </a:p>
          <a:p>
            <a:pPr lvl="0"/>
            <a:r>
              <a:rPr lang="en-IN" sz="2400" dirty="0"/>
              <a:t>What are the components of plasma membrane?</a:t>
            </a:r>
            <a:endParaRPr lang="en-US" sz="2400" dirty="0"/>
          </a:p>
          <a:p>
            <a:r>
              <a:rPr lang="en-IN" sz="2400" dirty="0"/>
              <a:t>Which forms the outer of an animal cell?</a:t>
            </a:r>
            <a:endParaRPr lang="en-US" sz="2400" dirty="0"/>
          </a:p>
          <a:p>
            <a:pPr>
              <a:buNone/>
            </a:pPr>
            <a:endParaRPr lang="en-US" sz="2800" dirty="0"/>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cstate="print"/>
          <a:srcRect/>
          <a:stretch>
            <a:fillRect/>
          </a:stretch>
        </p:blipFill>
        <p:spPr bwMode="auto">
          <a:xfrm>
            <a:off x="6477000" y="5260565"/>
            <a:ext cx="1600200" cy="8382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457200"/>
          </a:xfrm>
        </p:spPr>
        <p:txBody>
          <a:bodyPr>
            <a:noAutofit/>
          </a:bodyPr>
          <a:lstStyle/>
          <a:p>
            <a:r>
              <a:rPr lang="en-US" sz="2800" dirty="0">
                <a:solidFill>
                  <a:srgbClr val="FF0000"/>
                </a:solidFill>
              </a:rPr>
              <a:t>CYTOPLASM</a:t>
            </a:r>
          </a:p>
        </p:txBody>
      </p:sp>
      <p:pic>
        <p:nvPicPr>
          <p:cNvPr id="5122" name="Picture 2" descr="C:\Users\FNSCB\Desktop\Cell+Wall+Structure_+Function_.jpg"/>
          <p:cNvPicPr>
            <a:picLocks noGrp="1" noChangeAspect="1" noChangeArrowheads="1"/>
          </p:cNvPicPr>
          <p:nvPr>
            <p:ph idx="1"/>
          </p:nvPr>
        </p:nvPicPr>
        <p:blipFill>
          <a:blip r:embed="rId2"/>
          <a:srcRect/>
          <a:stretch>
            <a:fillRect/>
          </a:stretch>
        </p:blipFill>
        <p:spPr bwMode="auto">
          <a:xfrm>
            <a:off x="228600" y="609600"/>
            <a:ext cx="8610600" cy="5486400"/>
          </a:xfrm>
          <a:prstGeom prst="rect">
            <a:avLst/>
          </a:prstGeom>
          <a:noFill/>
        </p:spPr>
      </p:pic>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cstate="print"/>
          <a:srcRect/>
          <a:stretch>
            <a:fillRect/>
          </a:stretch>
        </p:blipFill>
        <p:spPr bwMode="auto">
          <a:xfrm>
            <a:off x="6769813" y="5867400"/>
            <a:ext cx="1752600" cy="9906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382000" cy="438912"/>
          </a:xfrm>
        </p:spPr>
        <p:txBody>
          <a:bodyPr>
            <a:noAutofit/>
          </a:bodyPr>
          <a:lstStyle/>
          <a:p>
            <a:r>
              <a:rPr lang="en-US" sz="3200" dirty="0">
                <a:solidFill>
                  <a:srgbClr val="FF0000"/>
                </a:solidFill>
              </a:rPr>
              <a:t>Cytoplasm</a:t>
            </a:r>
          </a:p>
        </p:txBody>
      </p:sp>
      <p:sp>
        <p:nvSpPr>
          <p:cNvPr id="3" name="Content Placeholder 2"/>
          <p:cNvSpPr>
            <a:spLocks noGrp="1"/>
          </p:cNvSpPr>
          <p:nvPr>
            <p:ph idx="1"/>
          </p:nvPr>
        </p:nvSpPr>
        <p:spPr>
          <a:xfrm>
            <a:off x="381000" y="609600"/>
            <a:ext cx="8305800" cy="5715000"/>
          </a:xfrm>
        </p:spPr>
        <p:txBody>
          <a:bodyPr>
            <a:normAutofit/>
          </a:bodyPr>
          <a:lstStyle/>
          <a:p>
            <a:endParaRPr lang="en-US" sz="2000" dirty="0"/>
          </a:p>
          <a:p>
            <a:pPr>
              <a:buNone/>
            </a:pPr>
            <a:endParaRPr lang="en-US" sz="2400" b="1" dirty="0"/>
          </a:p>
          <a:p>
            <a:pPr>
              <a:buNone/>
            </a:pPr>
            <a:r>
              <a:rPr lang="en-US" sz="2400" b="1" dirty="0"/>
              <a:t>Detailed structure and function of cytoplasm</a:t>
            </a:r>
          </a:p>
          <a:p>
            <a:pPr>
              <a:buNone/>
            </a:pPr>
            <a:r>
              <a:rPr lang="en-IN" sz="2400" u="sng" dirty="0">
                <a:hlinkClick r:id="rId2"/>
              </a:rPr>
              <a:t>https://youtu.be/MdGWGBBRyEw</a:t>
            </a:r>
            <a:endParaRPr lang="en-US" sz="2400" dirty="0"/>
          </a:p>
          <a:p>
            <a:pPr>
              <a:buNone/>
            </a:pPr>
            <a:endParaRPr lang="en-US" sz="2000" b="1" dirty="0"/>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cstate="print"/>
          <a:srcRect/>
          <a:stretch>
            <a:fillRect/>
          </a:stretch>
        </p:blipFill>
        <p:spPr bwMode="auto">
          <a:xfrm>
            <a:off x="7162800" y="5943600"/>
            <a:ext cx="1752600" cy="990601"/>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924800" cy="685800"/>
          </a:xfrm>
        </p:spPr>
        <p:txBody>
          <a:bodyPr>
            <a:normAutofit/>
          </a:bodyPr>
          <a:lstStyle/>
          <a:p>
            <a:r>
              <a:rPr lang="en-US" sz="2400" dirty="0">
                <a:solidFill>
                  <a:srgbClr val="FF0000"/>
                </a:solidFill>
              </a:rPr>
              <a:t>Cell organelles</a:t>
            </a:r>
          </a:p>
        </p:txBody>
      </p:sp>
      <p:pic>
        <p:nvPicPr>
          <p:cNvPr id="4" name="Content Placeholder 3" descr="Endoplasmic Reticulum- Structure and Function"/>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5800" y="762000"/>
            <a:ext cx="7848600" cy="4891881"/>
          </a:xfrm>
          <a:prstGeom prst="rect">
            <a:avLst/>
          </a:prstGeom>
          <a:noFill/>
          <a:ln>
            <a:noFill/>
          </a:ln>
        </p:spPr>
      </p:pic>
      <p:pic>
        <p:nvPicPr>
          <p:cNvPr id="5"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cstate="print"/>
          <a:srcRect/>
          <a:stretch>
            <a:fillRect/>
          </a:stretch>
        </p:blipFill>
        <p:spPr bwMode="auto">
          <a:xfrm>
            <a:off x="7086600" y="5867400"/>
            <a:ext cx="1752600" cy="9906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458200" cy="5821363"/>
          </a:xfrm>
        </p:spPr>
        <p:txBody>
          <a:bodyPr>
            <a:normAutofit/>
          </a:bodyPr>
          <a:lstStyle/>
          <a:p>
            <a:pPr>
              <a:buNone/>
            </a:pPr>
            <a:r>
              <a:rPr lang="en-US" sz="2400" dirty="0">
                <a:solidFill>
                  <a:srgbClr val="FF0000"/>
                </a:solidFill>
              </a:rPr>
              <a:t>                TYPES OF ENDOPLASMIC RETICULUM</a:t>
            </a:r>
          </a:p>
          <a:p>
            <a:pPr>
              <a:buNone/>
            </a:pPr>
            <a:endParaRPr lang="en-US" sz="2400" dirty="0">
              <a:solidFill>
                <a:srgbClr val="FF0000"/>
              </a:solidFill>
            </a:endParaRPr>
          </a:p>
          <a:p>
            <a:pPr>
              <a:buNone/>
            </a:pPr>
            <a:endParaRPr lang="en-US" sz="2400" dirty="0">
              <a:solidFill>
                <a:srgbClr val="FF0000"/>
              </a:solidFill>
            </a:endParaRPr>
          </a:p>
          <a:p>
            <a:pPr>
              <a:buNone/>
            </a:pPr>
            <a:endParaRPr lang="en-US" sz="2400" dirty="0">
              <a:solidFill>
                <a:srgbClr val="FF0000"/>
              </a:solidFill>
            </a:endParaRPr>
          </a:p>
        </p:txBody>
      </p:sp>
      <p:pic>
        <p:nvPicPr>
          <p:cNvPr id="1026" name="Picture 2" descr="C:\Users\FNSCB\Desktop\Two+Types+of+Endoplasmic+Reticulum.jpg"/>
          <p:cNvPicPr>
            <a:picLocks noChangeAspect="1" noChangeArrowheads="1"/>
          </p:cNvPicPr>
          <p:nvPr/>
        </p:nvPicPr>
        <p:blipFill>
          <a:blip r:embed="rId2"/>
          <a:srcRect/>
          <a:stretch>
            <a:fillRect/>
          </a:stretch>
        </p:blipFill>
        <p:spPr bwMode="auto">
          <a:xfrm>
            <a:off x="533400" y="838200"/>
            <a:ext cx="7326487" cy="5477838"/>
          </a:xfrm>
          <a:prstGeom prst="rect">
            <a:avLst/>
          </a:prstGeom>
          <a:noFill/>
        </p:spPr>
      </p:pic>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cstate="print"/>
          <a:srcRect/>
          <a:stretch>
            <a:fillRect/>
          </a:stretch>
        </p:blipFill>
        <p:spPr bwMode="auto">
          <a:xfrm>
            <a:off x="7412804" y="5867400"/>
            <a:ext cx="1295400" cy="9906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458200" cy="5745163"/>
          </a:xfrm>
        </p:spPr>
        <p:txBody>
          <a:bodyPr/>
          <a:lstStyle/>
          <a:p>
            <a:pPr lvl="0">
              <a:buNone/>
            </a:pPr>
            <a:endParaRPr lang="en-US" sz="2800" dirty="0">
              <a:solidFill>
                <a:srgbClr val="FF0000"/>
              </a:solidFill>
            </a:endParaRPr>
          </a:p>
          <a:p>
            <a:pPr lvl="0">
              <a:buNone/>
            </a:pPr>
            <a:endParaRPr lang="en-US" sz="2800" dirty="0">
              <a:solidFill>
                <a:srgbClr val="FF0000"/>
              </a:solidFill>
            </a:endParaRPr>
          </a:p>
          <a:p>
            <a:pPr lvl="0">
              <a:buNone/>
            </a:pPr>
            <a:r>
              <a:rPr lang="en-US" sz="2800" dirty="0">
                <a:solidFill>
                  <a:srgbClr val="FF0000"/>
                </a:solidFill>
              </a:rPr>
              <a:t>The composition, structure and functions of endoplasmic reticulum(ER)</a:t>
            </a:r>
          </a:p>
          <a:p>
            <a:pPr>
              <a:buNone/>
            </a:pPr>
            <a:r>
              <a:rPr lang="en-IN" u="sng" dirty="0">
                <a:hlinkClick r:id="rId2"/>
              </a:rPr>
              <a:t>https://youtu.be/an7tpWR16mo</a:t>
            </a:r>
            <a:endParaRPr lang="en-US" dirty="0"/>
          </a:p>
          <a:p>
            <a:pPr>
              <a:buNone/>
            </a:pPr>
            <a:endParaRPr lang="en-US" dirty="0"/>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cstate="print"/>
          <a:srcRect/>
          <a:stretch>
            <a:fillRect/>
          </a:stretch>
        </p:blipFill>
        <p:spPr bwMode="auto">
          <a:xfrm>
            <a:off x="7162800" y="5486400"/>
            <a:ext cx="1524000" cy="9906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533400"/>
            <a:ext cx="7010400" cy="609600"/>
          </a:xfrm>
        </p:spPr>
        <p:txBody>
          <a:bodyPr>
            <a:normAutofit/>
          </a:bodyPr>
          <a:lstStyle/>
          <a:p>
            <a:r>
              <a:rPr lang="en-US" sz="2400" dirty="0">
                <a:solidFill>
                  <a:srgbClr val="FF0000"/>
                </a:solidFill>
              </a:rPr>
              <a:t>WHAT DO YOU MEAN BY MEMBRANE BIOGENESIS?</a:t>
            </a:r>
          </a:p>
        </p:txBody>
      </p:sp>
      <p:sp>
        <p:nvSpPr>
          <p:cNvPr id="3" name="Content Placeholder 2"/>
          <p:cNvSpPr>
            <a:spLocks noGrp="1"/>
          </p:cNvSpPr>
          <p:nvPr>
            <p:ph idx="1"/>
          </p:nvPr>
        </p:nvSpPr>
        <p:spPr>
          <a:xfrm>
            <a:off x="0" y="762000"/>
            <a:ext cx="9144000" cy="6096000"/>
          </a:xfrm>
        </p:spPr>
        <p:txBody>
          <a:bodyPr>
            <a:normAutofit/>
          </a:bodyPr>
          <a:lstStyle/>
          <a:p>
            <a:endParaRPr lang="en-US" sz="2000" dirty="0"/>
          </a:p>
          <a:p>
            <a:endParaRPr lang="en-US" sz="2000" dirty="0"/>
          </a:p>
          <a:p>
            <a:r>
              <a:rPr lang="en-US" sz="2400" dirty="0"/>
              <a:t>RER helps in the manufacture of proteins . The SER helps in the manufacture of fat molecules, or lipids, important for cell function. Some of these proteins and lipids help in building the cell membrane. This process is known as </a:t>
            </a:r>
            <a:r>
              <a:rPr lang="en-US" sz="2400" dirty="0">
                <a:solidFill>
                  <a:srgbClr val="FF0000"/>
                </a:solidFill>
              </a:rPr>
              <a:t>membrane biogenesis</a:t>
            </a:r>
            <a:r>
              <a:rPr lang="en-US" sz="2400" dirty="0"/>
              <a:t>.</a:t>
            </a:r>
          </a:p>
          <a:p>
            <a:r>
              <a:rPr lang="en-US" sz="2400" dirty="0"/>
              <a:t>Some other proteins and lipids function as enzymes and hormones</a:t>
            </a:r>
            <a:r>
              <a:rPr lang="en-US" sz="2000" dirty="0"/>
              <a:t>.</a:t>
            </a:r>
          </a:p>
        </p:txBody>
      </p:sp>
      <p:pic>
        <p:nvPicPr>
          <p:cNvPr id="4"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2" cstate="print"/>
          <a:srcRect/>
          <a:stretch>
            <a:fillRect/>
          </a:stretch>
        </p:blipFill>
        <p:spPr bwMode="auto">
          <a:xfrm>
            <a:off x="7118790" y="5410200"/>
            <a:ext cx="1645922" cy="9144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278</Words>
  <Application>Microsoft Office PowerPoint</Application>
  <PresentationFormat>On-screen Show (4:3)</PresentationFormat>
  <Paragraphs>52</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 THE FUNDAMENTAL UNIT OF LIFE </vt:lpstr>
      <vt:lpstr>PowerPoint Presentation</vt:lpstr>
      <vt:lpstr>PowerPoint Presentation</vt:lpstr>
      <vt:lpstr>CYTOPLASM</vt:lpstr>
      <vt:lpstr>Cytoplasm</vt:lpstr>
      <vt:lpstr>Cell organelles</vt:lpstr>
      <vt:lpstr>PowerPoint Presentation</vt:lpstr>
      <vt:lpstr>PowerPoint Presentation</vt:lpstr>
      <vt:lpstr>WHAT DO YOU MEAN BY MEMBRANE BIOGENESIS?</vt:lpstr>
      <vt:lpstr>HOME ASSIGNMENT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FNSCB</dc:creator>
  <cp:lastModifiedBy>DEBASHISH BALA</cp:lastModifiedBy>
  <cp:revision>14</cp:revision>
  <dcterms:created xsi:type="dcterms:W3CDTF">2021-02-24T05:45:02Z</dcterms:created>
  <dcterms:modified xsi:type="dcterms:W3CDTF">2022-12-03T04:16:35Z</dcterms:modified>
</cp:coreProperties>
</file>