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ih0qkZqLbuzR3VSUMHtwtfyXh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1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sTItyM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sTItyI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685800" y="1597822"/>
            <a:ext cx="7772400" cy="110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lvl="0" algn="ctr"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/>
          <p:nvPr>
            <p:ph type="title"/>
          </p:nvPr>
        </p:nvSpPr>
        <p:spPr>
          <a:xfrm>
            <a:off x="1792288" y="3600454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/>
          <p:nvPr>
            <p:ph idx="2" type="pic"/>
          </p:nvPr>
        </p:nvSpPr>
        <p:spPr>
          <a:xfrm>
            <a:off x="1792288" y="459583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0"/>
          <p:cNvSpPr txBox="1"/>
          <p:nvPr>
            <p:ph idx="1" type="body"/>
          </p:nvPr>
        </p:nvSpPr>
        <p:spPr>
          <a:xfrm>
            <a:off x="1792288" y="402551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30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" type="body"/>
          </p:nvPr>
        </p:nvSpPr>
        <p:spPr>
          <a:xfrm rot="5400000">
            <a:off x="2874764" y="-1217410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/>
          <p:nvPr>
            <p:ph type="title"/>
          </p:nvPr>
        </p:nvSpPr>
        <p:spPr>
          <a:xfrm rot="5400000">
            <a:off x="5463778" y="1371605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2"/>
          <p:cNvSpPr txBox="1"/>
          <p:nvPr>
            <p:ph idx="1" type="body"/>
          </p:nvPr>
        </p:nvSpPr>
        <p:spPr>
          <a:xfrm rot="5400000">
            <a:off x="1272778" y="-609595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2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2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722313" y="3305179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  <a:defRPr b="1" sz="39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/>
          <p:nvPr>
            <p:ph type="title"/>
          </p:nvPr>
        </p:nvSpPr>
        <p:spPr>
          <a:xfrm>
            <a:off x="311700" y="445032"/>
            <a:ext cx="8520600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" type="body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562"/>
              </a:spcBef>
              <a:spcAft>
                <a:spcPts val="1562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2" type="sldNum"/>
          </p:nvPr>
        </p:nvSpPr>
        <p:spPr>
          <a:xfrm>
            <a:off x="8472458" y="4663225"/>
            <a:ext cx="548700" cy="39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89250" lIns="89250" spcFirstLastPara="1" rIns="89250" wrap="square" tIns="89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" type="body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7465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5" name="Google Shape;45;p26"/>
          <p:cNvSpPr txBox="1"/>
          <p:nvPr>
            <p:ph idx="2" type="body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7465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" type="body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52" name="Google Shape;52;p27"/>
          <p:cNvSpPr txBox="1"/>
          <p:nvPr>
            <p:ph idx="2" type="body"/>
          </p:nvPr>
        </p:nvSpPr>
        <p:spPr>
          <a:xfrm>
            <a:off x="457200" y="1631157"/>
            <a:ext cx="4040188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7465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3655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3" name="Google Shape;53;p27"/>
          <p:cNvSpPr txBox="1"/>
          <p:nvPr>
            <p:ph idx="3" type="body"/>
          </p:nvPr>
        </p:nvSpPr>
        <p:spPr>
          <a:xfrm>
            <a:off x="4645033" y="1151338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54" name="Google Shape;54;p27"/>
          <p:cNvSpPr txBox="1"/>
          <p:nvPr>
            <p:ph idx="4" type="body"/>
          </p:nvPr>
        </p:nvSpPr>
        <p:spPr>
          <a:xfrm>
            <a:off x="4645033" y="1631157"/>
            <a:ext cx="4041775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7465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3655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5" name="Google Shape;55;p27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/>
          <p:nvPr>
            <p:ph type="title"/>
          </p:nvPr>
        </p:nvSpPr>
        <p:spPr>
          <a:xfrm>
            <a:off x="457219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3575051" y="204793"/>
            <a:ext cx="5111750" cy="4389836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25450" lvl="0" marL="4572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74650" lvl="2" marL="1371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9"/>
          <p:cNvSpPr txBox="1"/>
          <p:nvPr>
            <p:ph idx="2" type="body"/>
          </p:nvPr>
        </p:nvSpPr>
        <p:spPr>
          <a:xfrm>
            <a:off x="457219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9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25450" lvl="0" marL="4572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4650" lvl="2" marL="1371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1.jp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77623"/>
            <a:ext cx="9144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1" y="400055"/>
            <a:ext cx="8763000" cy="68825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52400" y="590550"/>
            <a:ext cx="8991600" cy="455295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14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 ଖରା ,ବର୍ଷା ,ଶୀତ    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ଅଭ୍ୟାସ -୮,୯ ଓ ୧୦   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171461"/>
            <a:ext cx="2041770" cy="100810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/>
          <p:nvPr>
            <p:ph type="title"/>
          </p:nvPr>
        </p:nvSpPr>
        <p:spPr>
          <a:xfrm>
            <a:off x="311700" y="30571"/>
            <a:ext cx="8520600" cy="486712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	                </a:t>
            </a:r>
            <a:r>
              <a:rPr lang="en-GB" sz="3500">
                <a:solidFill>
                  <a:srgbClr val="FF0000"/>
                </a:solidFill>
              </a:rPr>
              <a:t>ପଠନର ମୂଲ୍ୟାଙ୍କନ </a:t>
            </a:r>
            <a:br>
              <a:rPr lang="en-GB" sz="3500">
                <a:solidFill>
                  <a:srgbClr val="FF0000"/>
                </a:solidFill>
              </a:rPr>
            </a:br>
            <a:endParaRPr sz="4200">
              <a:solidFill>
                <a:srgbClr val="FF0000"/>
              </a:solidFill>
            </a:endParaRPr>
          </a:p>
        </p:txBody>
      </p:sp>
      <p:sp>
        <p:nvSpPr>
          <p:cNvPr id="178" name="Google Shape;178;p12"/>
          <p:cNvSpPr txBox="1"/>
          <p:nvPr>
            <p:ph idx="1" type="body"/>
          </p:nvPr>
        </p:nvSpPr>
        <p:spPr>
          <a:xfrm>
            <a:off x="311700" y="650078"/>
            <a:ext cx="8520600" cy="735936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en-GB" sz="3200">
                <a:solidFill>
                  <a:srgbClr val="FF0000"/>
                </a:solidFill>
              </a:rPr>
              <a:t>  </a:t>
            </a:r>
            <a:endParaRPr/>
          </a:p>
        </p:txBody>
      </p:sp>
      <p:sp>
        <p:nvSpPr>
          <p:cNvPr id="179" name="Google Shape;179;p12"/>
          <p:cNvSpPr/>
          <p:nvPr/>
        </p:nvSpPr>
        <p:spPr>
          <a:xfrm>
            <a:off x="35451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13335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5630" y="1040787"/>
            <a:ext cx="3019271" cy="3061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"/>
          <p:cNvSpPr txBox="1"/>
          <p:nvPr>
            <p:ph type="title"/>
          </p:nvPr>
        </p:nvSpPr>
        <p:spPr>
          <a:xfrm>
            <a:off x="-161535" y="251346"/>
            <a:ext cx="8520600" cy="572698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 sz="3500">
                <a:solidFill>
                  <a:srgbClr val="FF0000"/>
                </a:solidFill>
              </a:rPr>
              <a:t>             ୫ଟି ପଠନ ମୂଲ୍ୟାୟନର ପର୍ଯ୍ୟ।ୟ ସ୍ତର </a:t>
            </a:r>
            <a:endParaRPr sz="3500">
              <a:solidFill>
                <a:srgbClr val="FF0000"/>
              </a:solidFill>
            </a:endParaRPr>
          </a:p>
        </p:txBody>
      </p:sp>
      <p:sp>
        <p:nvSpPr>
          <p:cNvPr id="187" name="Google Shape;187;p13"/>
          <p:cNvSpPr txBox="1"/>
          <p:nvPr>
            <p:ph idx="1" type="body"/>
          </p:nvPr>
        </p:nvSpPr>
        <p:spPr>
          <a:xfrm>
            <a:off x="157318" y="863550"/>
            <a:ext cx="8986693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୫:  ଗପ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୪:  ଅନୁଛେଦ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୩:  ଶବ୍ଦ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୨:  ଅକ୍ଷର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୧:  ପ୍ରାରମ୍ଭିକ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191919"/>
              </a:solidFill>
            </a:endParaRPr>
          </a:p>
        </p:txBody>
      </p:sp>
      <p:sp>
        <p:nvSpPr>
          <p:cNvPr id="188" name="Google Shape;188;p13"/>
          <p:cNvSpPr/>
          <p:nvPr/>
        </p:nvSpPr>
        <p:spPr>
          <a:xfrm>
            <a:off x="35451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1" y="245815"/>
            <a:ext cx="1232526" cy="61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 txBox="1"/>
          <p:nvPr>
            <p:ph idx="1" type="body"/>
          </p:nvPr>
        </p:nvSpPr>
        <p:spPr>
          <a:xfrm>
            <a:off x="311700" y="1152476"/>
            <a:ext cx="8520600" cy="1006269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r>
              <a:rPr lang="en-GB" sz="4000">
                <a:solidFill>
                  <a:srgbClr val="C00000"/>
                </a:solidFill>
              </a:rPr>
              <a:t>                     ନମୁନା -୨</a:t>
            </a:r>
            <a:endParaRPr sz="4000">
              <a:solidFill>
                <a:srgbClr val="C00000"/>
              </a:solidFill>
            </a:endParaRPr>
          </a:p>
        </p:txBody>
      </p:sp>
      <p:sp>
        <p:nvSpPr>
          <p:cNvPr id="195" name="Google Shape;195;p14"/>
          <p:cNvSpPr/>
          <p:nvPr/>
        </p:nvSpPr>
        <p:spPr>
          <a:xfrm>
            <a:off x="3596658" y="2085010"/>
            <a:ext cx="1956816" cy="96926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4"/>
          <p:cNvSpPr/>
          <p:nvPr/>
        </p:nvSpPr>
        <p:spPr>
          <a:xfrm>
            <a:off x="78028" y="61139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3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/>
          <p:nvPr>
            <p:ph idx="1" type="body"/>
          </p:nvPr>
        </p:nvSpPr>
        <p:spPr>
          <a:xfrm>
            <a:off x="311700" y="1263357"/>
            <a:ext cx="2964900" cy="3746794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ମଧୁପୁର ନାମକ ଗାଁ ଟିଏ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ସେଠାରେ ରାଧୁଆ ନାମକ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ପିଲାଟିଏ ଥିଲା । ରାଧୁଆ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ର ଗୋଟିଏ ଝିଅ ଥିଲା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ତାର ନାମ ମୀନା । ମୀନା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ନାଚ କରିବାକୁ ଭଲ ପାଏ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ଥରେ ନାଚୁ ନାଚୁ ପଡ଼ିଗଲା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ଗୋଡ଼ ତାର ଭାଙ୍ଗି ଗଲା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ସେ ବହୁତ କାନ୍ଦିଲା । ରାଧୁଆ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ତାକୁ ବଇଦ ପାଖକୁ ନେଇ ଭଲ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କରିଦେଲା ।</a:t>
            </a:r>
            <a:endParaRPr/>
          </a:p>
        </p:txBody>
      </p:sp>
      <p:sp>
        <p:nvSpPr>
          <p:cNvPr id="203" name="Google Shape;203;p15"/>
          <p:cNvSpPr txBox="1"/>
          <p:nvPr/>
        </p:nvSpPr>
        <p:spPr>
          <a:xfrm>
            <a:off x="3733800" y="1657353"/>
            <a:ext cx="2269134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5"/>
          <p:cNvSpPr txBox="1"/>
          <p:nvPr/>
        </p:nvSpPr>
        <p:spPr>
          <a:xfrm>
            <a:off x="3886206" y="3562353"/>
            <a:ext cx="1871117" cy="1200329"/>
          </a:xfrm>
          <a:prstGeom prst="rect">
            <a:avLst/>
          </a:prstGeom>
          <a:solidFill>
            <a:srgbClr val="92CCDC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ଭାତ     ହାତ       କୂଳ             ଦେଶ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ପାହାଡ଼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ଧନୁ            ବିଦେଶ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5"/>
          <p:cNvSpPr txBox="1"/>
          <p:nvPr/>
        </p:nvSpPr>
        <p:spPr>
          <a:xfrm>
            <a:off x="3810000" y="1047750"/>
            <a:ext cx="3962400" cy="156966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ମାଛ ରହିଥାଏ ପାଣିରେ 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ସାପ ରହୁଥାଏ ଗାତରେ 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ପକ୍ଷୀ ରହେ ଗଛ ଡାଳରେ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ପିଲା ପଢେ ପାଠ ଶାଳାରେ ।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5"/>
          <p:cNvSpPr txBox="1"/>
          <p:nvPr/>
        </p:nvSpPr>
        <p:spPr>
          <a:xfrm>
            <a:off x="6324600" y="3562353"/>
            <a:ext cx="2067366" cy="1200329"/>
          </a:xfrm>
          <a:prstGeom prst="rect">
            <a:avLst/>
          </a:prstGeom>
          <a:solidFill>
            <a:srgbClr val="93B3D7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ଫ      ର      ଷ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ଢ଼       ଟ      ଜ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ଠ      ଶ       ଳ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5"/>
          <p:cNvSpPr txBox="1"/>
          <p:nvPr/>
        </p:nvSpPr>
        <p:spPr>
          <a:xfrm>
            <a:off x="6400806" y="2952753"/>
            <a:ext cx="1956975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ଅକ୍ଷର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5"/>
          <p:cNvSpPr txBox="1"/>
          <p:nvPr/>
        </p:nvSpPr>
        <p:spPr>
          <a:xfrm>
            <a:off x="3962406" y="2952753"/>
            <a:ext cx="1637455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ଶବ୍ଦ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5"/>
          <p:cNvSpPr txBox="1"/>
          <p:nvPr/>
        </p:nvSpPr>
        <p:spPr>
          <a:xfrm>
            <a:off x="4267200" y="514353"/>
            <a:ext cx="2483174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ଅନୁଛେଦ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5"/>
          <p:cNvSpPr txBox="1"/>
          <p:nvPr/>
        </p:nvSpPr>
        <p:spPr>
          <a:xfrm>
            <a:off x="685801" y="666753"/>
            <a:ext cx="1907913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ଗପ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5"/>
          <p:cNvSpPr/>
          <p:nvPr/>
        </p:nvSpPr>
        <p:spPr>
          <a:xfrm>
            <a:off x="78028" y="61139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3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>
            <p:ph idx="1" type="body"/>
          </p:nvPr>
        </p:nvSpPr>
        <p:spPr>
          <a:xfrm>
            <a:off x="0" y="0"/>
            <a:ext cx="9144000" cy="5391150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ମଧୁପୁର ନାମକ ଗାଁ ଟିଏ ।ସେଠାରେ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ରାଧୁଆ ନାମକ ପିଲାଟିଏ ଥିଲା । ରାଧୁଆର ଗୋଟିଏ ଝିଅ ଥିଲା ।ତାର ନାମ ମୀନା । ମୀନାନାଚ କରିବାକୁ ଭଲ ପାଏ ।ଥରେ ନାଚୁ ନାଚୁ ପଡ଼ିଗଲା ଗୋଡ଼ ତାର ଭାଙ୍ଗି ଗଲା ।ସେ ବହୁତ କାନ୍ଦିଲା । ରାଧୁଆତାକୁ ବଇଦ ପାଖକୁ ନେଇ ଭଲକରିଦେଲା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4400">
              <a:solidFill>
                <a:schemeClr val="dk1"/>
              </a:solidFill>
            </a:endParaRPr>
          </a:p>
        </p:txBody>
      </p:sp>
      <p:pic>
        <p:nvPicPr>
          <p:cNvPr id="218" name="Google Shape;2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0" y="209550"/>
            <a:ext cx="1371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6"/>
          <p:cNvSpPr/>
          <p:nvPr/>
        </p:nvSpPr>
        <p:spPr>
          <a:xfrm>
            <a:off x="78028" y="61139"/>
            <a:ext cx="9065972" cy="525381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/>
          <p:nvPr>
            <p:ph idx="1" type="body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/>
              <a:t>ଏହି ସ୍ତର ଦେଇ ପିଲା ମାନଙ୍କର ପଢିବା ଫଳାଫଳକୁ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/>
              <a:t>ମୂଲ୍ୟାଙ୍କନ କରାଯିବ ।</a:t>
            </a:r>
            <a:endParaRPr sz="3600"/>
          </a:p>
        </p:txBody>
      </p:sp>
      <p:sp>
        <p:nvSpPr>
          <p:cNvPr id="225" name="Google Shape;225;p17"/>
          <p:cNvSpPr/>
          <p:nvPr/>
        </p:nvSpPr>
        <p:spPr>
          <a:xfrm>
            <a:off x="35443" y="30569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4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"/>
          <p:cNvSpPr txBox="1"/>
          <p:nvPr>
            <p:ph type="title"/>
          </p:nvPr>
        </p:nvSpPr>
        <p:spPr>
          <a:xfrm>
            <a:off x="457200" y="514350"/>
            <a:ext cx="82296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en-GB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en-GB" sz="3600">
                <a:solidFill>
                  <a:srgbClr val="FF0000"/>
                </a:solidFill>
              </a:rPr>
            </a:br>
            <a:r>
              <a:rPr lang="en-GB" sz="3600">
                <a:solidFill>
                  <a:srgbClr val="FF0000"/>
                </a:solidFill>
              </a:rPr>
              <a:t>ପିଲାମାନଙ୍କର ଶ୍ରବଣ,କଥନ,ପଠନ ଓ ଲିଖନ ଶୈଳୀର</a:t>
            </a:r>
            <a:br>
              <a:rPr lang="en-GB" sz="3600">
                <a:solidFill>
                  <a:srgbClr val="FF0000"/>
                </a:solidFill>
              </a:rPr>
            </a:br>
            <a:r>
              <a:rPr lang="en-GB" sz="3600">
                <a:solidFill>
                  <a:srgbClr val="FF0000"/>
                </a:solidFill>
              </a:rPr>
              <a:t>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232" name="Google Shape;23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1" y="11"/>
            <a:ext cx="1600200" cy="68579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3" name="Google Shape;23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1809750"/>
            <a:ext cx="71628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8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0" y="1"/>
            <a:ext cx="16764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9"/>
          <p:cNvSpPr txBox="1"/>
          <p:nvPr/>
        </p:nvSpPr>
        <p:spPr>
          <a:xfrm>
            <a:off x="602638" y="816675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250" lIns="89250" spcFirstLastPara="1" rIns="89250" wrap="square" tIns="89250">
            <a:noAutofit/>
          </a:bodyPr>
          <a:lstStyle/>
          <a:p>
            <a:pPr indent="0" lvl="0" marL="4463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sz="3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463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sz="39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9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type="title"/>
          </p:nvPr>
        </p:nvSpPr>
        <p:spPr>
          <a:xfrm>
            <a:off x="0" y="590550"/>
            <a:ext cx="8991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 sz="6000"/>
              <a:t>ଖରା ,ବର୍ଷା,ଶୀତ</a:t>
            </a:r>
            <a:endParaRPr sz="6000"/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2" y="1885950"/>
            <a:ext cx="2573867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10"/>
            <a:ext cx="2041770" cy="100810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0400" y="1885950"/>
            <a:ext cx="259080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72200" y="1885950"/>
            <a:ext cx="259080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1" name="Google Shape;111;p5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516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2230" y="1"/>
            <a:ext cx="2041770" cy="10081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4" name="Google Shape;114;p5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B4D2">
            <a:alpha val="34901"/>
          </a:srgbClr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0" name="Google Shape;120;p6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1501"/>
            <a:ext cx="9144000" cy="4536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7600" y="2"/>
            <a:ext cx="1676400" cy="82770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3" name="Google Shape;123;p6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B4D2">
            <a:alpha val="34901"/>
          </a:srgbClr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9" name="Google Shape;129;p7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00151"/>
            <a:ext cx="9144000" cy="334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10"/>
            <a:ext cx="2041770" cy="10081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2" name="Google Shape;132;p7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/>
          <p:nvPr>
            <p:ph type="title"/>
          </p:nvPr>
        </p:nvSpPr>
        <p:spPr>
          <a:xfrm>
            <a:off x="0" y="205979"/>
            <a:ext cx="6781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GB" sz="3200" u="sng"/>
              <a:t> </a:t>
            </a:r>
            <a:endParaRPr b="1" sz="3200" u="sng"/>
          </a:p>
        </p:txBody>
      </p:sp>
      <p:sp>
        <p:nvSpPr>
          <p:cNvPr id="138" name="Google Shape;138;p8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33350"/>
            <a:ext cx="8758518" cy="501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1" y="9"/>
            <a:ext cx="2041770" cy="1276342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1" name="Google Shape;141;p8"/>
          <p:cNvSpPr/>
          <p:nvPr/>
        </p:nvSpPr>
        <p:spPr>
          <a:xfrm>
            <a:off x="2971800" y="1047750"/>
            <a:ext cx="1143000" cy="533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ଗ୍ରୀଷ୍ମ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8"/>
          <p:cNvSpPr/>
          <p:nvPr/>
        </p:nvSpPr>
        <p:spPr>
          <a:xfrm>
            <a:off x="3352800" y="1657350"/>
            <a:ext cx="1143000" cy="6858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ବର୍ଷା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8"/>
          <p:cNvSpPr/>
          <p:nvPr/>
        </p:nvSpPr>
        <p:spPr>
          <a:xfrm>
            <a:off x="2667000" y="2419350"/>
            <a:ext cx="1143000" cy="533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ଶୀତ 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2971800" y="3714750"/>
            <a:ext cx="1143000" cy="533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ଶୀତ 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/>
          <p:nvPr>
            <p:ph type="title"/>
          </p:nvPr>
        </p:nvSpPr>
        <p:spPr>
          <a:xfrm>
            <a:off x="0" y="209550"/>
            <a:ext cx="6781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GB" sz="3200" u="sng"/>
              <a:t>ଅଭ୍ୟାସ-୯ ଆଲୋଚନା କରି ଲେଖ </a:t>
            </a:r>
            <a:endParaRPr b="1" sz="3200" u="sng"/>
          </a:p>
        </p:txBody>
      </p:sp>
      <p:sp>
        <p:nvSpPr>
          <p:cNvPr id="150" name="Google Shape;150;p9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201" y="9"/>
            <a:ext cx="2041770" cy="127634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2" name="Google Shape;152;p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971550"/>
            <a:ext cx="8839200" cy="4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/>
          <p:cNvSpPr/>
          <p:nvPr/>
        </p:nvSpPr>
        <p:spPr>
          <a:xfrm>
            <a:off x="228600" y="2343150"/>
            <a:ext cx="8763000" cy="280035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ଆମ ଗାଁ \ଅଞ୍ଚଳରେ ଲୋକମାନେ ବର୍ଷା ଋତୁରେ –ଭେଣ୍ଡି ,ଜହ୍ନି,କାଙ୍କଡ,ଛଚିନ୍ଦ୍ରା,ବାଇଗଣ ଆଦି ଚାଷ କରନ୍ତି | ଗ୍ରୀଷ୍ମ ଋତୁରେ ପୋଟଳ ,କଲରା,କୁନ୍ଦୁରି,କଖାରୁ ,କାକୁଡି ଆଦି ଚାଷ କରନ୍ତି ,ଏବଂ ଶୀତ ଋତୁରେ ଫୁଲକୋବି ,ବନ୍ଧାକୋବି ,ବିଲାତି ବାଇଗଣ ,ମୂଳା,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ଆଳୁ,ବିନ ,ଶିମ୍ବ,ଗାଜର ,କନ୍ଦମୂଳ ଆଦି  ପରିବା ଚାଷ କରନ୍ତି |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/>
          <p:nvPr>
            <p:ph type="title"/>
          </p:nvPr>
        </p:nvSpPr>
        <p:spPr>
          <a:xfrm>
            <a:off x="0" y="209550"/>
            <a:ext cx="6781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GB" sz="3200" u="sng"/>
              <a:t>ଅଭ୍ୟାସ-୯ ଆଲୋଚନା କରି ଲେଖ </a:t>
            </a:r>
            <a:endParaRPr b="1" sz="3200" u="sng"/>
          </a:p>
        </p:txBody>
      </p:sp>
      <p:sp>
        <p:nvSpPr>
          <p:cNvPr id="159" name="Google Shape;159;p10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201" y="9"/>
            <a:ext cx="2041770" cy="1276342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1" name="Google Shape;161;p10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62" name="Google Shape;16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047750"/>
            <a:ext cx="8839200" cy="4095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0"/>
          <p:cNvSpPr/>
          <p:nvPr/>
        </p:nvSpPr>
        <p:spPr>
          <a:xfrm>
            <a:off x="457200" y="2571750"/>
            <a:ext cx="8382000" cy="2286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ଆମ ଗାଁ \ଅଞ୍ଚଳର ଲୋକମାନେ ବର୍ଷା ଋତୁ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ଆରମ୍ଭ ରେ ଧାନ ବୁଣନ୍ତି ଓ  ଶୀତ ଋତୁରେ ଧାନ  ଅମଳ କରନ୍ତି |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/>
          <p:nvPr>
            <p:ph type="ctrTitle"/>
          </p:nvPr>
        </p:nvSpPr>
        <p:spPr>
          <a:xfrm>
            <a:off x="609600" y="171451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GB" sz="5300" u="sng">
                <a:solidFill>
                  <a:srgbClr val="FF0000"/>
                </a:solidFill>
              </a:rPr>
              <a:t>ଗୃହକର୍ମ</a:t>
            </a:r>
            <a:endParaRPr b="1" sz="5300" u="sng">
              <a:solidFill>
                <a:srgbClr val="FF0000"/>
              </a:solidFill>
            </a:endParaRPr>
          </a:p>
        </p:txBody>
      </p:sp>
      <p:sp>
        <p:nvSpPr>
          <p:cNvPr id="169" name="Google Shape;169;p11"/>
          <p:cNvSpPr txBox="1"/>
          <p:nvPr>
            <p:ph idx="1" type="subTitle"/>
          </p:nvPr>
        </p:nvSpPr>
        <p:spPr>
          <a:xfrm>
            <a:off x="0" y="971552"/>
            <a:ext cx="8686800" cy="37147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en-GB" sz="4400">
                <a:solidFill>
                  <a:schemeClr val="dk1"/>
                </a:solidFill>
              </a:rPr>
              <a:t>ଅଭ୍ୟାସ -୧୦ କୁ ଖାତାରେ କର |</a:t>
            </a:r>
            <a:r>
              <a:rPr b="1" lang="en-GB" sz="4400"/>
              <a:t>     </a:t>
            </a:r>
            <a:endParaRPr b="1" sz="4400"/>
          </a:p>
        </p:txBody>
      </p:sp>
      <p:pic>
        <p:nvPicPr>
          <p:cNvPr id="170" name="Google Shape;1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714500"/>
            <a:ext cx="7620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1" y="10"/>
            <a:ext cx="2041770" cy="10081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2" name="Google Shape;172;p11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