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56" r:id="rId3"/>
    <p:sldId id="357" r:id="rId4"/>
    <p:sldId id="358" r:id="rId5"/>
    <p:sldId id="359" r:id="rId6"/>
    <p:sldId id="362" r:id="rId7"/>
    <p:sldId id="361" r:id="rId8"/>
    <p:sldId id="363" r:id="rId9"/>
    <p:sldId id="364" r:id="rId10"/>
    <p:sldId id="365" r:id="rId11"/>
    <p:sldId id="366" r:id="rId12"/>
    <p:sldId id="35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B2C09-6245-4EAD-B8E9-FB1B557C6A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A5CEC5C-68E8-403F-AE00-2C960903D7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4A09D72-C9AA-40E2-B8E6-964993F03E17}"/>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5E474479-FE97-4369-B2FE-BD4DCFFCB3E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71D52A-FCFC-416D-BDBB-FD4934A7322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6187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86DDB-B510-4181-A2C7-0208BDD3C8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EFB1ED-83D4-4967-A3B6-A0973D1B28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3AE2622-73A2-4803-8D67-B2D8FE4C7EC7}"/>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2E3FB015-EF30-4895-8DD0-F922A8E2324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A062623-8E4F-4BC6-9AA0-479D664E2768}"/>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1259723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3AE3E2-BB29-4632-98D4-E0B3B2457F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F7A26A3C-20D6-4355-8252-F263C4D0BC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0B598D-3A50-4D8B-81C3-20CBFF87FB2F}"/>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0047EDDF-8F2F-4762-B5C3-3261A53484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36F72B6-2BEA-4D2C-AD48-016BDE172F07}"/>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51165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7935B-224E-4E24-BDAB-6E448E165E4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8E064B8-DD2C-4F69-930C-52EA25CDA3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6B65533-4F16-45A0-98FC-A253BEF0293F}"/>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FEC91239-68AF-4254-815C-3B22A09DD15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1F69CD-F07C-4F78-BEC5-1AEA505B6922}"/>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583731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AFE1-B170-4F2E-ABDE-59A6B9AE8C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4381D66-445B-4C37-BDE0-545C02F8C9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318FA4-B8FA-46BB-9949-41153B1EFE90}"/>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58A2FC5F-168B-4AF1-B8B4-FEBFECA450E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F2D7B06-1320-487E-9414-7B870DF9D2AE}"/>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84574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2A27B-FD99-419A-8E54-5D6EB59C249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8281CC5-7D66-4FFC-9133-15ECE43D543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4511D47-650D-4F38-852F-0717A062BEB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2922C60-6A8A-4BE9-A90D-94BD2FEA2F86}"/>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F4DF48E6-5BAD-4527-8E4E-C101E9BE823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266B3E-F3B9-493E-9D06-F7FBAC742396}"/>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27248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C501-362A-4E82-AE41-3E4DCB1452F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5800805-5526-45A8-86C7-704CAFF2F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6FF4E5-081C-415F-B636-9ACE7EC3220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BA6DD10-2B3E-4C2C-8E39-3D8EF18945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94CC73-E8D3-4A85-ACBC-5ECEDE49560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813C59C-83EE-4AA5-A6C8-F92BE57382B0}"/>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8" name="Footer Placeholder 7">
            <a:extLst>
              <a:ext uri="{FF2B5EF4-FFF2-40B4-BE49-F238E27FC236}">
                <a16:creationId xmlns:a16="http://schemas.microsoft.com/office/drawing/2014/main" id="{8A568BC0-5FD0-40A3-8399-DFF92F99A8E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15B8ED5-097E-467F-A8C0-4ED3D048E19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44274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B102A-09CD-45A0-8BBC-977B3498994D}"/>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71E6461-9AAB-4BCB-B91E-0F03891D1AB6}"/>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4" name="Footer Placeholder 3">
            <a:extLst>
              <a:ext uri="{FF2B5EF4-FFF2-40B4-BE49-F238E27FC236}">
                <a16:creationId xmlns:a16="http://schemas.microsoft.com/office/drawing/2014/main" id="{C0955876-1C1B-4B27-B725-405897DD4C9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2605648-2F6E-4BCD-BD98-EBEF7EE8095F}"/>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67128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8F899D-AA0C-4AEA-9532-EB097658385D}"/>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3" name="Footer Placeholder 2">
            <a:extLst>
              <a:ext uri="{FF2B5EF4-FFF2-40B4-BE49-F238E27FC236}">
                <a16:creationId xmlns:a16="http://schemas.microsoft.com/office/drawing/2014/main" id="{6BEF9D3B-CECF-440B-AE61-457EEB2451D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311B6471-672F-477A-9233-AB072224A035}"/>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61847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834E-C9DE-45DC-A948-9FACF78847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283D7AC-9677-4446-9BBB-871FF0AAA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BE36161-6B84-4672-BE8D-A1DDCF9F63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D2A504-8963-4504-B07D-5D7463AA4123}"/>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FAE6CFA2-96E8-4C90-861D-234027D8B7D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972BE0-74E5-4503-9A07-031322BA8E49}"/>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273993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3BCB5-89C9-4653-AF20-D33D6CB0EB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77E3B8F0-F2BD-40D9-8723-8249B209D6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ECFB685-D053-454D-9722-7C0A80E03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EEB4E6-70A0-4F0A-AF76-CDF21F858CDE}"/>
              </a:ext>
            </a:extLst>
          </p:cNvPr>
          <p:cNvSpPr>
            <a:spLocks noGrp="1"/>
          </p:cNvSpPr>
          <p:nvPr>
            <p:ph type="dt" sz="half" idx="10"/>
          </p:nvPr>
        </p:nvSpPr>
        <p:spPr/>
        <p:txBody>
          <a:bodyPr/>
          <a:lstStyle/>
          <a:p>
            <a:fld id="{35060390-60E3-45FC-9ECA-FCE516119AAD}" type="datetimeFigureOut">
              <a:rPr lang="en-IN" smtClean="0"/>
              <a:t>02-04-2022</a:t>
            </a:fld>
            <a:endParaRPr lang="en-IN"/>
          </a:p>
        </p:txBody>
      </p:sp>
      <p:sp>
        <p:nvSpPr>
          <p:cNvPr id="6" name="Footer Placeholder 5">
            <a:extLst>
              <a:ext uri="{FF2B5EF4-FFF2-40B4-BE49-F238E27FC236}">
                <a16:creationId xmlns:a16="http://schemas.microsoft.com/office/drawing/2014/main" id="{9E531181-560D-46A4-AF8E-689D0A0C2A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6D91D50-D665-46A6-B055-2B49B9179F84}"/>
              </a:ext>
            </a:extLst>
          </p:cNvPr>
          <p:cNvSpPr>
            <a:spLocks noGrp="1"/>
          </p:cNvSpPr>
          <p:nvPr>
            <p:ph type="sldNum" sz="quarter" idx="12"/>
          </p:nvPr>
        </p:nvSpPr>
        <p:spPr/>
        <p:txBody>
          <a:bodyPr/>
          <a:lstStyle/>
          <a:p>
            <a:fld id="{FF8D8136-F578-49D0-A477-F47BDE414864}" type="slidenum">
              <a:rPr lang="en-IN" smtClean="0"/>
              <a:t>‹#›</a:t>
            </a:fld>
            <a:endParaRPr lang="en-IN"/>
          </a:p>
        </p:txBody>
      </p:sp>
    </p:spTree>
    <p:extLst>
      <p:ext uri="{BB962C8B-B14F-4D97-AF65-F5344CB8AC3E}">
        <p14:creationId xmlns:p14="http://schemas.microsoft.com/office/powerpoint/2010/main" val="3336135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C7D853-C8CB-4445-B91F-EAFFA55D3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2382180-959A-4837-B4B4-E21E36779D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B9EDD69-3BF2-48B8-9249-D6E0C28910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060390-60E3-45FC-9ECA-FCE516119AAD}" type="datetimeFigureOut">
              <a:rPr lang="en-IN" smtClean="0"/>
              <a:t>02-04-2022</a:t>
            </a:fld>
            <a:endParaRPr lang="en-IN"/>
          </a:p>
        </p:txBody>
      </p:sp>
      <p:sp>
        <p:nvSpPr>
          <p:cNvPr id="5" name="Footer Placeholder 4">
            <a:extLst>
              <a:ext uri="{FF2B5EF4-FFF2-40B4-BE49-F238E27FC236}">
                <a16:creationId xmlns:a16="http://schemas.microsoft.com/office/drawing/2014/main" id="{D63AB320-B0C7-457D-B964-978DC1895E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13780EA-20B6-434E-80AF-6667D9EFE0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8D8136-F578-49D0-A477-F47BDE414864}" type="slidenum">
              <a:rPr lang="en-IN" smtClean="0"/>
              <a:t>‹#›</a:t>
            </a:fld>
            <a:endParaRPr lang="en-IN"/>
          </a:p>
        </p:txBody>
      </p:sp>
    </p:spTree>
    <p:extLst>
      <p:ext uri="{BB962C8B-B14F-4D97-AF65-F5344CB8AC3E}">
        <p14:creationId xmlns:p14="http://schemas.microsoft.com/office/powerpoint/2010/main" val="1316584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solidFill>
                  <a:srgbClr val="FF0000"/>
                </a:solidFill>
              </a:rPr>
              <a:t>SUBJECT:BIOLOGY </a:t>
            </a:r>
          </a:p>
          <a:p>
            <a:r>
              <a:rPr lang="en-US" dirty="0">
                <a:solidFill>
                  <a:srgbClr val="FF0000"/>
                </a:solidFill>
              </a:rPr>
              <a:t>CHAPTER:8</a:t>
            </a:r>
          </a:p>
          <a:p>
            <a:r>
              <a:rPr lang="en-US" dirty="0">
                <a:solidFill>
                  <a:srgbClr val="FF0000"/>
                </a:solidFill>
              </a:rPr>
              <a:t>CHAPTER NAME: HOW DO ORGANISMS REPRODUCE?</a:t>
            </a:r>
          </a:p>
          <a:p>
            <a:r>
              <a:rPr lang="en-US" dirty="0">
                <a:solidFill>
                  <a:srgbClr val="FF0000"/>
                </a:solidFill>
              </a:rPr>
              <a:t>PERIOD-6</a:t>
            </a:r>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2"/>
          <a:srcRect/>
          <a:stretch>
            <a:fillRect/>
          </a:stretch>
        </p:blipFill>
        <p:spPr bwMode="auto">
          <a:xfrm>
            <a:off x="108857" y="4997302"/>
            <a:ext cx="11974285" cy="1860698"/>
          </a:xfrm>
          <a:prstGeom prst="rect">
            <a:avLst/>
          </a:prstGeom>
          <a:noFill/>
        </p:spPr>
      </p:pic>
      <p:pic>
        <p:nvPicPr>
          <p:cNvPr id="5" name="Picture 4">
            <a:extLst>
              <a:ext uri="{FF2B5EF4-FFF2-40B4-BE49-F238E27FC236}">
                <a16:creationId xmlns:a16="http://schemas.microsoft.com/office/drawing/2014/main" id="{A56D3198-E62D-4598-8542-E86BF9D8082B}"/>
              </a:ext>
            </a:extLst>
          </p:cNvPr>
          <p:cNvPicPr>
            <a:picLocks noChangeAspect="1" noChangeArrowheads="1"/>
          </p:cNvPicPr>
          <p:nvPr/>
        </p:nvPicPr>
        <p:blipFill>
          <a:blip r:embed="rId3"/>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1349096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0B44-AE1C-4B4A-9C77-E1150F63CF70}"/>
              </a:ext>
            </a:extLst>
          </p:cNvPr>
          <p:cNvSpPr>
            <a:spLocks noGrp="1"/>
          </p:cNvSpPr>
          <p:nvPr>
            <p:ph type="title"/>
          </p:nvPr>
        </p:nvSpPr>
        <p:spPr/>
        <p:txBody>
          <a:bodyPr>
            <a:normAutofit/>
          </a:bodyPr>
          <a:lstStyle/>
          <a:p>
            <a:r>
              <a:rPr lang="en-IN" sz="2400" b="0" i="0" dirty="0">
                <a:solidFill>
                  <a:srgbClr val="FF0000"/>
                </a:solidFill>
                <a:effectLst/>
                <a:latin typeface="Google Sans"/>
              </a:rPr>
              <a:t>HIV/AIDS</a:t>
            </a:r>
            <a:endParaRPr lang="en-IN" sz="2400" dirty="0">
              <a:solidFill>
                <a:srgbClr val="FF0000"/>
              </a:solidFill>
            </a:endParaRPr>
          </a:p>
        </p:txBody>
      </p:sp>
      <p:sp>
        <p:nvSpPr>
          <p:cNvPr id="3" name="Content Placeholder 2">
            <a:extLst>
              <a:ext uri="{FF2B5EF4-FFF2-40B4-BE49-F238E27FC236}">
                <a16:creationId xmlns:a16="http://schemas.microsoft.com/office/drawing/2014/main" id="{01A9EC9A-8BE0-418A-8D10-7CEC3B8976C5}"/>
              </a:ext>
            </a:extLst>
          </p:cNvPr>
          <p:cNvSpPr>
            <a:spLocks noGrp="1"/>
          </p:cNvSpPr>
          <p:nvPr>
            <p:ph idx="1"/>
          </p:nvPr>
        </p:nvSpPr>
        <p:spPr/>
        <p:txBody>
          <a:bodyPr>
            <a:normAutofit/>
          </a:bodyPr>
          <a:lstStyle/>
          <a:p>
            <a:pPr algn="l"/>
            <a:r>
              <a:rPr lang="en-US" sz="2000" b="0" i="0" dirty="0">
                <a:solidFill>
                  <a:srgbClr val="202124"/>
                </a:solidFill>
                <a:effectLst/>
                <a:latin typeface="arial" panose="020B0604020202020204" pitchFamily="34" charset="0"/>
              </a:rPr>
              <a:t>The virus can be transmitted through contact with infected blood, semen or vaginal fluids.</a:t>
            </a:r>
          </a:p>
          <a:p>
            <a:pPr algn="l"/>
            <a:r>
              <a:rPr lang="en-US" sz="2000" b="0" i="0" dirty="0">
                <a:solidFill>
                  <a:srgbClr val="202124"/>
                </a:solidFill>
                <a:effectLst/>
                <a:latin typeface="arial" panose="020B0604020202020204" pitchFamily="34" charset="0"/>
              </a:rPr>
              <a:t>Within a few weeks of HIV infection, flu-like symptoms such as fever, sore throat and fatigue can occur</a:t>
            </a:r>
          </a:p>
          <a:p>
            <a:r>
              <a:rPr lang="en-US" sz="2000" b="0" i="0" dirty="0">
                <a:solidFill>
                  <a:srgbClr val="202124"/>
                </a:solidFill>
                <a:effectLst/>
                <a:latin typeface="arial" panose="020B0604020202020204" pitchFamily="34" charset="0"/>
              </a:rPr>
              <a:t>No cure exists for AIDS, </a:t>
            </a:r>
            <a:endParaRPr lang="en-IN" sz="2000" dirty="0"/>
          </a:p>
        </p:txBody>
      </p:sp>
      <p:pic>
        <p:nvPicPr>
          <p:cNvPr id="5" name="Picture 4">
            <a:extLst>
              <a:ext uri="{FF2B5EF4-FFF2-40B4-BE49-F238E27FC236}">
                <a16:creationId xmlns:a16="http://schemas.microsoft.com/office/drawing/2014/main" id="{5A322A75-7CB9-46CF-A868-9C7B2B82ADB2}"/>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2606469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DD588-95E7-4353-901E-A771015892CF}"/>
              </a:ext>
            </a:extLst>
          </p:cNvPr>
          <p:cNvSpPr>
            <a:spLocks noGrp="1"/>
          </p:cNvSpPr>
          <p:nvPr>
            <p:ph type="title"/>
          </p:nvPr>
        </p:nvSpPr>
        <p:spPr/>
        <p:txBody>
          <a:bodyPr>
            <a:normAutofit/>
          </a:bodyPr>
          <a:lstStyle/>
          <a:p>
            <a:r>
              <a:rPr lang="en-IN" sz="2400" b="0" i="0" dirty="0">
                <a:solidFill>
                  <a:srgbClr val="FF0000"/>
                </a:solidFill>
                <a:effectLst/>
                <a:latin typeface="Google Sans"/>
              </a:rPr>
              <a:t>Syphilis</a:t>
            </a:r>
            <a:endParaRPr lang="en-IN" sz="2400" dirty="0">
              <a:solidFill>
                <a:srgbClr val="FF0000"/>
              </a:solidFill>
            </a:endParaRPr>
          </a:p>
        </p:txBody>
      </p:sp>
      <p:sp>
        <p:nvSpPr>
          <p:cNvPr id="3" name="Content Placeholder 2">
            <a:extLst>
              <a:ext uri="{FF2B5EF4-FFF2-40B4-BE49-F238E27FC236}">
                <a16:creationId xmlns:a16="http://schemas.microsoft.com/office/drawing/2014/main" id="{2109B96D-CA9D-43D4-BADF-2EDCF848CB01}"/>
              </a:ext>
            </a:extLst>
          </p:cNvPr>
          <p:cNvSpPr>
            <a:spLocks noGrp="1"/>
          </p:cNvSpPr>
          <p:nvPr>
            <p:ph idx="1"/>
          </p:nvPr>
        </p:nvSpPr>
        <p:spPr/>
        <p:txBody>
          <a:bodyPr>
            <a:normAutofit/>
          </a:bodyPr>
          <a:lstStyle/>
          <a:p>
            <a:r>
              <a:rPr lang="en-US" sz="2000" b="0" i="0" dirty="0">
                <a:solidFill>
                  <a:srgbClr val="202124"/>
                </a:solidFill>
                <a:effectLst/>
                <a:latin typeface="arial" panose="020B0604020202020204" pitchFamily="34" charset="0"/>
              </a:rPr>
              <a:t>A bacterial infection usually spread by sexual contact that starts as a painless sore.</a:t>
            </a:r>
          </a:p>
          <a:p>
            <a:r>
              <a:rPr lang="en-US" sz="2000" b="0" i="0" dirty="0">
                <a:solidFill>
                  <a:srgbClr val="202124"/>
                </a:solidFill>
                <a:effectLst/>
                <a:latin typeface="arial" panose="020B0604020202020204" pitchFamily="34" charset="0"/>
              </a:rPr>
              <a:t>Syphilis is treated with penicillin. Sexual partners should also be treated.</a:t>
            </a:r>
            <a:endParaRPr lang="en-IN" sz="2000" dirty="0"/>
          </a:p>
        </p:txBody>
      </p:sp>
      <p:pic>
        <p:nvPicPr>
          <p:cNvPr id="5" name="Picture 4">
            <a:extLst>
              <a:ext uri="{FF2B5EF4-FFF2-40B4-BE49-F238E27FC236}">
                <a16:creationId xmlns:a16="http://schemas.microsoft.com/office/drawing/2014/main" id="{145349CE-2977-4083-82B6-5DC7B40AC604}"/>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219691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5" name="Picture 4">
            <a:extLst>
              <a:ext uri="{FF2B5EF4-FFF2-40B4-BE49-F238E27FC236}">
                <a16:creationId xmlns:a16="http://schemas.microsoft.com/office/drawing/2014/main" id="{81FE677E-44C7-4459-AA2C-EAF16B796ED6}"/>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136508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AC4C4-3207-4305-AD08-7A4B6A518566}"/>
              </a:ext>
            </a:extLst>
          </p:cNvPr>
          <p:cNvSpPr>
            <a:spLocks noGrp="1"/>
          </p:cNvSpPr>
          <p:nvPr>
            <p:ph type="title"/>
          </p:nvPr>
        </p:nvSpPr>
        <p:spPr/>
        <p:txBody>
          <a:bodyPr>
            <a:normAutofit/>
          </a:bodyPr>
          <a:lstStyle/>
          <a:p>
            <a:r>
              <a:rPr lang="en-US" sz="2400" b="0" i="0" dirty="0">
                <a:solidFill>
                  <a:srgbClr val="FF0000"/>
                </a:solidFill>
                <a:effectLst/>
                <a:latin typeface="arial" panose="020B0604020202020204" pitchFamily="34" charset="0"/>
              </a:rPr>
              <a:t>Reproductive health</a:t>
            </a:r>
            <a:endParaRPr lang="en-IN" sz="2400" dirty="0">
              <a:solidFill>
                <a:srgbClr val="FF0000"/>
              </a:solidFill>
            </a:endParaRPr>
          </a:p>
        </p:txBody>
      </p:sp>
      <p:sp>
        <p:nvSpPr>
          <p:cNvPr id="3" name="Content Placeholder 2">
            <a:extLst>
              <a:ext uri="{FF2B5EF4-FFF2-40B4-BE49-F238E27FC236}">
                <a16:creationId xmlns:a16="http://schemas.microsoft.com/office/drawing/2014/main" id="{C5C24455-8BA1-4872-8B45-973994F2EB03}"/>
              </a:ext>
            </a:extLst>
          </p:cNvPr>
          <p:cNvSpPr>
            <a:spLocks noGrp="1"/>
          </p:cNvSpPr>
          <p:nvPr>
            <p:ph idx="1"/>
          </p:nvPr>
        </p:nvSpPr>
        <p:spPr/>
        <p:txBody>
          <a:bodyPr/>
          <a:lstStyle/>
          <a:p>
            <a:r>
              <a:rPr lang="en-US" sz="2000" i="0" dirty="0">
                <a:solidFill>
                  <a:srgbClr val="202124"/>
                </a:solidFill>
                <a:effectLst/>
                <a:latin typeface="arial" panose="020B0604020202020204" pitchFamily="34" charset="0"/>
              </a:rPr>
              <a:t>Reproductive health is a state of complete physical, mental and social well-being and not merely the absence of disease or infirmity, in all matters relating to the reproductive system and to its functions and processes</a:t>
            </a:r>
            <a:r>
              <a:rPr lang="en-US" b="0" i="0" dirty="0">
                <a:solidFill>
                  <a:srgbClr val="202124"/>
                </a:solidFill>
                <a:effectLst/>
                <a:latin typeface="arial" panose="020B0604020202020204" pitchFamily="34" charset="0"/>
              </a:rPr>
              <a:t>.</a:t>
            </a:r>
            <a:endParaRPr lang="en-IN" dirty="0"/>
          </a:p>
        </p:txBody>
      </p:sp>
      <p:pic>
        <p:nvPicPr>
          <p:cNvPr id="5" name="Picture 4">
            <a:extLst>
              <a:ext uri="{FF2B5EF4-FFF2-40B4-BE49-F238E27FC236}">
                <a16:creationId xmlns:a16="http://schemas.microsoft.com/office/drawing/2014/main" id="{67F67579-496B-4870-9ED1-7F68F61B424B}"/>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3872593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D9960-D4AE-40A3-93B0-7BFC319E0E18}"/>
              </a:ext>
            </a:extLst>
          </p:cNvPr>
          <p:cNvSpPr>
            <a:spLocks noGrp="1"/>
          </p:cNvSpPr>
          <p:nvPr>
            <p:ph type="title"/>
          </p:nvPr>
        </p:nvSpPr>
        <p:spPr/>
        <p:txBody>
          <a:bodyPr>
            <a:normAutofit/>
          </a:bodyPr>
          <a:lstStyle/>
          <a:p>
            <a:r>
              <a:rPr lang="en-US" sz="2400" b="0" i="0" dirty="0">
                <a:solidFill>
                  <a:srgbClr val="FF0000"/>
                </a:solidFill>
                <a:effectLst/>
                <a:latin typeface="Helvetica Neue"/>
              </a:rPr>
              <a:t>Contraception</a:t>
            </a:r>
            <a:endParaRPr lang="en-IN" sz="2400" dirty="0">
              <a:solidFill>
                <a:srgbClr val="FF0000"/>
              </a:solidFill>
            </a:endParaRPr>
          </a:p>
        </p:txBody>
      </p:sp>
      <p:sp>
        <p:nvSpPr>
          <p:cNvPr id="3" name="Content Placeholder 2">
            <a:extLst>
              <a:ext uri="{FF2B5EF4-FFF2-40B4-BE49-F238E27FC236}">
                <a16:creationId xmlns:a16="http://schemas.microsoft.com/office/drawing/2014/main" id="{57468797-1E87-408D-8012-24410584BCF0}"/>
              </a:ext>
            </a:extLst>
          </p:cNvPr>
          <p:cNvSpPr>
            <a:spLocks noGrp="1"/>
          </p:cNvSpPr>
          <p:nvPr>
            <p:ph idx="1"/>
          </p:nvPr>
        </p:nvSpPr>
        <p:spPr/>
        <p:txBody>
          <a:bodyPr/>
          <a:lstStyle/>
          <a:p>
            <a:r>
              <a:rPr lang="en-US" sz="2000" b="0" i="0" dirty="0">
                <a:solidFill>
                  <a:srgbClr val="000000"/>
                </a:solidFill>
                <a:effectLst/>
                <a:latin typeface="Helvetica Neue"/>
              </a:rPr>
              <a:t>Contraception (birth control) prevents pregnancy by interfering with the normal process of ovulation, fertilization, and implantation. There are different kinds of birth control that act at different points in the process.</a:t>
            </a:r>
            <a:br>
              <a:rPr lang="en-US" sz="2000" b="0" i="0" dirty="0">
                <a:solidFill>
                  <a:srgbClr val="000000"/>
                </a:solidFill>
                <a:effectLst/>
                <a:latin typeface="Helvetica Neue"/>
              </a:rPr>
            </a:br>
            <a:br>
              <a:rPr lang="en-US" b="0" i="0" dirty="0">
                <a:solidFill>
                  <a:srgbClr val="000000"/>
                </a:solidFill>
                <a:effectLst/>
                <a:latin typeface="Helvetica Neue"/>
              </a:rPr>
            </a:br>
            <a:endParaRPr lang="en-IN" dirty="0"/>
          </a:p>
        </p:txBody>
      </p:sp>
      <p:pic>
        <p:nvPicPr>
          <p:cNvPr id="5" name="Picture 4">
            <a:extLst>
              <a:ext uri="{FF2B5EF4-FFF2-40B4-BE49-F238E27FC236}">
                <a16:creationId xmlns:a16="http://schemas.microsoft.com/office/drawing/2014/main" id="{A1D1DD6F-3D29-4D14-881E-F13C311E63F9}"/>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3758360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18AAC-ADF6-43F6-BD62-CEB8E94F0DDB}"/>
              </a:ext>
            </a:extLst>
          </p:cNvPr>
          <p:cNvSpPr>
            <a:spLocks noGrp="1"/>
          </p:cNvSpPr>
          <p:nvPr>
            <p:ph type="title"/>
          </p:nvPr>
        </p:nvSpPr>
        <p:spPr/>
        <p:txBody>
          <a:bodyPr>
            <a:normAutofit/>
          </a:bodyPr>
          <a:lstStyle/>
          <a:p>
            <a:r>
              <a:rPr lang="en-US" sz="2400" dirty="0">
                <a:solidFill>
                  <a:srgbClr val="FF0000"/>
                </a:solidFill>
              </a:rPr>
              <a:t>Contraceptive methods</a:t>
            </a:r>
            <a:endParaRPr lang="en-IN" sz="2400" dirty="0">
              <a:solidFill>
                <a:srgbClr val="FF0000"/>
              </a:solidFill>
            </a:endParaRPr>
          </a:p>
        </p:txBody>
      </p:sp>
      <p:pic>
        <p:nvPicPr>
          <p:cNvPr id="1026" name="Picture 2" descr="Free Vector | Contraception methods set">
            <a:extLst>
              <a:ext uri="{FF2B5EF4-FFF2-40B4-BE49-F238E27FC236}">
                <a16:creationId xmlns:a16="http://schemas.microsoft.com/office/drawing/2014/main" id="{3756D8F1-BEF9-40BC-873E-0C8951B81B5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45234" y="1443037"/>
            <a:ext cx="6831965" cy="39719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968E7141-D57A-40EA-BFFA-38D7ABBF2ED1}"/>
              </a:ext>
            </a:extLst>
          </p:cNvPr>
          <p:cNvPicPr>
            <a:picLocks noChangeAspect="1" noChangeArrowheads="1"/>
          </p:cNvPicPr>
          <p:nvPr/>
        </p:nvPicPr>
        <p:blipFill>
          <a:blip r:embed="rId3"/>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3744234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49973-8567-4678-91AD-DADDF3DAB018}"/>
              </a:ext>
            </a:extLst>
          </p:cNvPr>
          <p:cNvSpPr>
            <a:spLocks noGrp="1"/>
          </p:cNvSpPr>
          <p:nvPr>
            <p:ph type="title"/>
          </p:nvPr>
        </p:nvSpPr>
        <p:spPr/>
        <p:txBody>
          <a:bodyPr/>
          <a:lstStyle/>
          <a:p>
            <a:r>
              <a:rPr lang="en-US" sz="2400" dirty="0">
                <a:solidFill>
                  <a:srgbClr val="FF0000"/>
                </a:solidFill>
              </a:rPr>
              <a:t>Sexual transmitted diseases</a:t>
            </a:r>
            <a:r>
              <a:rPr lang="en-US" dirty="0"/>
              <a:t>.</a:t>
            </a:r>
            <a:endParaRPr lang="en-IN" dirty="0"/>
          </a:p>
        </p:txBody>
      </p:sp>
      <p:sp>
        <p:nvSpPr>
          <p:cNvPr id="3" name="Content Placeholder 2">
            <a:extLst>
              <a:ext uri="{FF2B5EF4-FFF2-40B4-BE49-F238E27FC236}">
                <a16:creationId xmlns:a16="http://schemas.microsoft.com/office/drawing/2014/main" id="{2FC06986-9E4C-46EF-8A47-D8D5FA0CF3E4}"/>
              </a:ext>
            </a:extLst>
          </p:cNvPr>
          <p:cNvSpPr>
            <a:spLocks noGrp="1"/>
          </p:cNvSpPr>
          <p:nvPr>
            <p:ph idx="1"/>
          </p:nvPr>
        </p:nvSpPr>
        <p:spPr/>
        <p:txBody>
          <a:bodyPr/>
          <a:lstStyle/>
          <a:p>
            <a:pPr algn="l"/>
            <a:r>
              <a:rPr lang="en-US" b="0" i="0" dirty="0">
                <a:solidFill>
                  <a:srgbClr val="3C4043"/>
                </a:solidFill>
                <a:effectLst/>
                <a:latin typeface="arial" panose="020B0604020202020204" pitchFamily="34" charset="0"/>
              </a:rPr>
              <a:t> </a:t>
            </a:r>
            <a:r>
              <a:rPr lang="en-US" sz="2000" i="0" dirty="0">
                <a:solidFill>
                  <a:srgbClr val="3C4043"/>
                </a:solidFill>
                <a:effectLst/>
                <a:latin typeface="arial" panose="020B0604020202020204" pitchFamily="34" charset="0"/>
              </a:rPr>
              <a:t>An infection transmitted through sexual contact, caused by bacteria, viruses or parasites.</a:t>
            </a:r>
          </a:p>
          <a:p>
            <a:pPr algn="l"/>
            <a:r>
              <a:rPr lang="en-IN" sz="2000" i="0" dirty="0">
                <a:solidFill>
                  <a:srgbClr val="202124"/>
                </a:solidFill>
                <a:effectLst/>
              </a:rPr>
              <a:t>The most common STDs are described below.</a:t>
            </a:r>
          </a:p>
          <a:p>
            <a:pPr algn="l">
              <a:buFont typeface="Arial" panose="020B0604020202020204" pitchFamily="34" charset="0"/>
              <a:buChar char="•"/>
            </a:pPr>
            <a:r>
              <a:rPr lang="en-IN" sz="2000" i="0" dirty="0">
                <a:solidFill>
                  <a:srgbClr val="202124"/>
                </a:solidFill>
                <a:effectLst/>
              </a:rPr>
              <a:t>Chlamydia. A certain type of bacteria causes chlamydia. </a:t>
            </a:r>
          </a:p>
          <a:p>
            <a:pPr algn="l">
              <a:buFont typeface="Arial" panose="020B0604020202020204" pitchFamily="34" charset="0"/>
              <a:buChar char="•"/>
            </a:pPr>
            <a:r>
              <a:rPr lang="en-IN" sz="2000" i="0" dirty="0">
                <a:solidFill>
                  <a:srgbClr val="202124"/>
                </a:solidFill>
                <a:effectLst/>
              </a:rPr>
              <a:t>HPV (human papillomavirus) .</a:t>
            </a:r>
          </a:p>
          <a:p>
            <a:pPr algn="l">
              <a:buFont typeface="Arial" panose="020B0604020202020204" pitchFamily="34" charset="0"/>
              <a:buChar char="•"/>
            </a:pPr>
            <a:r>
              <a:rPr lang="en-IN" sz="2000" i="0" dirty="0">
                <a:solidFill>
                  <a:srgbClr val="202124"/>
                </a:solidFill>
                <a:effectLst/>
              </a:rPr>
              <a:t>Syphilis. </a:t>
            </a:r>
          </a:p>
          <a:p>
            <a:pPr algn="l">
              <a:buFont typeface="Arial" panose="020B0604020202020204" pitchFamily="34" charset="0"/>
              <a:buChar char="•"/>
            </a:pPr>
            <a:r>
              <a:rPr lang="en-IN" sz="2000" i="0" dirty="0">
                <a:solidFill>
                  <a:srgbClr val="202124"/>
                </a:solidFill>
                <a:effectLst/>
              </a:rPr>
              <a:t>HIV. </a:t>
            </a:r>
          </a:p>
          <a:p>
            <a:pPr algn="l">
              <a:buFont typeface="Arial" panose="020B0604020202020204" pitchFamily="34" charset="0"/>
              <a:buChar char="•"/>
            </a:pPr>
            <a:r>
              <a:rPr lang="en-IN" sz="2000" i="0" dirty="0" err="1">
                <a:solidFill>
                  <a:srgbClr val="202124"/>
                </a:solidFill>
                <a:effectLst/>
              </a:rPr>
              <a:t>Gonorrhea</a:t>
            </a:r>
            <a:r>
              <a:rPr lang="en-IN" sz="2000" i="0" dirty="0">
                <a:solidFill>
                  <a:srgbClr val="202124"/>
                </a:solidFill>
                <a:effectLst/>
              </a:rPr>
              <a:t>. </a:t>
            </a:r>
          </a:p>
          <a:p>
            <a:pPr algn="l">
              <a:buFont typeface="Arial" panose="020B0604020202020204" pitchFamily="34" charset="0"/>
              <a:buChar char="•"/>
            </a:pPr>
            <a:r>
              <a:rPr lang="en-IN" sz="2000" i="0" dirty="0">
                <a:solidFill>
                  <a:srgbClr val="202124"/>
                </a:solidFill>
                <a:effectLst/>
              </a:rPr>
              <a:t>Pubic lice ('crabs') </a:t>
            </a:r>
          </a:p>
          <a:p>
            <a:pPr algn="l">
              <a:buFont typeface="Arial" panose="020B0604020202020204" pitchFamily="34" charset="0"/>
              <a:buChar char="•"/>
            </a:pPr>
            <a:r>
              <a:rPr lang="en-IN" sz="2000" i="0" dirty="0">
                <a:solidFill>
                  <a:srgbClr val="202124"/>
                </a:solidFill>
                <a:effectLst/>
              </a:rPr>
              <a:t>Trichomoniasis. </a:t>
            </a:r>
          </a:p>
          <a:p>
            <a:pPr algn="l">
              <a:buFont typeface="Arial" panose="020B0604020202020204" pitchFamily="34" charset="0"/>
              <a:buChar char="•"/>
            </a:pPr>
            <a:r>
              <a:rPr lang="en-IN" sz="2000" i="0" dirty="0">
                <a:solidFill>
                  <a:srgbClr val="202124"/>
                </a:solidFill>
                <a:effectLst/>
              </a:rPr>
              <a:t>Herpes.</a:t>
            </a:r>
          </a:p>
          <a:p>
            <a:pPr marL="0" indent="0">
              <a:buNone/>
            </a:pPr>
            <a:endParaRPr lang="en-IN" sz="2000" dirty="0"/>
          </a:p>
        </p:txBody>
      </p:sp>
      <p:pic>
        <p:nvPicPr>
          <p:cNvPr id="5" name="Picture 4">
            <a:extLst>
              <a:ext uri="{FF2B5EF4-FFF2-40B4-BE49-F238E27FC236}">
                <a16:creationId xmlns:a16="http://schemas.microsoft.com/office/drawing/2014/main" id="{0D6F750C-A1A2-4218-94EE-B4E9ED9CF3C0}"/>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162040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4AD07-0430-4FE2-A5DE-E70548EBEAB4}"/>
              </a:ext>
            </a:extLst>
          </p:cNvPr>
          <p:cNvSpPr>
            <a:spLocks noGrp="1"/>
          </p:cNvSpPr>
          <p:nvPr>
            <p:ph type="title"/>
          </p:nvPr>
        </p:nvSpPr>
        <p:spPr/>
        <p:txBody>
          <a:bodyPr>
            <a:normAutofit/>
          </a:bodyPr>
          <a:lstStyle/>
          <a:p>
            <a:r>
              <a:rPr lang="en-IN" sz="2400" b="0" i="0" dirty="0">
                <a:solidFill>
                  <a:srgbClr val="FF0000"/>
                </a:solidFill>
                <a:effectLst/>
                <a:latin typeface="Google Sans"/>
              </a:rPr>
              <a:t>Genital herpes-</a:t>
            </a:r>
            <a:endParaRPr lang="en-IN" sz="2400" dirty="0">
              <a:solidFill>
                <a:srgbClr val="FF0000"/>
              </a:solidFill>
            </a:endParaRPr>
          </a:p>
        </p:txBody>
      </p:sp>
      <p:sp>
        <p:nvSpPr>
          <p:cNvPr id="3" name="Content Placeholder 2">
            <a:extLst>
              <a:ext uri="{FF2B5EF4-FFF2-40B4-BE49-F238E27FC236}">
                <a16:creationId xmlns:a16="http://schemas.microsoft.com/office/drawing/2014/main" id="{1723CC33-BAE3-4183-9F81-87F8CA02D084}"/>
              </a:ext>
            </a:extLst>
          </p:cNvPr>
          <p:cNvSpPr>
            <a:spLocks noGrp="1"/>
          </p:cNvSpPr>
          <p:nvPr>
            <p:ph idx="1"/>
          </p:nvPr>
        </p:nvSpPr>
        <p:spPr/>
        <p:txBody>
          <a:bodyPr/>
          <a:lstStyle/>
          <a:p>
            <a:pPr algn="l"/>
            <a:r>
              <a:rPr lang="en-US" sz="2000" b="0" i="0" dirty="0">
                <a:solidFill>
                  <a:srgbClr val="202124"/>
                </a:solidFill>
                <a:effectLst/>
                <a:latin typeface="arial" panose="020B0604020202020204" pitchFamily="34" charset="0"/>
              </a:rPr>
              <a:t>A common sexually transmitted infection marked by genital pain and sores.</a:t>
            </a:r>
          </a:p>
          <a:p>
            <a:pPr algn="l"/>
            <a:r>
              <a:rPr lang="en-US" sz="2000" b="0" i="0" dirty="0">
                <a:solidFill>
                  <a:srgbClr val="202124"/>
                </a:solidFill>
                <a:effectLst/>
                <a:latin typeface="arial" panose="020B0604020202020204" pitchFamily="34" charset="0"/>
              </a:rPr>
              <a:t>Caused by the herpes simplex virus, the disease can affect both men and women.</a:t>
            </a:r>
          </a:p>
          <a:p>
            <a:pPr algn="l"/>
            <a:r>
              <a:rPr lang="en-US" sz="2000" b="0" i="0" dirty="0">
                <a:solidFill>
                  <a:srgbClr val="202124"/>
                </a:solidFill>
                <a:effectLst/>
                <a:latin typeface="arial" panose="020B0604020202020204" pitchFamily="34" charset="0"/>
              </a:rPr>
              <a:t>Pain, itching and small sores appear first. They form ulcers and scabs. </a:t>
            </a:r>
          </a:p>
          <a:p>
            <a:endParaRPr lang="en-IN" dirty="0"/>
          </a:p>
        </p:txBody>
      </p:sp>
      <p:pic>
        <p:nvPicPr>
          <p:cNvPr id="5" name="Picture 4">
            <a:extLst>
              <a:ext uri="{FF2B5EF4-FFF2-40B4-BE49-F238E27FC236}">
                <a16:creationId xmlns:a16="http://schemas.microsoft.com/office/drawing/2014/main" id="{B620F248-D28E-4921-9E86-481D9185564A}"/>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3520194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447A2-0BBE-401F-A283-451427D1AC7B}"/>
              </a:ext>
            </a:extLst>
          </p:cNvPr>
          <p:cNvSpPr>
            <a:spLocks noGrp="1"/>
          </p:cNvSpPr>
          <p:nvPr>
            <p:ph type="title"/>
          </p:nvPr>
        </p:nvSpPr>
        <p:spPr/>
        <p:txBody>
          <a:bodyPr>
            <a:normAutofit/>
          </a:bodyPr>
          <a:lstStyle/>
          <a:p>
            <a:r>
              <a:rPr lang="en-IN" sz="2400" b="0" i="0" dirty="0">
                <a:solidFill>
                  <a:srgbClr val="FF0000"/>
                </a:solidFill>
                <a:effectLst/>
                <a:latin typeface="Google Sans"/>
              </a:rPr>
              <a:t>Human papillomavirus (HPV)</a:t>
            </a:r>
            <a:endParaRPr lang="en-IN" sz="2400" dirty="0">
              <a:solidFill>
                <a:srgbClr val="FF0000"/>
              </a:solidFill>
            </a:endParaRPr>
          </a:p>
        </p:txBody>
      </p:sp>
      <p:sp>
        <p:nvSpPr>
          <p:cNvPr id="3" name="Content Placeholder 2">
            <a:extLst>
              <a:ext uri="{FF2B5EF4-FFF2-40B4-BE49-F238E27FC236}">
                <a16:creationId xmlns:a16="http://schemas.microsoft.com/office/drawing/2014/main" id="{19E4E1DA-51A3-4A36-823A-67649BD953D4}"/>
              </a:ext>
            </a:extLst>
          </p:cNvPr>
          <p:cNvSpPr>
            <a:spLocks noGrp="1"/>
          </p:cNvSpPr>
          <p:nvPr>
            <p:ph idx="1"/>
          </p:nvPr>
        </p:nvSpPr>
        <p:spPr/>
        <p:txBody>
          <a:bodyPr>
            <a:normAutofit/>
          </a:bodyPr>
          <a:lstStyle/>
          <a:p>
            <a:r>
              <a:rPr lang="en-US" sz="2000" b="0" i="0" dirty="0">
                <a:solidFill>
                  <a:srgbClr val="202124"/>
                </a:solidFill>
                <a:effectLst/>
                <a:latin typeface="arial" panose="020B0604020202020204" pitchFamily="34" charset="0"/>
              </a:rPr>
              <a:t>An infection that causes warts in various parts of the body, depending on the strain.</a:t>
            </a:r>
          </a:p>
          <a:p>
            <a:r>
              <a:rPr lang="en-US" sz="2000" b="0" i="0" dirty="0">
                <a:solidFill>
                  <a:srgbClr val="202124"/>
                </a:solidFill>
                <a:effectLst/>
                <a:latin typeface="arial" panose="020B0604020202020204" pitchFamily="34" charset="0"/>
              </a:rPr>
              <a:t>Symptoms may include warts on the genitals or surrounding skin.</a:t>
            </a:r>
            <a:endParaRPr lang="en-IN" sz="2000" dirty="0"/>
          </a:p>
        </p:txBody>
      </p:sp>
      <p:pic>
        <p:nvPicPr>
          <p:cNvPr id="5" name="Picture 4">
            <a:extLst>
              <a:ext uri="{FF2B5EF4-FFF2-40B4-BE49-F238E27FC236}">
                <a16:creationId xmlns:a16="http://schemas.microsoft.com/office/drawing/2014/main" id="{012B9375-F378-4582-B8F8-933E2DA1B592}"/>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2772783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0BCEB-A304-44FD-AF73-390CB91DEC92}"/>
              </a:ext>
            </a:extLst>
          </p:cNvPr>
          <p:cNvSpPr>
            <a:spLocks noGrp="1"/>
          </p:cNvSpPr>
          <p:nvPr>
            <p:ph type="title"/>
          </p:nvPr>
        </p:nvSpPr>
        <p:spPr/>
        <p:txBody>
          <a:bodyPr>
            <a:normAutofit/>
          </a:bodyPr>
          <a:lstStyle/>
          <a:p>
            <a:r>
              <a:rPr lang="en-IN" sz="2400" b="0" i="0" dirty="0">
                <a:solidFill>
                  <a:srgbClr val="FF0000"/>
                </a:solidFill>
                <a:effectLst/>
                <a:latin typeface="Google Sans"/>
              </a:rPr>
              <a:t>Chlamydia</a:t>
            </a:r>
            <a:endParaRPr lang="en-IN" sz="2400" dirty="0">
              <a:solidFill>
                <a:srgbClr val="FF0000"/>
              </a:solidFill>
            </a:endParaRPr>
          </a:p>
        </p:txBody>
      </p:sp>
      <p:sp>
        <p:nvSpPr>
          <p:cNvPr id="3" name="Content Placeholder 2">
            <a:extLst>
              <a:ext uri="{FF2B5EF4-FFF2-40B4-BE49-F238E27FC236}">
                <a16:creationId xmlns:a16="http://schemas.microsoft.com/office/drawing/2014/main" id="{EDDF970B-9BF0-4037-873F-5AA4080D0E43}"/>
              </a:ext>
            </a:extLst>
          </p:cNvPr>
          <p:cNvSpPr>
            <a:spLocks noGrp="1"/>
          </p:cNvSpPr>
          <p:nvPr>
            <p:ph idx="1"/>
          </p:nvPr>
        </p:nvSpPr>
        <p:spPr/>
        <p:txBody>
          <a:bodyPr/>
          <a:lstStyle/>
          <a:p>
            <a:r>
              <a:rPr lang="en-US" sz="2000" b="0" i="0" dirty="0">
                <a:solidFill>
                  <a:srgbClr val="202124"/>
                </a:solidFill>
                <a:effectLst/>
                <a:latin typeface="arial" panose="020B0604020202020204" pitchFamily="34" charset="0"/>
              </a:rPr>
              <a:t>Chlamydia affects people of all ages but is most common in young women.</a:t>
            </a:r>
          </a:p>
          <a:p>
            <a:pPr algn="l"/>
            <a:r>
              <a:rPr lang="en-US" sz="2000" b="0" i="0" dirty="0">
                <a:solidFill>
                  <a:srgbClr val="202124"/>
                </a:solidFill>
                <a:effectLst/>
                <a:latin typeface="arial" panose="020B0604020202020204" pitchFamily="34" charset="0"/>
              </a:rPr>
              <a:t>Symptoms may include genital pain and discharge from the vagina or penis.</a:t>
            </a:r>
          </a:p>
          <a:p>
            <a:pPr algn="l"/>
            <a:r>
              <a:rPr lang="en-US" sz="2000" b="0" i="0" dirty="0">
                <a:solidFill>
                  <a:srgbClr val="202124"/>
                </a:solidFill>
                <a:effectLst/>
                <a:latin typeface="arial" panose="020B0604020202020204" pitchFamily="34" charset="0"/>
              </a:rPr>
              <a:t>Antibiotic therapy for the affected patient and the sexual partners of patients is recommended.</a:t>
            </a:r>
          </a:p>
          <a:p>
            <a:endParaRPr lang="en-IN" dirty="0"/>
          </a:p>
        </p:txBody>
      </p:sp>
      <p:pic>
        <p:nvPicPr>
          <p:cNvPr id="5" name="Picture 4">
            <a:extLst>
              <a:ext uri="{FF2B5EF4-FFF2-40B4-BE49-F238E27FC236}">
                <a16:creationId xmlns:a16="http://schemas.microsoft.com/office/drawing/2014/main" id="{0794AB0D-C930-48D7-AA38-1901C3F1ABB0}"/>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2017284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A3938-1559-49E1-BE29-8D17FF34C79D}"/>
              </a:ext>
            </a:extLst>
          </p:cNvPr>
          <p:cNvSpPr>
            <a:spLocks noGrp="1"/>
          </p:cNvSpPr>
          <p:nvPr>
            <p:ph type="title"/>
          </p:nvPr>
        </p:nvSpPr>
        <p:spPr/>
        <p:txBody>
          <a:bodyPr>
            <a:normAutofit/>
          </a:bodyPr>
          <a:lstStyle/>
          <a:p>
            <a:r>
              <a:rPr lang="en-IN" sz="2400" b="0" i="0" dirty="0">
                <a:solidFill>
                  <a:srgbClr val="FF0000"/>
                </a:solidFill>
                <a:effectLst/>
                <a:latin typeface="Google Sans"/>
              </a:rPr>
              <a:t>Gonorrhoea</a:t>
            </a:r>
            <a:endParaRPr lang="en-IN" sz="2400" dirty="0">
              <a:solidFill>
                <a:srgbClr val="FF0000"/>
              </a:solidFill>
            </a:endParaRPr>
          </a:p>
        </p:txBody>
      </p:sp>
      <p:sp>
        <p:nvSpPr>
          <p:cNvPr id="3" name="Content Placeholder 2">
            <a:extLst>
              <a:ext uri="{FF2B5EF4-FFF2-40B4-BE49-F238E27FC236}">
                <a16:creationId xmlns:a16="http://schemas.microsoft.com/office/drawing/2014/main" id="{71165744-B02A-4B0B-B6F4-E2BBABB98798}"/>
              </a:ext>
            </a:extLst>
          </p:cNvPr>
          <p:cNvSpPr>
            <a:spLocks noGrp="1"/>
          </p:cNvSpPr>
          <p:nvPr>
            <p:ph idx="1"/>
          </p:nvPr>
        </p:nvSpPr>
        <p:spPr/>
        <p:txBody>
          <a:bodyPr/>
          <a:lstStyle/>
          <a:p>
            <a:pPr algn="l"/>
            <a:r>
              <a:rPr lang="en-US" sz="2000" b="0" i="0" dirty="0">
                <a:solidFill>
                  <a:srgbClr val="202124"/>
                </a:solidFill>
                <a:effectLst/>
                <a:latin typeface="arial" panose="020B0604020202020204" pitchFamily="34" charset="0"/>
              </a:rPr>
              <a:t>Symptoms include painful urination and abnormal discharge from the penis or vagina. Men may experience testicular pain and women may experience pain in the lower stomach. In some cases, gonorrhea has no symptoms.</a:t>
            </a:r>
          </a:p>
          <a:p>
            <a:pPr algn="l"/>
            <a:r>
              <a:rPr lang="en-US" sz="2000" b="0" i="0" dirty="0">
                <a:solidFill>
                  <a:srgbClr val="202124"/>
                </a:solidFill>
                <a:effectLst/>
                <a:latin typeface="arial" panose="020B0604020202020204" pitchFamily="34" charset="0"/>
              </a:rPr>
              <a:t>Gonorrhea can be treated with antibiotics.</a:t>
            </a:r>
          </a:p>
          <a:p>
            <a:br>
              <a:rPr lang="en-US" dirty="0"/>
            </a:br>
            <a:endParaRPr lang="en-IN" dirty="0"/>
          </a:p>
        </p:txBody>
      </p:sp>
      <p:pic>
        <p:nvPicPr>
          <p:cNvPr id="5" name="Picture 4">
            <a:extLst>
              <a:ext uri="{FF2B5EF4-FFF2-40B4-BE49-F238E27FC236}">
                <a16:creationId xmlns:a16="http://schemas.microsoft.com/office/drawing/2014/main" id="{119383F2-B66C-4EAC-870C-A9E9DA3B253F}"/>
              </a:ext>
            </a:extLst>
          </p:cNvPr>
          <p:cNvPicPr>
            <a:picLocks noChangeAspect="1" noChangeArrowheads="1"/>
          </p:cNvPicPr>
          <p:nvPr/>
        </p:nvPicPr>
        <p:blipFill>
          <a:blip r:embed="rId2"/>
          <a:srcRect/>
          <a:stretch>
            <a:fillRect/>
          </a:stretch>
        </p:blipFill>
        <p:spPr bwMode="auto">
          <a:xfrm>
            <a:off x="10439400" y="178807"/>
            <a:ext cx="1752600" cy="1281113"/>
          </a:xfrm>
          <a:prstGeom prst="rect">
            <a:avLst/>
          </a:prstGeom>
          <a:noFill/>
          <a:ln w="9525">
            <a:noFill/>
            <a:miter lim="800000"/>
            <a:headEnd/>
            <a:tailEnd/>
          </a:ln>
        </p:spPr>
      </p:pic>
    </p:spTree>
    <p:extLst>
      <p:ext uri="{BB962C8B-B14F-4D97-AF65-F5344CB8AC3E}">
        <p14:creationId xmlns:p14="http://schemas.microsoft.com/office/powerpoint/2010/main" val="23782812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TotalTime>
  <Words>406</Words>
  <Application>Microsoft Office PowerPoint</Application>
  <PresentationFormat>Widescreen</PresentationFormat>
  <Paragraphs>47</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arial</vt:lpstr>
      <vt:lpstr>Calibri</vt:lpstr>
      <vt:lpstr>Calibri Light</vt:lpstr>
      <vt:lpstr>Google Sans</vt:lpstr>
      <vt:lpstr>Helvetica Neue</vt:lpstr>
      <vt:lpstr>Office Theme</vt:lpstr>
      <vt:lpstr>PowerPoint Presentation</vt:lpstr>
      <vt:lpstr>Reproductive health</vt:lpstr>
      <vt:lpstr>Contraception</vt:lpstr>
      <vt:lpstr>Contraceptive methods</vt:lpstr>
      <vt:lpstr>Sexual transmitted diseases.</vt:lpstr>
      <vt:lpstr>Genital herpes-</vt:lpstr>
      <vt:lpstr>Human papillomavirus (HPV)</vt:lpstr>
      <vt:lpstr>Chlamydia</vt:lpstr>
      <vt:lpstr>Gonorrhoea</vt:lpstr>
      <vt:lpstr>HIV/AIDS</vt:lpstr>
      <vt:lpstr>Syphilis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20</cp:revision>
  <dcterms:created xsi:type="dcterms:W3CDTF">2021-03-22T18:25:26Z</dcterms:created>
  <dcterms:modified xsi:type="dcterms:W3CDTF">2022-04-01T19:07:05Z</dcterms:modified>
</cp:coreProperties>
</file>