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6" r:id="rId4"/>
    <p:sldId id="267" r:id="rId5"/>
    <p:sldId id="268" r:id="rId6"/>
    <p:sldId id="269" r:id="rId7"/>
    <p:sldId id="27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08C116-5C5A-41C9-94D9-88FF867BA7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6FAF170-3837-4410-955B-A30F0C1608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6CCD4B-7AD1-4942-A92C-647CC512E9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7455E-36CC-4FCE-BCBD-1580B1BC022E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742493-3A60-460B-8E2F-5BEE541A7E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FC9645-5176-4C87-9733-E8E3CFBC6B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87606-50BD-4D33-9576-4BD0B1C782A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39835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3DB8FD-0ADD-45CD-89F7-3A90516017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60BF3-DEE4-4D8F-B47B-D858D6BEB7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CA9739-D3ED-4CC9-A6F3-E65C608C51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7455E-36CC-4FCE-BCBD-1580B1BC022E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13CD7B-3D59-42F1-96A1-AB7E46D303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098E9A-93B6-4F10-965F-263BDC515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87606-50BD-4D33-9576-4BD0B1C782A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15237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DC2B02A-4B5F-42EC-995B-64B9EBA2854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0EB17D-EDC7-4202-BD62-BCD6E30B49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BA9731-CC88-4139-B6BE-A762BC1467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7455E-36CC-4FCE-BCBD-1580B1BC022E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82C4E5-34F0-450C-A6CC-344B59D20A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3B4C83-5C23-4A2F-A385-77C10D86D0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87606-50BD-4D33-9576-4BD0B1C782A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97537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2B11D2-D611-4B7A-8A4E-269F7490A3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217326-5F5E-449A-9C35-D6093AD89B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D62ECA-6467-40DB-A9E7-DB2001BB7B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7455E-36CC-4FCE-BCBD-1580B1BC022E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EAF8AC-53DB-49E7-93EC-7CCD5E51E2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214003-1DAE-4BBC-A06E-4CE54415A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87606-50BD-4D33-9576-4BD0B1C782A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13438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724659-78AC-46E5-992C-81259907F6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AC709E-D8F5-46E9-B331-4434D3673B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6D61B4-1C5D-4D19-A1AF-4174F5926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7455E-36CC-4FCE-BCBD-1580B1BC022E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358441-5221-44B2-A6C7-81C10EA91E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3504A8-3A80-41BD-9112-23C19E5B4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87606-50BD-4D33-9576-4BD0B1C782A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20824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D392ED-C9B8-4468-910B-9B8AF81F6E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E0DE51-E99F-4FAB-82C0-C8FA40CCF5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6F6EF2-1B3D-4D69-9A42-46A2AF4DDE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339C7C-CEC1-4367-AAEC-9154A35F41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7455E-36CC-4FCE-BCBD-1580B1BC022E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6F064E-D8E7-43DA-B52F-5486BD8D9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7D656C-D3A6-4F72-B6BC-59C9AD6870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87606-50BD-4D33-9576-4BD0B1C782A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25061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D32E43-B1A0-46E2-9EF6-B9726A7512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98BBC5-5E1D-47D1-B7B4-67ED9DC8BD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CB4829-238E-4525-854B-C5E86A97F6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7651A39-5901-44C6-8455-F872C100D5A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C72BF3A-E403-4617-9577-C89943CE28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E50025F-388A-4CD7-990A-EA094A6E6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7455E-36CC-4FCE-BCBD-1580B1BC022E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9288FA1-0654-47AA-94C8-683FF366D6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C0D62D6-E507-45CE-82C5-450C382D69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87606-50BD-4D33-9576-4BD0B1C782A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20924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E95798-DFD6-4987-B759-B8090997AA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36CA75-0470-4B65-8494-279EF37B2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7455E-36CC-4FCE-BCBD-1580B1BC022E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051B3A1-0053-494D-A18F-7A199D7D49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0C08F99-7A5D-4D7C-B3EE-0568976D4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87606-50BD-4D33-9576-4BD0B1C782A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7567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8A75A30-4422-468A-ACC3-86AC01A83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7455E-36CC-4FCE-BCBD-1580B1BC022E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AEE3312-AC6F-4B40-8FC8-29DAF3388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A67C2A-30D9-4493-A62A-FC69955AA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87606-50BD-4D33-9576-4BD0B1C782A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66428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9ABDB0-F0A5-4D1C-9CE0-1803221A76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0A3EE2-E5C8-48F9-9D18-F37D2E567D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485C96-B27D-48B5-929A-987FF7FDF5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A1119F-4111-413C-8DF8-F7400FE33E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7455E-36CC-4FCE-BCBD-1580B1BC022E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B13141-D55D-4B2F-972D-5A95B3EA3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18A882-9A79-4A8D-8DC8-BAC37C72D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87606-50BD-4D33-9576-4BD0B1C782A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59709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25AC6B-AE59-49E5-80A9-2D14B0CE81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F950BF7-213F-403F-A3CC-B9CBA3BE1EB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11BF5D-9CDE-4169-8F8F-376CDCBC08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08A191-60BB-4786-BB0D-76B223AB2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7455E-36CC-4FCE-BCBD-1580B1BC022E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A3A95B-8316-4E2E-B969-25A27632E8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664DB3-EB3A-499D-82CA-05B7D0D0E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87606-50BD-4D33-9576-4BD0B1C782A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13483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BB61FD1-5902-43E2-A782-7F266CAD2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ED0C02-BCF8-4EDF-8039-09FAFE3D6B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1E6BB4-4125-4858-BBBE-B6FA839CFE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A7455E-36CC-4FCE-BCBD-1580B1BC022E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6DC227-0CDF-4FAE-BDAA-03B1E440DD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D5E376-822D-434A-9A76-9F8889DE95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487606-50BD-4D33-9576-4BD0B1C782A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9738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692F16-4114-4C86-BCAB-373FBB2157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732941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+mn-lt"/>
              </a:rPr>
              <a:t>ATOMS, MOLECULES AND RADICALS</a:t>
            </a:r>
            <a:endParaRPr lang="en-IN" sz="3000" b="1" dirty="0">
              <a:latin typeface="+mn-lt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97D527-8901-44D0-B01B-92F54DDF1C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703443"/>
            <a:ext cx="9144000" cy="3032193"/>
          </a:xfrm>
        </p:spPr>
        <p:txBody>
          <a:bodyPr/>
          <a:lstStyle/>
          <a:p>
            <a:r>
              <a:rPr lang="en-US" sz="2400" b="1" dirty="0">
                <a:solidFill>
                  <a:schemeClr val="tx1"/>
                </a:solidFill>
              </a:rPr>
              <a:t>SUBJECT-CHEMISTRY</a:t>
            </a:r>
          </a:p>
          <a:p>
            <a:r>
              <a:rPr lang="en-US" sz="2400" b="1" dirty="0">
                <a:solidFill>
                  <a:schemeClr val="tx1"/>
                </a:solidFill>
              </a:rPr>
              <a:t>CHAPTER NO- 4</a:t>
            </a:r>
          </a:p>
          <a:p>
            <a:r>
              <a:rPr lang="en-IN" b="1" dirty="0"/>
              <a:t>Significance of Molecular Formula.</a:t>
            </a:r>
            <a:endParaRPr lang="en-US" sz="2400" b="1" dirty="0">
              <a:solidFill>
                <a:schemeClr val="tx1"/>
              </a:solidFill>
            </a:endParaRPr>
          </a:p>
          <a:p>
            <a:r>
              <a:rPr lang="en-US" sz="2400" b="1" dirty="0">
                <a:solidFill>
                  <a:schemeClr val="tx1"/>
                </a:solidFill>
              </a:rPr>
              <a:t>PERIOD-6</a:t>
            </a:r>
          </a:p>
          <a:p>
            <a:endParaRPr lang="en-IN" dirty="0"/>
          </a:p>
        </p:txBody>
      </p:sp>
      <p:pic>
        <p:nvPicPr>
          <p:cNvPr id="4" name="Google Shape;54;p13">
            <a:extLst>
              <a:ext uri="{FF2B5EF4-FFF2-40B4-BE49-F238E27FC236}">
                <a16:creationId xmlns:a16="http://schemas.microsoft.com/office/drawing/2014/main" id="{90012CBF-001C-42E1-8482-85E9A3CC2B8D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5271052"/>
            <a:ext cx="12192000" cy="1636643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72F8FD7F-AB08-499D-86B1-7DFE48A65D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5961" y="274224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733067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371061"/>
            <a:ext cx="8458200" cy="616226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/>
              <a:t>                                      </a:t>
            </a:r>
            <a:r>
              <a:rPr lang="en-US" sz="2400" b="1" dirty="0">
                <a:solidFill>
                  <a:srgbClr val="FF0000"/>
                </a:solidFill>
              </a:rPr>
              <a:t>LEARNING  OBJECTIVE</a:t>
            </a:r>
          </a:p>
          <a:p>
            <a:pPr>
              <a:buNone/>
            </a:pPr>
            <a:endParaRPr lang="en-US" sz="2400" b="1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IN" sz="2400" b="1" dirty="0"/>
              <a:t>Students will be able to</a:t>
            </a:r>
            <a:endParaRPr lang="en-US" sz="2400" b="1" dirty="0"/>
          </a:p>
          <a:p>
            <a:pPr lvl="0"/>
            <a:r>
              <a:rPr lang="en-IN" sz="2400" b="1" dirty="0"/>
              <a:t>Know about the Significance of Molecular Formula</a:t>
            </a:r>
            <a:endParaRPr lang="en-US" sz="2400" b="1" dirty="0"/>
          </a:p>
          <a:p>
            <a:pPr lvl="0"/>
            <a:r>
              <a:rPr lang="en-IN" sz="2400" b="1" dirty="0"/>
              <a:t>Get aware of the concept of molecular mass.</a:t>
            </a:r>
            <a:endParaRPr lang="en-US" sz="2400" b="1" dirty="0"/>
          </a:p>
          <a:p>
            <a:pPr marL="0" lvl="0" indent="0">
              <a:buNone/>
            </a:pPr>
            <a:endParaRPr lang="en-US" sz="2400" b="1" dirty="0"/>
          </a:p>
          <a:p>
            <a:pPr>
              <a:buNone/>
            </a:pPr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6" name="Picture 5" descr="source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17034" y="3700669"/>
            <a:ext cx="2286000" cy="2362200"/>
          </a:xfrm>
          <a:prstGeom prst="rect">
            <a:avLst/>
          </a:prstGeom>
        </p:spPr>
      </p:pic>
      <p:pic>
        <p:nvPicPr>
          <p:cNvPr id="4" name="Picture 2">
            <a:extLst>
              <a:ext uri="{FF2B5EF4-FFF2-40B4-BE49-F238E27FC236}">
                <a16:creationId xmlns:a16="http://schemas.microsoft.com/office/drawing/2014/main" id="{5CB85F11-0034-441E-8240-178CB5EDD5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5485" y="172279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152939"/>
            <a:ext cx="8382000" cy="4973225"/>
          </a:xfrm>
        </p:spPr>
        <p:txBody>
          <a:bodyPr>
            <a:normAutofit/>
          </a:bodyPr>
          <a:lstStyle/>
          <a:p>
            <a:pPr lvl="0">
              <a:buNone/>
            </a:pPr>
            <a:endParaRPr lang="en-IN" sz="2400" dirty="0"/>
          </a:p>
          <a:p>
            <a:pPr lvl="0">
              <a:buNone/>
            </a:pPr>
            <a:r>
              <a:rPr lang="en-IN" sz="2400" dirty="0"/>
              <a:t>                                     </a:t>
            </a:r>
            <a:r>
              <a:rPr lang="en-IN" sz="2500" b="1" dirty="0">
                <a:solidFill>
                  <a:srgbClr val="FF0000"/>
                </a:solidFill>
              </a:rPr>
              <a:t>WARM UP QUESTIONS</a:t>
            </a:r>
          </a:p>
          <a:p>
            <a:pPr lvl="0">
              <a:buNone/>
            </a:pPr>
            <a:endParaRPr lang="en-IN" sz="2500" b="1" dirty="0">
              <a:solidFill>
                <a:srgbClr val="FF0000"/>
              </a:solidFill>
            </a:endParaRPr>
          </a:p>
          <a:p>
            <a:pPr lvl="0"/>
            <a:r>
              <a:rPr lang="en-US" sz="2400" dirty="0"/>
              <a:t> </a:t>
            </a:r>
            <a:r>
              <a:rPr lang="en-US" sz="2400" b="1" dirty="0"/>
              <a:t>Activate prior knowledge by asking students what do they mean by Molecular Formula.</a:t>
            </a:r>
            <a:endParaRPr lang="en-IN" sz="2400" b="1" dirty="0"/>
          </a:p>
          <a:p>
            <a:r>
              <a:rPr lang="en-IN" sz="2400" b="1" dirty="0"/>
              <a:t> Guide them to get aware of the significance of Molecular Mass.</a:t>
            </a:r>
          </a:p>
          <a:p>
            <a:endParaRPr lang="en-US" sz="2400" b="1" dirty="0"/>
          </a:p>
          <a:p>
            <a:endParaRPr lang="en-US" sz="2400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99222C6C-4ACC-4D43-903A-9DAA5A117D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11736" y="221974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DEA1B4-C330-4296-AC7A-294719AB9D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40904"/>
            <a:ext cx="10515600" cy="1192696"/>
          </a:xfrm>
        </p:spPr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+mn-lt"/>
              </a:rPr>
              <a:t>MOLECULAR FORMULA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4485EA-AB55-42AA-9991-BB5D8C0AAA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68487"/>
            <a:ext cx="10515600" cy="3208476"/>
          </a:xfrm>
        </p:spPr>
        <p:txBody>
          <a:bodyPr/>
          <a:lstStyle/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Symbol" panose="05050102010706020507" pitchFamily="18" charset="2"/>
              <a:buBlip>
                <a:blip r:embed="rId2"/>
              </a:buBlip>
            </a:pPr>
            <a:r>
              <a:rPr lang="en-US" sz="2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It represents one molecule of a compound.</a:t>
            </a:r>
            <a:endParaRPr lang="en-IN" sz="2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Symbol" panose="05050102010706020507" pitchFamily="18" charset="2"/>
              <a:buBlip>
                <a:blip r:embed="rId2"/>
              </a:buBlip>
            </a:pPr>
            <a:r>
              <a:rPr lang="en-US" sz="2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number of each kind of atoms present, i.e., the ratio in which the atoms are present in one molecule.</a:t>
            </a:r>
            <a:endParaRPr lang="en-IN" sz="2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Symbol" panose="05050102010706020507" pitchFamily="18" charset="2"/>
              <a:buBlip>
                <a:blip r:embed="rId2"/>
              </a:buBlip>
            </a:pPr>
            <a:r>
              <a:rPr lang="en-US" sz="2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mass of one molecule of the compound can be calculated.</a:t>
            </a:r>
            <a:endParaRPr lang="en-IN" sz="2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IN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43AD5D6F-7D64-4F9A-96C4-B8E026D254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85231" y="198783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7677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1CF6D1-3FF6-4B8F-9C5B-E5132FCA96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+mn-lt"/>
              </a:rPr>
              <a:t>MOLECULAR MASS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34EAD6-9AA7-4351-8C2C-A7CA2DF017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40835"/>
            <a:ext cx="10515600" cy="4595190"/>
          </a:xfrm>
        </p:spPr>
        <p:txBody>
          <a:bodyPr/>
          <a:lstStyle/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Symbol" panose="05050102010706020507" pitchFamily="18" charset="2"/>
              <a:buBlip>
                <a:blip r:embed="rId2"/>
              </a:buBlip>
            </a:pPr>
            <a:r>
              <a:rPr lang="en-US" sz="22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Molecular mass is the algebraic sum of the masses of all the atoms present in a given molecule.</a:t>
            </a:r>
            <a:endParaRPr lang="en-IN" sz="22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Symbol" panose="05050102010706020507" pitchFamily="18" charset="2"/>
              <a:buBlip>
                <a:blip r:embed="rId2"/>
              </a:buBlip>
            </a:pPr>
            <a:r>
              <a:rPr lang="en-US" sz="22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Molecular mass of H</a:t>
            </a:r>
            <a:r>
              <a:rPr lang="en-US" sz="2200" b="1" baseline="-250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US" sz="22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O (water) can be calculated </a:t>
            </a:r>
            <a:endParaRPr lang="en-IN" sz="22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</a:pPr>
            <a:r>
              <a:rPr lang="en-US" sz="22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(2 X Atomic Mass of Hydrogen) + (1 X Atomic Mass of Oxygen)</a:t>
            </a:r>
            <a:endParaRPr lang="en-IN" sz="22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</a:pPr>
            <a:r>
              <a:rPr lang="en-US" sz="22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(2X1) + (1X16) = 18 Units</a:t>
            </a:r>
          </a:p>
          <a:p>
            <a:pPr marL="4572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</a:pPr>
            <a:r>
              <a:rPr lang="en-US" sz="2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For example, in sulphuric acid (H</a:t>
            </a:r>
            <a:r>
              <a:rPr lang="en-US" sz="2200" b="1" baseline="-25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US" sz="2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</a:t>
            </a:r>
            <a:r>
              <a:rPr lang="en-US" sz="2200" b="1" baseline="-25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</a:t>
            </a:r>
            <a:r>
              <a:rPr lang="en-US" sz="2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), the ratio of hydrogen, Sulphur and oxygen is 2:1:4</a:t>
            </a:r>
            <a:endParaRPr lang="en-IN" sz="2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indent="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None/>
            </a:pPr>
            <a:endParaRPr lang="en-IN" sz="22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IN" sz="2200" dirty="0"/>
          </a:p>
          <a:p>
            <a:pPr marL="0" indent="0">
              <a:buNone/>
            </a:pPr>
            <a:endParaRPr lang="en-IN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4EF41745-9143-48B9-8DCF-CF99DA473E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3197" y="221975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87684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EA69ED-A8C7-414C-B2CB-87AFC4115F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+mn-lt"/>
              </a:rPr>
              <a:t>HOME ASSIGNMENT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80DA86-D87A-46CC-86AE-D1992D55AE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Exercise Q8 &amp; Q9</a:t>
            </a:r>
          </a:p>
          <a:p>
            <a:r>
              <a:rPr lang="en-IN" sz="2400" b="1" dirty="0">
                <a:latin typeface="Calibri" panose="020F0502020204030204" pitchFamily="34" charset="0"/>
              </a:rPr>
              <a:t>Find the ratio of Hydrogen and Oxygen present in water.</a:t>
            </a:r>
            <a:endParaRPr lang="en-IN" sz="2400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9F2E71EC-0FD8-41EF-B174-7E31A99727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92467" y="230188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61534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C69A4D-28CB-4765-B480-97D6AACEAA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93913"/>
            <a:ext cx="10515600" cy="1258957"/>
          </a:xfrm>
        </p:spPr>
        <p:txBody>
          <a:bodyPr>
            <a:normAutofit/>
          </a:bodyPr>
          <a:lstStyle/>
          <a:p>
            <a:pPr algn="ctr"/>
            <a:r>
              <a:rPr lang="en-US" sz="3000" b="1" dirty="0">
                <a:latin typeface="+mn-lt"/>
              </a:rPr>
              <a:t>THANKING YOU</a:t>
            </a:r>
            <a:endParaRPr lang="en-IN" sz="3000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EF9BB1-BEDD-4811-8917-13F7BF8337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endParaRPr lang="en-IN" dirty="0"/>
          </a:p>
          <a:p>
            <a:pPr marL="0" indent="0" algn="ctr">
              <a:buNone/>
            </a:pPr>
            <a:r>
              <a:rPr lang="en-IN" sz="3000" b="1" dirty="0">
                <a:solidFill>
                  <a:srgbClr val="FF0000"/>
                </a:solidFill>
              </a:rPr>
              <a:t>ODM EDUCATIONAL GROUP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D8B5D944-0ABD-49F2-8A6A-AB9FFA68F0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1980" y="145774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06682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217</Words>
  <Application>Microsoft Office PowerPoint</Application>
  <PresentationFormat>Widescreen</PresentationFormat>
  <Paragraphs>34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Symbol</vt:lpstr>
      <vt:lpstr>Office Theme</vt:lpstr>
      <vt:lpstr>ATOMS, MOLECULES AND RADICALS</vt:lpstr>
      <vt:lpstr>PowerPoint Presentation</vt:lpstr>
      <vt:lpstr>PowerPoint Presentation</vt:lpstr>
      <vt:lpstr>MOLECULAR FORMULA</vt:lpstr>
      <vt:lpstr>MOLECULAR MASS</vt:lpstr>
      <vt:lpstr>HOME ASSIGNMENT</vt:lpstr>
      <vt:lpstr>THANKING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ATOMS, MOLECULES AND RADICALS</dc:title>
  <dc:creator>Pradeep Pati</dc:creator>
  <cp:lastModifiedBy>Pradeep Pati</cp:lastModifiedBy>
  <cp:revision>4</cp:revision>
  <dcterms:created xsi:type="dcterms:W3CDTF">2021-05-28T13:16:22Z</dcterms:created>
  <dcterms:modified xsi:type="dcterms:W3CDTF">2021-12-18T04:03:47Z</dcterms:modified>
</cp:coreProperties>
</file>