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71" r:id="rId4"/>
    <p:sldId id="267" r:id="rId5"/>
    <p:sldId id="269" r:id="rId6"/>
    <p:sldId id="274" r:id="rId7"/>
    <p:sldId id="272" r:id="rId8"/>
    <p:sldId id="268" r:id="rId9"/>
    <p:sldId id="275" r:id="rId10"/>
    <p:sldId id="258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7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79F3C-EDF9-4506-A383-06E0637A9AB3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2CDD-D7AF-41DC-A47B-89C13B687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RIBOSOME</a:t>
            </a:r>
            <a:r>
              <a:rPr lang="en-US" baseline="0" dirty="0"/>
              <a:t> BIOGENESIS- FORMATION OR SYNTHESIS OF RIBOSOMES BY THE NUCLEOLOUS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DD-D7AF-41DC-A47B-89C13B6876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2CDD-D7AF-41DC-A47B-89C13B6876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57ED-6643-4FAA-8353-09552BA4AF3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C521-BE10-4689-A520-E4E45346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sz="3200">
                <a:solidFill>
                  <a:srgbClr val="CC3300"/>
                </a:solidFill>
                <a:latin typeface="+mn-lt"/>
              </a:rPr>
            </a:br>
            <a:r>
              <a:rPr sz="320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THE FUNDAMENTAL UNIT OF LIFE</a:t>
            </a:r>
            <a:br>
              <a:rPr sz="3200">
                <a:solidFill>
                  <a:srgbClr val="FF0000"/>
                </a:solidFill>
                <a:latin typeface="+mn-lt"/>
              </a:rPr>
            </a:br>
            <a:endParaRPr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SUBJECT- BIOLOGY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CHAPTER NO- 5</a:t>
            </a:r>
          </a:p>
          <a:p>
            <a:r>
              <a:rPr lang="en-IN" sz="2400" dirty="0">
                <a:solidFill>
                  <a:schemeClr val="tx1"/>
                </a:solidFill>
              </a:rPr>
              <a:t>Nucleus – structure, composition and functions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PERIOD-6</a:t>
            </a:r>
          </a:p>
        </p:txBody>
      </p:sp>
      <p:pic>
        <p:nvPicPr>
          <p:cNvPr id="2053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/>
          <a:lstStyle/>
          <a:p>
            <a:pPr>
              <a:buNone/>
            </a:pPr>
            <a:r>
              <a:rPr lang="en-IN" dirty="0"/>
              <a:t>Q. What is the role of nuclear pore of the cell?</a:t>
            </a:r>
            <a:endParaRPr lang="en-US" dirty="0"/>
          </a:p>
          <a:p>
            <a:pPr>
              <a:buNone/>
            </a:pPr>
            <a:r>
              <a:rPr lang="en-IN" dirty="0"/>
              <a:t>Q. What are genes? Where are they located?</a:t>
            </a:r>
            <a:endParaRPr lang="en-US" dirty="0"/>
          </a:p>
          <a:p>
            <a:pPr>
              <a:buNone/>
            </a:pPr>
            <a:r>
              <a:rPr lang="en-IN" dirty="0"/>
              <a:t>Q. Why is nuclear region in prokaryotes poorly defined?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821363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 lvl="0"/>
            <a:r>
              <a:rPr lang="en-IN" sz="2400" dirty="0"/>
              <a:t>Student will be able to apprise the importance of nucleus in a cell.</a:t>
            </a:r>
            <a:endParaRPr lang="en-US" sz="2400" dirty="0"/>
          </a:p>
          <a:p>
            <a:pPr lvl="0"/>
            <a:r>
              <a:rPr lang="en-IN" sz="2400" dirty="0"/>
              <a:t>Student will be able to analyze the detailed structure of a nucleus  </a:t>
            </a:r>
            <a:endParaRPr lang="en-US" sz="2400" dirty="0"/>
          </a:p>
          <a:p>
            <a:pPr lvl="0"/>
            <a:r>
              <a:rPr lang="en-IN" sz="2400" dirty="0"/>
              <a:t>They will be able to analyze various compositions of nucleus</a:t>
            </a:r>
            <a:endParaRPr lang="en-US" sz="2400" dirty="0"/>
          </a:p>
          <a:p>
            <a:pPr lvl="0"/>
            <a:r>
              <a:rPr lang="en-IN" sz="2400" dirty="0"/>
              <a:t>Learners will be sensitized about different functions of nucleus</a:t>
            </a:r>
            <a:endParaRPr lang="en-US" sz="2400" dirty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86200"/>
            <a:ext cx="2438400" cy="2438400"/>
          </a:xfrm>
          <a:prstGeom prst="rect">
            <a:avLst/>
          </a:prstGeom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7150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       </a:t>
            </a: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WARM UP QUESTIONS BASED ON PREVIOUS KNOWLEDGE</a:t>
            </a:r>
          </a:p>
          <a:p>
            <a:pPr lvl="0"/>
            <a:r>
              <a:rPr lang="en-IN" sz="2400" dirty="0"/>
              <a:t>Look into onion peel slide and identify the nucleus.</a:t>
            </a:r>
            <a:endParaRPr lang="en-US" sz="2400" dirty="0"/>
          </a:p>
          <a:p>
            <a:pPr lvl="0"/>
            <a:r>
              <a:rPr lang="en-IN" sz="2400" dirty="0"/>
              <a:t>How can you differentiate between a living and a dead cell?</a:t>
            </a:r>
            <a:endParaRPr lang="en-US" sz="2400" dirty="0"/>
          </a:p>
          <a:p>
            <a:pPr lvl="0"/>
            <a:r>
              <a:rPr lang="en-IN" sz="2400" dirty="0"/>
              <a:t>You have some resemblance with either of your parent. How?</a:t>
            </a:r>
            <a:endParaRPr lang="en-US" sz="2400" dirty="0"/>
          </a:p>
          <a:p>
            <a:pPr lvl="0"/>
            <a:r>
              <a:rPr lang="en-IN" sz="2400" dirty="0"/>
              <a:t>Who decides that up to what size a cell has to grow? </a:t>
            </a:r>
          </a:p>
          <a:p>
            <a:r>
              <a:rPr lang="en-US" sz="2400" dirty="0"/>
              <a:t>Recapitulate the difference in nuclear material of prokaryotes and eukaryotes.</a:t>
            </a:r>
          </a:p>
          <a:p>
            <a:pPr lvl="0"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4864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8153400" cy="59131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NUCLEUS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630" y="1600200"/>
            <a:ext cx="804597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0198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381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STRUCTURE AND FUNCTION OF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257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/>
              <a:t> </a:t>
            </a:r>
          </a:p>
          <a:p>
            <a:pPr lvl="0">
              <a:buNone/>
            </a:pPr>
            <a:r>
              <a:rPr lang="en-US" sz="2800" b="1" dirty="0"/>
              <a:t>Nuclear Envelope</a:t>
            </a:r>
            <a:endParaRPr lang="en-US" sz="2800" dirty="0"/>
          </a:p>
          <a:p>
            <a:r>
              <a:rPr lang="en-US" sz="2400" b="1" dirty="0"/>
              <a:t>Location</a:t>
            </a:r>
            <a:r>
              <a:rPr lang="en-US" sz="2400" dirty="0"/>
              <a:t>: The nuclear envelope, also known as the nuclear membrane, encloses the nucleus and nucleolus.</a:t>
            </a:r>
            <a:br>
              <a:rPr lang="en-US" sz="2400" dirty="0"/>
            </a:br>
            <a:r>
              <a:rPr lang="en-US" sz="2400" b="1" dirty="0"/>
              <a:t>Structure</a:t>
            </a:r>
            <a:r>
              <a:rPr lang="en-US" sz="2400" dirty="0"/>
              <a:t>: The nuclear envelope is composed of a </a:t>
            </a:r>
            <a:r>
              <a:rPr lang="en-US" sz="2400" dirty="0" err="1"/>
              <a:t>phospho</a:t>
            </a:r>
            <a:r>
              <a:rPr lang="en-US" sz="2400" dirty="0"/>
              <a:t> lipid </a:t>
            </a:r>
            <a:r>
              <a:rPr lang="en-US" sz="2400" dirty="0" err="1"/>
              <a:t>bilayer</a:t>
            </a:r>
            <a:r>
              <a:rPr lang="en-US" sz="2400" dirty="0"/>
              <a:t> with many pores (small holes) that allow RNA and other materials to enter and exit the nucleus.</a:t>
            </a:r>
            <a:br>
              <a:rPr lang="en-US" sz="2400" dirty="0"/>
            </a:br>
            <a:r>
              <a:rPr lang="en-US" sz="2400" b="1" dirty="0"/>
              <a:t>Function</a:t>
            </a:r>
            <a:r>
              <a:rPr lang="en-US" sz="2400" dirty="0"/>
              <a:t>: The many pores in the nuclear envelope allow it to decide what enters and exits the nucleus.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635375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Role of nuclear pore in a cell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Proteins containing </a:t>
            </a:r>
            <a:r>
              <a:rPr lang="en-US" sz="2400" b="1" dirty="0"/>
              <a:t>nuclear</a:t>
            </a:r>
            <a:r>
              <a:rPr lang="en-US" sz="2400" dirty="0"/>
              <a:t> localization signals are actively transported inward through the </a:t>
            </a:r>
            <a:r>
              <a:rPr lang="en-US" sz="2400" b="1" dirty="0"/>
              <a:t>nuclear pore</a:t>
            </a:r>
            <a:r>
              <a:rPr lang="en-US" sz="2400" dirty="0"/>
              <a:t> complexes, while RNA molecules and newly made ribosomal subunits contain </a:t>
            </a:r>
            <a:r>
              <a:rPr lang="en-US" sz="2400" b="1" dirty="0"/>
              <a:t>nuclear</a:t>
            </a:r>
            <a:r>
              <a:rPr lang="en-US" sz="2400" dirty="0"/>
              <a:t> export signals that direct their active transport outward through the </a:t>
            </a:r>
            <a:r>
              <a:rPr lang="en-US" sz="2400" b="1" dirty="0"/>
              <a:t>pore</a:t>
            </a:r>
            <a:r>
              <a:rPr lang="en-US" sz="2400" dirty="0"/>
              <a:t> complexes.</a:t>
            </a:r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764" y="5313648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lv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US" b="1" dirty="0">
                <a:solidFill>
                  <a:srgbClr val="FF0000"/>
                </a:solidFill>
              </a:rPr>
              <a:t>Nucleolus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Location:</a:t>
            </a:r>
            <a:r>
              <a:rPr lang="en-US" sz="2400" dirty="0"/>
              <a:t> The nucleolus is located inside of the nucleus.</a:t>
            </a:r>
          </a:p>
          <a:p>
            <a:pPr lvl="0"/>
            <a:r>
              <a:rPr lang="en-US" sz="2400" dirty="0"/>
              <a:t> It is surrounded by the </a:t>
            </a:r>
            <a:r>
              <a:rPr lang="en-US" sz="2400" b="1" dirty="0"/>
              <a:t>nuclear envelope.</a:t>
            </a:r>
            <a:r>
              <a:rPr lang="en-US" sz="2400" dirty="0"/>
              <a:t> It is not  membrane- bound.</a:t>
            </a:r>
            <a:br>
              <a:rPr lang="en-US" sz="2400" dirty="0"/>
            </a:br>
            <a:r>
              <a:rPr lang="en-US" sz="2400" b="1" dirty="0"/>
              <a:t>Structure</a:t>
            </a:r>
            <a:r>
              <a:rPr lang="en-US" sz="2400" dirty="0"/>
              <a:t>: The nucleolus is a dense region in the nucleus composed of  RNA, and proteins</a:t>
            </a:r>
            <a:r>
              <a:rPr lang="en-US" sz="2400" b="1" dirty="0"/>
              <a:t>.</a:t>
            </a:r>
            <a:br>
              <a:rPr lang="en-US" sz="2400" dirty="0"/>
            </a:br>
            <a:r>
              <a:rPr lang="en-US" sz="2400" b="1" dirty="0"/>
              <a:t>Function</a:t>
            </a:r>
            <a:r>
              <a:rPr lang="en-US" sz="2400" dirty="0"/>
              <a:t>: The nucleolus helps </a:t>
            </a:r>
            <a:r>
              <a:rPr lang="en-US" sz="2400" b="1" dirty="0">
                <a:solidFill>
                  <a:srgbClr val="FF0000"/>
                </a:solidFill>
              </a:rPr>
              <a:t>in ribosome biogenesis</a:t>
            </a:r>
          </a:p>
          <a:p>
            <a:endParaRPr lang="en-US" sz="24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5626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FNSCB\Desktop\ge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59436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049766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Difference between chromosome and chromatin</a:t>
            </a:r>
          </a:p>
        </p:txBody>
      </p:sp>
      <p:pic>
        <p:nvPicPr>
          <p:cNvPr id="4" name="Picture 3" descr="AgonizingPhysicalIberianlynx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4724400" cy="3886200"/>
          </a:xfrm>
          <a:prstGeom prst="rect">
            <a:avLst/>
          </a:prstGeom>
        </p:spPr>
      </p:pic>
      <p:pic>
        <p:nvPicPr>
          <p:cNvPr id="5" name="Picture 4" descr="QE_7d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04" y="1295400"/>
            <a:ext cx="4202596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105400"/>
            <a:ext cx="7315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DNA is packaged by special proteins called histones to form </a:t>
            </a:r>
            <a:r>
              <a:rPr lang="en-US" b="1" dirty="0"/>
              <a:t>chromosome</a:t>
            </a:r>
            <a:r>
              <a:rPr lang="en-US" dirty="0"/>
              <a:t>. The </a:t>
            </a:r>
            <a:r>
              <a:rPr lang="en-US" b="1" dirty="0"/>
              <a:t>chromatin</a:t>
            </a:r>
            <a:r>
              <a:rPr lang="en-US" dirty="0"/>
              <a:t> further condenses to form </a:t>
            </a:r>
            <a:r>
              <a:rPr lang="en-US" b="1" dirty="0"/>
              <a:t>chromosomes</a:t>
            </a:r>
            <a:r>
              <a:rPr lang="en-US" dirty="0"/>
              <a:t>. This means </a:t>
            </a:r>
            <a:r>
              <a:rPr lang="en-US" b="1" dirty="0"/>
              <a:t>chromatin</a:t>
            </a:r>
            <a:r>
              <a:rPr lang="en-US" dirty="0"/>
              <a:t> is lower order of DNA organization whereas </a:t>
            </a:r>
            <a:r>
              <a:rPr lang="en-US" b="1" dirty="0"/>
              <a:t>chromosomes</a:t>
            </a:r>
            <a:r>
              <a:rPr lang="en-US" dirty="0"/>
              <a:t> are higher order of DNA organization.</a:t>
            </a:r>
          </a:p>
        </p:txBody>
      </p:sp>
      <p:pic>
        <p:nvPicPr>
          <p:cNvPr id="7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955" y="5683250"/>
            <a:ext cx="13356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423</Words>
  <Application>Microsoft Office PowerPoint</Application>
  <PresentationFormat>On-screen Show (4:3)</PresentationFormat>
  <Paragraphs>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 THE FUNDAMENTAL UNIT OF LIFE </vt:lpstr>
      <vt:lpstr>PowerPoint Presentation</vt:lpstr>
      <vt:lpstr>PowerPoint Presentation</vt:lpstr>
      <vt:lpstr>NUCLEUS</vt:lpstr>
      <vt:lpstr>   STRUCTURE AND FUNCTION OF NUCLEUS</vt:lpstr>
      <vt:lpstr>PowerPoint Presentation</vt:lpstr>
      <vt:lpstr>PowerPoint Presentation</vt:lpstr>
      <vt:lpstr>PowerPoint Presentation</vt:lpstr>
      <vt:lpstr>PowerPoint Presentation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FUNDAMENTAL UNIT OF LIFE </dc:title>
  <dc:creator>FNSCB</dc:creator>
  <cp:lastModifiedBy>DEBASHISH BALA</cp:lastModifiedBy>
  <cp:revision>25</cp:revision>
  <dcterms:created xsi:type="dcterms:W3CDTF">2020-09-28T10:11:15Z</dcterms:created>
  <dcterms:modified xsi:type="dcterms:W3CDTF">2022-12-03T04:15:20Z</dcterms:modified>
</cp:coreProperties>
</file>