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gjkvqaVHc1/hHPnmZjoKeGQxtd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Am__qs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Am__q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/>
          <p:nvPr>
            <p:ph idx="2" type="pic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3"/>
          <p:cNvSpPr txBox="1"/>
          <p:nvPr>
            <p:ph idx="1" type="body"/>
          </p:nvPr>
        </p:nvSpPr>
        <p:spPr>
          <a:xfrm>
            <a:off x="1792288" y="4025511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" type="body"/>
          </p:nvPr>
        </p:nvSpPr>
        <p:spPr>
          <a:xfrm rot="5400000">
            <a:off x="2874764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5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5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b="1" sz="3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311700" y="445030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562"/>
              </a:spcBef>
              <a:spcAft>
                <a:spcPts val="1562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8472458" y="4663223"/>
            <a:ext cx="548700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4" name="Google Shape;44;p29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5" name="Google Shape;45;p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1" name="Google Shape;51;p30"/>
          <p:cNvSpPr txBox="1"/>
          <p:nvPr>
            <p:ph idx="2" type="body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2" name="Google Shape;52;p30"/>
          <p:cNvSpPr txBox="1"/>
          <p:nvPr>
            <p:ph idx="3" type="body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3" name="Google Shape;53;p30"/>
          <p:cNvSpPr txBox="1"/>
          <p:nvPr>
            <p:ph idx="4" type="body"/>
          </p:nvPr>
        </p:nvSpPr>
        <p:spPr>
          <a:xfrm>
            <a:off x="4645033" y="1631157"/>
            <a:ext cx="4041775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4" name="Google Shape;54;p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type="title"/>
          </p:nvPr>
        </p:nvSpPr>
        <p:spPr>
          <a:xfrm>
            <a:off x="457218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2"/>
          <p:cNvSpPr txBox="1"/>
          <p:nvPr>
            <p:ph idx="2" type="body"/>
          </p:nvPr>
        </p:nvSpPr>
        <p:spPr>
          <a:xfrm>
            <a:off x="457218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4.jp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77626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" y="400055"/>
            <a:ext cx="8763000" cy="68825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533400" y="590550"/>
            <a:ext cx="81534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13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 ବେଙ୍ଗୁଲୀ କରୁଛି କେଁ କଟର 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ଅଭ୍ୟାସ- ୧୦ ,୧୧ ଓ ୧୨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171459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>
            <p:ph type="title"/>
          </p:nvPr>
        </p:nvSpPr>
        <p:spPr>
          <a:xfrm>
            <a:off x="0" y="1"/>
            <a:ext cx="86868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br>
              <a:rPr lang="en-GB" sz="3200" u="sng">
                <a:solidFill>
                  <a:srgbClr val="FF0000"/>
                </a:solidFill>
              </a:rPr>
            </a:br>
            <a:r>
              <a:rPr lang="en-GB" sz="3200" u="sng">
                <a:solidFill>
                  <a:srgbClr val="FF0000"/>
                </a:solidFill>
              </a:rPr>
              <a:t>ଅଭ୍ୟାସ -୧୨ ଗୋଟିଏ ଶବ୍ଦ ବଦଳାଇ ବାକ୍ୟଟି ଠିକ କରି ଲେଖ</a:t>
            </a:r>
            <a:endParaRPr sz="3200" u="sng">
              <a:solidFill>
                <a:srgbClr val="FF0000"/>
              </a:solidFill>
            </a:endParaRPr>
          </a:p>
        </p:txBody>
      </p:sp>
      <p:sp>
        <p:nvSpPr>
          <p:cNvPr id="178" name="Google Shape;178;p12"/>
          <p:cNvSpPr txBox="1"/>
          <p:nvPr>
            <p:ph idx="1" type="body"/>
          </p:nvPr>
        </p:nvSpPr>
        <p:spPr>
          <a:xfrm>
            <a:off x="0" y="666750"/>
            <a:ext cx="91440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334783" lvl="0" marL="334783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4400"/>
              <a:t>କ-ସୂର୍ଯ୍ୟ ପଶ୍ଚିମ ଦିଗରେ ଉଦୟ ହୁଅନ୍ତି  | </a:t>
            </a:r>
            <a:endParaRPr/>
          </a:p>
          <a:p>
            <a:pPr indent="-334783" lvl="0" marL="334783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4400"/>
              <a:t>ଖ-ଶୀତଦିନେ  ବହୁତ  ଗୁଳୁଗୁଳି  ହୁଏ  |</a:t>
            </a:r>
            <a:endParaRPr/>
          </a:p>
          <a:p>
            <a:pPr indent="-334783" lvl="0" marL="334783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4400"/>
              <a:t>ଗ-ଖରାଦିନେ ପାଗ କୋହଲା ହୁଏ  </a:t>
            </a:r>
            <a:endParaRPr/>
          </a:p>
          <a:p>
            <a:pPr indent="-334783" lvl="0" marL="334783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4400"/>
              <a:t>ଘ –ବର୍ଷାଦିନେ  କୁହୁଡି  ହୁଏ  |</a:t>
            </a:r>
            <a:endParaRPr/>
          </a:p>
        </p:txBody>
      </p:sp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12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/>
          <p:nvPr>
            <p:ph type="title"/>
          </p:nvPr>
        </p:nvSpPr>
        <p:spPr>
          <a:xfrm>
            <a:off x="0" y="1"/>
            <a:ext cx="86868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2800" u="sng">
                <a:solidFill>
                  <a:srgbClr val="FF0000"/>
                </a:solidFill>
              </a:rPr>
              <a:t>ଅଭ୍ୟାସ -୧୨ ଗୋଟିଏ ଶବ୍ଦ ବଦଳାଇ ବାକ୍ୟଟି ଠିକ କରି ଲେଖ</a:t>
            </a:r>
            <a:endParaRPr sz="2800" u="sng">
              <a:solidFill>
                <a:srgbClr val="FF0000"/>
              </a:solidFill>
            </a:endParaRPr>
          </a:p>
        </p:txBody>
      </p:sp>
      <p:sp>
        <p:nvSpPr>
          <p:cNvPr id="186" name="Google Shape;186;p13"/>
          <p:cNvSpPr txBox="1"/>
          <p:nvPr>
            <p:ph idx="1" type="body"/>
          </p:nvPr>
        </p:nvSpPr>
        <p:spPr>
          <a:xfrm>
            <a:off x="0" y="666750"/>
            <a:ext cx="91440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 lnSpcReduction="10000"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କ-ସୂର୍ଯ୍ୟ ପଶ୍ଚିମ ଦିଗରେ ଉଦୟ ହୁଅନ୍ତି  |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ଉ- ସୂର୍ଯ୍ୟ ପୂର୍ବ  ଦିଗରେ ଉଦୟ ହୁଅନ୍ତି  |                                        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ଖ-ଶୀତଦିନେ  ବହୁତ  ଗୁଳୁଗୁଳି  ହୁଏ 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ଉ – ଖରାଦିନେ ବହୁତ  ଗୁଳୁଗୁଳି  ହୁଏ 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ଗ-ଖରାଦିନେ ପାଗ କୋହଲା ହୁଏ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ଉ – ବର୍ଷାଦିନେ  ପାଗ କୋହଲା ହୁଏ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ଘ –ବର୍ଷାଦିନେ  କୁହୁଡି  ହୁଏ 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ଉ - ଶୀତଦିନେ  କୁହୁଡି  ହୁଏ  |</a:t>
            </a:r>
            <a:endParaRPr/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4800" y="9"/>
            <a:ext cx="1219200" cy="9715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8" name="Google Shape;188;p13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>
            <p:ph type="ctrTitle"/>
          </p:nvPr>
        </p:nvSpPr>
        <p:spPr>
          <a:xfrm>
            <a:off x="609600" y="171451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GB" sz="5300" u="sng">
                <a:solidFill>
                  <a:srgbClr val="FF0000"/>
                </a:solidFill>
              </a:rPr>
              <a:t>ଗୃହକର୍ମ</a:t>
            </a:r>
            <a:endParaRPr b="1" sz="5300" u="sng">
              <a:solidFill>
                <a:srgbClr val="FF0000"/>
              </a:solidFill>
            </a:endParaRPr>
          </a:p>
        </p:txBody>
      </p:sp>
      <p:sp>
        <p:nvSpPr>
          <p:cNvPr id="194" name="Google Shape;194;p14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b="1" lang="en-GB">
                <a:solidFill>
                  <a:schemeClr val="dk1"/>
                </a:solidFill>
              </a:rPr>
              <a:t>ଅଭ୍ୟାସ ୮ କୁ ବହିରେ କର  |</a:t>
            </a:r>
            <a:r>
              <a:rPr b="1" lang="en-GB"/>
              <a:t>     </a:t>
            </a:r>
            <a:endParaRPr b="1"/>
          </a:p>
        </p:txBody>
      </p:sp>
      <p:pic>
        <p:nvPicPr>
          <p:cNvPr id="195" name="Google Shape;1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67056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8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7" name="Google Shape;197;p1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/>
          <p:nvPr>
            <p:ph type="title"/>
          </p:nvPr>
        </p:nvSpPr>
        <p:spPr>
          <a:xfrm>
            <a:off x="311700" y="30568"/>
            <a:ext cx="8520600" cy="486712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	                </a:t>
            </a:r>
            <a:r>
              <a:rPr lang="en-GB" sz="3500">
                <a:solidFill>
                  <a:srgbClr val="FF0000"/>
                </a:solidFill>
              </a:rPr>
              <a:t>ପଠନର ମୂଲ୍ୟାଙ୍କନ </a:t>
            </a:r>
            <a:br>
              <a:rPr lang="en-GB" sz="3500">
                <a:solidFill>
                  <a:srgbClr val="FF0000"/>
                </a:solidFill>
              </a:rPr>
            </a:br>
            <a:endParaRPr sz="4200">
              <a:solidFill>
                <a:srgbClr val="FF0000"/>
              </a:solidFill>
            </a:endParaRPr>
          </a:p>
        </p:txBody>
      </p:sp>
      <p:sp>
        <p:nvSpPr>
          <p:cNvPr id="203" name="Google Shape;203;p15"/>
          <p:cNvSpPr txBox="1"/>
          <p:nvPr>
            <p:ph idx="1" type="body"/>
          </p:nvPr>
        </p:nvSpPr>
        <p:spPr>
          <a:xfrm>
            <a:off x="311700" y="650078"/>
            <a:ext cx="8520600" cy="7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204" name="Google Shape;204;p15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335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24" y="1040787"/>
            <a:ext cx="3019271" cy="306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/>
          <p:nvPr>
            <p:ph type="title"/>
          </p:nvPr>
        </p:nvSpPr>
        <p:spPr>
          <a:xfrm>
            <a:off x="-161535" y="251345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3500">
                <a:solidFill>
                  <a:srgbClr val="FF0000"/>
                </a:solidFill>
              </a:rPr>
              <a:t>             ୫ଟି ପଠନ ମୂଲ୍ୟାୟନର ପର୍ଯ୍ୟ।ୟ ସ୍ତର 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212" name="Google Shape;212;p16"/>
          <p:cNvSpPr txBox="1"/>
          <p:nvPr>
            <p:ph idx="1" type="body"/>
          </p:nvPr>
        </p:nvSpPr>
        <p:spPr>
          <a:xfrm>
            <a:off x="157312" y="863550"/>
            <a:ext cx="8986693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୫:  ଗପ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୪:  ଅନୁଛେଦ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୩:  ଶବ୍ଦ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୨:  ଅକ୍ଷର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୧:  ପ୍ରାରମ୍ଭିକ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191919"/>
              </a:solidFill>
            </a:endParaRPr>
          </a:p>
        </p:txBody>
      </p:sp>
      <p:sp>
        <p:nvSpPr>
          <p:cNvPr id="213" name="Google Shape;213;p16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4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idx="1" type="body"/>
          </p:nvPr>
        </p:nvSpPr>
        <p:spPr>
          <a:xfrm>
            <a:off x="311700" y="1152475"/>
            <a:ext cx="8520600" cy="1006269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en-GB" sz="4000">
                <a:solidFill>
                  <a:srgbClr val="C00000"/>
                </a:solidFill>
              </a:rPr>
              <a:t>                     ନମୁନା -୨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3596658" y="2085010"/>
            <a:ext cx="1956816" cy="96926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78028" y="61137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/>
          <p:nvPr>
            <p:ph idx="1" type="body"/>
          </p:nvPr>
        </p:nvSpPr>
        <p:spPr>
          <a:xfrm>
            <a:off x="311700" y="1263356"/>
            <a:ext cx="2964900" cy="3746794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ମଧୁପୁର ନାମକ ଗାଁ ଟିଏ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ସେଠାରେ ରାଧୁଆ ନାମକ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ପିଲାଟିଏ ଥିଲା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ର ଗୋଟିଏ ଝିଅ ଥିଲା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ତାର ନାମ ମୀନା । ମୀନା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ନାଚ କରିବାକୁ ଭଲ ପାଏ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ଥରେ ନାଚୁ ନାଚୁ ପଡ଼ିଗଲା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ଗୋଡ଼ ତାର ଭାଙ୍ଗି 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 ବହୁତ କାନ୍ଦିଲା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ତାକୁ ବଇଦ ପାଖକୁ ନେଇ ଭଲ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କରିଦେଲା ।</a:t>
            </a:r>
            <a:endParaRPr/>
          </a:p>
        </p:txBody>
      </p:sp>
      <p:sp>
        <p:nvSpPr>
          <p:cNvPr id="228" name="Google Shape;228;p18"/>
          <p:cNvSpPr txBox="1"/>
          <p:nvPr/>
        </p:nvSpPr>
        <p:spPr>
          <a:xfrm>
            <a:off x="3733800" y="1657350"/>
            <a:ext cx="2269134" cy="22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3886200" y="3562350"/>
            <a:ext cx="1871117" cy="1200329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ଭାତ     ହାତ       କୂଳ             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ପାହାଡ଼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ଧନୁ            ବିଦେଶ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8"/>
          <p:cNvSpPr txBox="1"/>
          <p:nvPr/>
        </p:nvSpPr>
        <p:spPr>
          <a:xfrm>
            <a:off x="3810000" y="1047750"/>
            <a:ext cx="3962400" cy="156966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ମାଛ ରହିଥାଏ ପାଣିରେ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ସାପ ରହୁଥାଏ ଗାତରେ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ପକ୍ଷୀ ରହେ ଗଛ ଡାଳରେ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ପିଲା ପଢେ ପାଠ ଶାଳରେ 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6324600" y="3562350"/>
            <a:ext cx="2067366" cy="1200329"/>
          </a:xfrm>
          <a:prstGeom prst="rect">
            <a:avLst/>
          </a:prstGeom>
          <a:solidFill>
            <a:srgbClr val="93B3D7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ଫ      ର      ଷ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ଢ଼       ଟ      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ଠ      ଶ       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>
            <a:off x="6400800" y="2952750"/>
            <a:ext cx="195697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ଅକ୍ଷର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3962400" y="2952750"/>
            <a:ext cx="163745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ଶବ୍ଦ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4267200" y="514350"/>
            <a:ext cx="2483174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ଅନୁଛେଦ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685800" y="666750"/>
            <a:ext cx="1907913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ଗପ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78028" y="61137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/>
          <p:nvPr>
            <p:ph idx="1" type="body"/>
          </p:nvPr>
        </p:nvSpPr>
        <p:spPr>
          <a:xfrm>
            <a:off x="0" y="0"/>
            <a:ext cx="9144000" cy="539115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ମଧୁପୁର ନାମକ ଗାଁ ଟିଏ ।ସେଠାରେ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ରାଧୁଆ ନାମକ ପିଲାଟିଏ ଥିଲା । ରାଧୁଆର ଗୋଟିଏ ଝିଅ ଥିଲା ।ତାର ନାମ ମୀନା । ମୀନାନାଚ କରିବାକୁ ଭଲ ପାଏ ।ଥରେ ନାଚୁ ନାଚୁ ପଡ଼ିଗଲା ଗୋଡ଼ ତାର ଭାଙ୍ଗି ଗଲା ।ସେ ବହୁତ କାନ୍ଦିଲା । ରାଧୁଆତାକୁ ବଇଦ ପାଖକୁ ନେଇ ଭଲକରିଦେଲା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</p:txBody>
      </p:sp>
      <p:pic>
        <p:nvPicPr>
          <p:cNvPr id="243" name="Google Shape;2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209550"/>
            <a:ext cx="1371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9"/>
          <p:cNvSpPr/>
          <p:nvPr/>
        </p:nvSpPr>
        <p:spPr>
          <a:xfrm>
            <a:off x="78028" y="61137"/>
            <a:ext cx="9065972" cy="525381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ଏହି ସ୍ତର ଦେଇ ପିଲା ମାନଙ୍କର ପଢିବା ଫଳାଫଳକୁ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ମୂଲ୍ୟାଙ୍କନ କରାଯିବ ।</a:t>
            </a:r>
            <a:endParaRPr sz="3600"/>
          </a:p>
        </p:txBody>
      </p:sp>
      <p:sp>
        <p:nvSpPr>
          <p:cNvPr id="250" name="Google Shape;250;p20"/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1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/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GB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ପିଲାମାନଙ୍କର ଶ୍ରବଣ,କଥନ,ପଠନ ଲିଖନ ଶୈଳୀର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57" name="Google Shape;2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1" y="9"/>
            <a:ext cx="1600200" cy="6857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809750"/>
            <a:ext cx="7162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File:Potter at work, Jaura, India.jpg - Wikipedia" id="100" name="Google Shape;100;p4"/>
          <p:cNvSpPr/>
          <p:nvPr/>
        </p:nvSpPr>
        <p:spPr>
          <a:xfrm>
            <a:off x="155576" y="-108345"/>
            <a:ext cx="304800" cy="22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8"/>
            <a:ext cx="1828800" cy="91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do frogs survive winter? Why don't they freeze to death? - Scientific  American" id="103" name="Google Shape;103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2114550"/>
            <a:ext cx="38862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8600" y="2190750"/>
            <a:ext cx="4191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73610" y="2952750"/>
            <a:ext cx="1841390" cy="200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533400" y="0"/>
            <a:ext cx="6781800" cy="14287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ବେଙ୍ଗୁଲୀ  କରୁଛି  କେଁ  କଟର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"/>
            <a:ext cx="16764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2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/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3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3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2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5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514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09" y="361950"/>
            <a:ext cx="9096191" cy="49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0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3" name="Google Shape;143;p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0" y="2095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en-GB" u="sng">
                <a:solidFill>
                  <a:srgbClr val="FF0000"/>
                </a:solidFill>
              </a:rPr>
              <a:t>ଅଭ୍ୟାସ-୧୦ ଉତ୍ତର ଲେଖ</a:t>
            </a:r>
            <a:endParaRPr u="sng">
              <a:solidFill>
                <a:srgbClr val="FF0000"/>
              </a:solidFill>
            </a:endParaRPr>
          </a:p>
        </p:txBody>
      </p:sp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0" y="666750"/>
            <a:ext cx="91440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କ-ତୁମେ ପଶ୍ଚିମ ଦିଗକୁ ଅନାଇ ଠିଆହେଲେ ତୁମର ଦକ୍ଷିଣହସ୍ତ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 କେଉଁ  ଦିଗକୁ  ରହିବ  ?                                            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ଖ- ତୁମେ ଦକ୍ଷିଣଦିଗକୁ ଅନାଇ ଠିଆହେଲେ  ତୁମ ବାମହାତ  କେଉଁ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  ଦିଗକୁ  ରହିବ ?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ଗ- ତୁମେ  ଉତ୍ତରଦିଗକୁ  ଅନାଇ  ଠିଆହେଲେ  ତୁମପିଠି କେଉଁ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     ଦିଗକୁ  ରହିବ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9"/>
            <a:ext cx="1828800" cy="10477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1" name="Google Shape;151;p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>
            <p:ph type="title"/>
          </p:nvPr>
        </p:nvSpPr>
        <p:spPr>
          <a:xfrm>
            <a:off x="0" y="-132925"/>
            <a:ext cx="82296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344"/>
              <a:buFont typeface="Calibri"/>
              <a:buNone/>
            </a:pPr>
            <a:r>
              <a:rPr lang="en-GB" sz="2900" u="sng">
                <a:solidFill>
                  <a:srgbClr val="FF0000"/>
                </a:solidFill>
              </a:rPr>
              <a:t>ଅଭ୍ୟାସ-୧୦ ଉତ୍ତର ଲେଖ</a:t>
            </a:r>
            <a:endParaRPr sz="2900" u="sng">
              <a:solidFill>
                <a:srgbClr val="FF0000"/>
              </a:solidFill>
            </a:endParaRPr>
          </a:p>
        </p:txBody>
      </p:sp>
      <p:sp>
        <p:nvSpPr>
          <p:cNvPr id="157" name="Google Shape;157;p10"/>
          <p:cNvSpPr txBox="1"/>
          <p:nvPr>
            <p:ph idx="1" type="body"/>
          </p:nvPr>
        </p:nvSpPr>
        <p:spPr>
          <a:xfrm>
            <a:off x="-62425" y="510325"/>
            <a:ext cx="9144000" cy="4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Autofit/>
          </a:bodyPr>
          <a:lstStyle/>
          <a:p>
            <a:pPr indent="-334783" lvl="0" marL="33478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65"/>
              <a:buNone/>
            </a:pPr>
            <a:r>
              <a:rPr lang="en-GB" sz="2565"/>
              <a:t>କ-ତୁମେ ପଶ୍ଚିମ ଦିଗକୁ ଅନାଇ ଠିଆହେଲେ ତୁମର ଦକ୍ଷିଣହସ୍ତ କେଉଁ  </a:t>
            </a:r>
            <a:endParaRPr sz="2735"/>
          </a:p>
          <a:p>
            <a:pPr indent="-334783" lvl="0" marL="334783" rtl="0" algn="l">
              <a:lnSpc>
                <a:spcPct val="90000"/>
              </a:lnSpc>
              <a:spcBef>
                <a:spcPts val="536"/>
              </a:spcBef>
              <a:spcAft>
                <a:spcPts val="0"/>
              </a:spcAft>
              <a:buClr>
                <a:schemeClr val="dk1"/>
              </a:buClr>
              <a:buSzPts val="2465"/>
              <a:buNone/>
            </a:pPr>
            <a:r>
              <a:rPr lang="en-GB" sz="2565"/>
              <a:t>ଦିଗକୁ  ରହିବ ?</a:t>
            </a:r>
            <a:endParaRPr sz="2735"/>
          </a:p>
          <a:p>
            <a:pPr indent="-334783" lvl="0" marL="334783" rtl="0" algn="l">
              <a:lnSpc>
                <a:spcPct val="90000"/>
              </a:lnSpc>
              <a:spcBef>
                <a:spcPts val="536"/>
              </a:spcBef>
              <a:spcAft>
                <a:spcPts val="0"/>
              </a:spcAft>
              <a:buClr>
                <a:schemeClr val="dk1"/>
              </a:buClr>
              <a:buSzPts val="2465"/>
              <a:buNone/>
            </a:pPr>
            <a:r>
              <a:rPr lang="en-GB" sz="2565"/>
              <a:t>ଉ- ଆମେ ପଶ୍ଚିମ  ଦିଗକୁ ଅନାଇ ଠିଆହେଲେ ଆମର ଦକ୍ଷିଣହସ୍ତ  ଉତ୍ତର ଦିଗକୁ ରହିବ |                                            </a:t>
            </a:r>
            <a:endParaRPr sz="2735"/>
          </a:p>
          <a:p>
            <a:pPr indent="-334783" lvl="0" marL="334783" rtl="0" algn="l">
              <a:lnSpc>
                <a:spcPct val="90000"/>
              </a:lnSpc>
              <a:spcBef>
                <a:spcPts val="536"/>
              </a:spcBef>
              <a:spcAft>
                <a:spcPts val="0"/>
              </a:spcAft>
              <a:buClr>
                <a:schemeClr val="dk1"/>
              </a:buClr>
              <a:buSzPts val="2465"/>
              <a:buNone/>
            </a:pPr>
            <a:r>
              <a:rPr lang="en-GB" sz="2565"/>
              <a:t>ଖ- ତୁମେ ଦକ୍ଷିଣଦିଗକୁ ଅନାଇ ଠିଆହେଲେ  ତୁମ ବାମହାତ  କେଉଁ ଦିଗକୁ  ରହିବ ?</a:t>
            </a:r>
            <a:endParaRPr sz="2735"/>
          </a:p>
          <a:p>
            <a:pPr indent="-334783" lvl="0" marL="334783" rtl="0" algn="l">
              <a:lnSpc>
                <a:spcPct val="90000"/>
              </a:lnSpc>
              <a:spcBef>
                <a:spcPts val="536"/>
              </a:spcBef>
              <a:spcAft>
                <a:spcPts val="0"/>
              </a:spcAft>
              <a:buClr>
                <a:schemeClr val="dk1"/>
              </a:buClr>
              <a:buSzPts val="2465"/>
              <a:buNone/>
            </a:pPr>
            <a:r>
              <a:rPr lang="en-GB" sz="2565"/>
              <a:t>ଉ -ଆମେ ଦକ୍ଷିଣଦିଗକୁ ଅନାଇ ଠିଆହେଲେ  ଆମ ବାମହାତ  ପୂର୍ବ ଦିଗକୁ  ରହିବ |</a:t>
            </a:r>
            <a:endParaRPr sz="2735"/>
          </a:p>
          <a:p>
            <a:pPr indent="-334783" lvl="0" marL="334783" rtl="0" algn="l">
              <a:lnSpc>
                <a:spcPct val="90000"/>
              </a:lnSpc>
              <a:spcBef>
                <a:spcPts val="536"/>
              </a:spcBef>
              <a:spcAft>
                <a:spcPts val="0"/>
              </a:spcAft>
              <a:buClr>
                <a:schemeClr val="dk1"/>
              </a:buClr>
              <a:buSzPts val="2465"/>
              <a:buNone/>
            </a:pPr>
            <a:r>
              <a:rPr lang="en-GB" sz="2565"/>
              <a:t>ଗ- ତୁମେ  ଉତ୍ତରଦିଗକୁ  ଅନାଇ  ଠିଆହେଲେ  ତୁମପିଠି କେଉଁ ଦିଗକୁ  ରହିବ  ?</a:t>
            </a:r>
            <a:endParaRPr sz="2735"/>
          </a:p>
          <a:p>
            <a:pPr indent="-334783" lvl="0" marL="334783" rtl="0" algn="l">
              <a:lnSpc>
                <a:spcPct val="90000"/>
              </a:lnSpc>
              <a:spcBef>
                <a:spcPts val="536"/>
              </a:spcBef>
              <a:spcAft>
                <a:spcPts val="0"/>
              </a:spcAft>
              <a:buClr>
                <a:schemeClr val="dk1"/>
              </a:buClr>
              <a:buSzPts val="2465"/>
              <a:buNone/>
            </a:pPr>
            <a:r>
              <a:rPr lang="en-GB" sz="2565"/>
              <a:t>ଉ –ଆମେ  ଉତ୍ତରଦିଗକୁ  ଅନାଇ  ଠିଆହେଲେ  ଆମପିଠି ଦକ୍ଷିଣ ଦିଗକୁ  ରହିବ |</a:t>
            </a:r>
            <a:endParaRPr sz="2735"/>
          </a:p>
          <a:p>
            <a:pPr indent="-334783" lvl="0" marL="334783" rtl="0" algn="l">
              <a:lnSpc>
                <a:spcPct val="90000"/>
              </a:lnSpc>
              <a:spcBef>
                <a:spcPts val="536"/>
              </a:spcBef>
              <a:spcAft>
                <a:spcPts val="0"/>
              </a:spcAft>
              <a:buClr>
                <a:schemeClr val="dk1"/>
              </a:buClr>
              <a:buSzPts val="2465"/>
              <a:buNone/>
            </a:pPr>
            <a:r>
              <a:t/>
            </a:r>
            <a:endParaRPr sz="2565"/>
          </a:p>
          <a:p>
            <a:pPr indent="-334783" lvl="0" marL="334783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295"/>
              <a:buNone/>
            </a:pPr>
            <a:r>
              <a:t/>
            </a:r>
            <a:endParaRPr sz="2395"/>
          </a:p>
        </p:txBody>
      </p:sp>
      <p:pic>
        <p:nvPicPr>
          <p:cNvPr id="158" name="Google Shape;1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3775" y="-77100"/>
            <a:ext cx="1447800" cy="1066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4" name="Google Shape;164;p11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1"/>
          <p:cNvSpPr/>
          <p:nvPr/>
        </p:nvSpPr>
        <p:spPr>
          <a:xfrm>
            <a:off x="5638800" y="590550"/>
            <a:ext cx="1981200" cy="685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ବର୍ଷାଦିନ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6934200" y="1428750"/>
            <a:ext cx="20574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ଖରାଦିନ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5867400" y="2266950"/>
            <a:ext cx="2209800" cy="685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ଶୀତଦିନ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1447800" y="3714750"/>
            <a:ext cx="2286000" cy="685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ଖରାଦିନ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6858000" y="4324350"/>
            <a:ext cx="2133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ଶୀତଦିନ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78028" y="61137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400" y="9"/>
            <a:ext cx="1371600" cy="120014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