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66" r:id="rId3"/>
    <p:sldId id="259" r:id="rId4"/>
    <p:sldId id="260" r:id="rId5"/>
    <p:sldId id="261" r:id="rId6"/>
    <p:sldId id="267" r:id="rId7"/>
    <p:sldId id="268" r:id="rId8"/>
    <p:sldId id="271" r:id="rId9"/>
    <p:sldId id="27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66" d="100"/>
          <a:sy n="66" d="100"/>
        </p:scale>
        <p:origin x="1280"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770322-3B31-4DC0-9465-78AD4C562ED2}" type="datetimeFigureOut">
              <a:rPr lang="en-US" smtClean="0"/>
              <a:pPr/>
              <a:t>12/3/2022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56FFFF-4238-4BCD-9DBA-F5E1BA39920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An important caveat to remember is that while there is no water pressure into or out of the cell, water is still allowed to exchange. Simply through the molecular forces that repel and attract water it will continue to be cycled through the cell. </a:t>
            </a:r>
            <a:r>
              <a:rPr lang="en-US"/>
              <a:t>Cells use water to transport nutrients and oxygen, and rely on its constant flow.</a:t>
            </a:r>
            <a:endParaRPr lang="en-US" dirty="0"/>
          </a:p>
        </p:txBody>
      </p:sp>
      <p:sp>
        <p:nvSpPr>
          <p:cNvPr id="4" name="Slide Number Placeholder 3"/>
          <p:cNvSpPr>
            <a:spLocks noGrp="1"/>
          </p:cNvSpPr>
          <p:nvPr>
            <p:ph type="sldNum" sz="quarter" idx="10"/>
          </p:nvPr>
        </p:nvSpPr>
        <p:spPr/>
        <p:txBody>
          <a:bodyPr/>
          <a:lstStyle/>
          <a:p>
            <a:fld id="{D256FFFF-4238-4BCD-9DBA-F5E1BA399207}"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556C0BC-189F-4F85-80BE-9937717C3546}"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D2BA2-A990-4205-AAAD-44C91ED60FA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56C0BC-189F-4F85-80BE-9937717C3546}"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D2BA2-A990-4205-AAAD-44C91ED60FA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56C0BC-189F-4F85-80BE-9937717C3546}"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D2BA2-A990-4205-AAAD-44C91ED60FA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56C0BC-189F-4F85-80BE-9937717C3546}"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D2BA2-A990-4205-AAAD-44C91ED60FA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56C0BC-189F-4F85-80BE-9937717C3546}"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D2BA2-A990-4205-AAAD-44C91ED60FA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556C0BC-189F-4F85-80BE-9937717C3546}" type="datetimeFigureOut">
              <a:rPr lang="en-US" smtClean="0"/>
              <a:pPr/>
              <a:t>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BD2BA2-A990-4205-AAAD-44C91ED60FA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556C0BC-189F-4F85-80BE-9937717C3546}" type="datetimeFigureOut">
              <a:rPr lang="en-US" smtClean="0"/>
              <a:pPr/>
              <a:t>12/3/2022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BD2BA2-A990-4205-AAAD-44C91ED60FA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556C0BC-189F-4F85-80BE-9937717C3546}" type="datetimeFigureOut">
              <a:rPr lang="en-US" smtClean="0"/>
              <a:pPr/>
              <a:t>12/3/2022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BD2BA2-A990-4205-AAAD-44C91ED60FA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6C0BC-189F-4F85-80BE-9937717C3546}" type="datetimeFigureOut">
              <a:rPr lang="en-US" smtClean="0"/>
              <a:pPr/>
              <a:t>12/3/2022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BD2BA2-A990-4205-AAAD-44C91ED60FA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56C0BC-189F-4F85-80BE-9937717C3546}" type="datetimeFigureOut">
              <a:rPr lang="en-US" smtClean="0"/>
              <a:pPr/>
              <a:t>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BD2BA2-A990-4205-AAAD-44C91ED60FA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56C0BC-189F-4F85-80BE-9937717C3546}" type="datetimeFigureOut">
              <a:rPr lang="en-US" smtClean="0"/>
              <a:pPr/>
              <a:t>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BD2BA2-A990-4205-AAAD-44C91ED60FA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56C0BC-189F-4F85-80BE-9937717C3546}" type="datetimeFigureOut">
              <a:rPr lang="en-US" smtClean="0"/>
              <a:pPr/>
              <a:t>12/3/2022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BD2BA2-A990-4205-AAAD-44C91ED60FA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youtu.be/yjrLbuzU70k"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youtu.be/mq41V_mUWHc"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solidFill>
            <a:schemeClr val="bg1"/>
          </a:solidFill>
          <a:ln>
            <a:solidFill>
              <a:schemeClr val="bg1"/>
            </a:solidFill>
          </a:ln>
        </p:spPr>
        <p:txBody>
          <a:bodyPr rtlCol="0">
            <a:normAutofit fontScale="90000"/>
          </a:bodyPr>
          <a:lstStyle/>
          <a:p>
            <a:pPr eaLnBrk="1" fontAlgn="auto" hangingPunct="1">
              <a:spcAft>
                <a:spcPts val="0"/>
              </a:spcAft>
              <a:defRPr/>
            </a:pPr>
            <a:br>
              <a:rPr sz="3200">
                <a:solidFill>
                  <a:srgbClr val="CC3300"/>
                </a:solidFill>
                <a:latin typeface="+mn-lt"/>
              </a:rPr>
            </a:br>
            <a:r>
              <a:rPr sz="3200">
                <a:solidFill>
                  <a:srgbClr val="FF0000"/>
                </a:solidFill>
                <a:latin typeface="+mn-lt"/>
              </a:rPr>
              <a:t> </a:t>
            </a:r>
            <a:r>
              <a:rPr lang="en-US" sz="3200" dirty="0">
                <a:solidFill>
                  <a:srgbClr val="FF0000"/>
                </a:solidFill>
                <a:latin typeface="+mn-lt"/>
              </a:rPr>
              <a:t>THE FUNDAMENTAL UNIT OF LIFE</a:t>
            </a:r>
            <a:br>
              <a:rPr sz="3200">
                <a:solidFill>
                  <a:srgbClr val="FF0000"/>
                </a:solidFill>
                <a:latin typeface="+mn-lt"/>
              </a:rPr>
            </a:br>
            <a:endParaRPr sz="3200">
              <a:solidFill>
                <a:srgbClr val="FF0000"/>
              </a:solidFill>
              <a:latin typeface="+mn-lt"/>
            </a:endParaRPr>
          </a:p>
        </p:txBody>
      </p:sp>
      <p:sp>
        <p:nvSpPr>
          <p:cNvPr id="2051" name="Subtitle 5"/>
          <p:cNvSpPr>
            <a:spLocks noGrp="1"/>
          </p:cNvSpPr>
          <p:nvPr>
            <p:ph type="subTitle" idx="1"/>
          </p:nvPr>
        </p:nvSpPr>
        <p:spPr>
          <a:xfrm>
            <a:off x="1066800" y="3200400"/>
            <a:ext cx="6705600" cy="1600200"/>
          </a:xfrm>
        </p:spPr>
        <p:txBody>
          <a:bodyPr>
            <a:normAutofit lnSpcReduction="10000"/>
          </a:bodyPr>
          <a:lstStyle/>
          <a:p>
            <a:r>
              <a:rPr lang="en-US" sz="2400" dirty="0">
                <a:solidFill>
                  <a:schemeClr val="tx1"/>
                </a:solidFill>
              </a:rPr>
              <a:t>SUBJECT- BIOLOGY</a:t>
            </a:r>
          </a:p>
          <a:p>
            <a:r>
              <a:rPr lang="en-US" sz="2400" dirty="0">
                <a:solidFill>
                  <a:schemeClr val="tx1"/>
                </a:solidFill>
              </a:rPr>
              <a:t>CHAPTER NO- 5</a:t>
            </a:r>
          </a:p>
          <a:p>
            <a:r>
              <a:rPr lang="en-IN" sz="2400" dirty="0">
                <a:solidFill>
                  <a:schemeClr val="tx1"/>
                </a:solidFill>
              </a:rPr>
              <a:t>Cell Wall-structure, composition and functions </a:t>
            </a:r>
            <a:r>
              <a:rPr lang="en-US" sz="2400" dirty="0">
                <a:solidFill>
                  <a:schemeClr val="tx1"/>
                </a:solidFill>
              </a:rPr>
              <a:t>PERIOD-5</a:t>
            </a:r>
          </a:p>
        </p:txBody>
      </p:sp>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2" cstate="print"/>
          <a:srcRect/>
          <a:stretch>
            <a:fillRect/>
          </a:stretch>
        </p:blipFill>
        <p:spPr bwMode="auto">
          <a:xfrm>
            <a:off x="0" y="152400"/>
            <a:ext cx="1600200" cy="884997"/>
          </a:xfrm>
          <a:prstGeom prst="rect">
            <a:avLst/>
          </a:prstGeom>
          <a:noFill/>
          <a:ln w="9525">
            <a:noFill/>
            <a:miter lim="800000"/>
            <a:headEnd/>
            <a:tailEnd/>
          </a:ln>
        </p:spPr>
      </p:pic>
      <p:pic>
        <p:nvPicPr>
          <p:cNvPr id="5" name="Picture 4" descr="https://lh5.googleusercontent.com/B2T2ql4TLjSp4ggLqeDbw6DFpympyfswUtrz-ep90zjZpSCeRdrh5O-r-ciOZWWNnQpfTh0JhbmBes_QYjfZ0oNf0orHv3YbFGbQVGiE5wE10TvecMrl56liQVRS4919T7CdvvPq7JNX0fFITw"/>
          <p:cNvPicPr>
            <a:picLocks noChangeAspect="1" noChangeArrowheads="1"/>
          </p:cNvPicPr>
          <p:nvPr/>
        </p:nvPicPr>
        <p:blipFill>
          <a:blip r:embed="rId3"/>
          <a:srcRect/>
          <a:stretch>
            <a:fillRect/>
          </a:stretch>
        </p:blipFill>
        <p:spPr bwMode="auto">
          <a:xfrm>
            <a:off x="0" y="5191125"/>
            <a:ext cx="8991600" cy="166687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458200" cy="5745163"/>
          </a:xfrm>
        </p:spPr>
        <p:txBody>
          <a:bodyPr>
            <a:normAutofit/>
          </a:bodyPr>
          <a:lstStyle/>
          <a:p>
            <a:pPr>
              <a:buNone/>
            </a:pPr>
            <a:r>
              <a:rPr lang="en-US" sz="2400" dirty="0"/>
              <a:t>                                      </a:t>
            </a:r>
            <a:r>
              <a:rPr lang="en-US" sz="2400" dirty="0">
                <a:solidFill>
                  <a:srgbClr val="FF0000"/>
                </a:solidFill>
              </a:rPr>
              <a:t>LEARNING  OBJECTIVE</a:t>
            </a:r>
          </a:p>
          <a:p>
            <a:pPr lvl="0"/>
            <a:r>
              <a:rPr lang="en-IN" sz="2400" dirty="0"/>
              <a:t>Student will be able to know the structure of cell wall</a:t>
            </a:r>
            <a:endParaRPr lang="en-US" sz="2400" dirty="0"/>
          </a:p>
          <a:p>
            <a:pPr lvl="0"/>
            <a:r>
              <a:rPr lang="en-IN" sz="2400" dirty="0"/>
              <a:t>Student will be familiarized with the function of cell wall in plant cells.</a:t>
            </a:r>
            <a:endParaRPr lang="en-US" sz="2400" dirty="0"/>
          </a:p>
          <a:p>
            <a:pPr lvl="0"/>
            <a:r>
              <a:rPr lang="en-IN" sz="2400" dirty="0"/>
              <a:t>They will be able to analyze the effect of hypertonic, hypotonic and isotonic solution on the plant cell. </a:t>
            </a:r>
            <a:endParaRPr lang="en-US" sz="2400" dirty="0"/>
          </a:p>
          <a:p>
            <a:pPr lvl="0"/>
            <a:r>
              <a:rPr lang="en-IN" sz="2400" dirty="0"/>
              <a:t>Learners will be sensitized about the constituents of the cell wall which makes it rigid.</a:t>
            </a:r>
            <a:endParaRPr lang="en-US" sz="2400" dirty="0"/>
          </a:p>
          <a:p>
            <a:pPr>
              <a:buNone/>
            </a:pPr>
            <a:endParaRPr lang="en-US" sz="2400" dirty="0">
              <a:solidFill>
                <a:srgbClr val="FF0000"/>
              </a:solidFill>
            </a:endParaRPr>
          </a:p>
          <a:p>
            <a:pPr>
              <a:buNone/>
            </a:pPr>
            <a:endParaRPr lang="en-US" sz="2400" dirty="0">
              <a:solidFill>
                <a:srgbClr val="FF0000"/>
              </a:solidFill>
            </a:endParaRPr>
          </a:p>
          <a:p>
            <a:pPr>
              <a:buNone/>
            </a:pPr>
            <a:endParaRPr lang="en-US" sz="2400" dirty="0">
              <a:solidFill>
                <a:srgbClr val="FF0000"/>
              </a:solidFill>
            </a:endParaRPr>
          </a:p>
          <a:p>
            <a:pPr>
              <a:buNone/>
            </a:pPr>
            <a:endParaRPr lang="en-US" sz="2400" dirty="0">
              <a:solidFill>
                <a:srgbClr val="FF0000"/>
              </a:solidFill>
            </a:endParaRPr>
          </a:p>
        </p:txBody>
      </p:sp>
      <p:pic>
        <p:nvPicPr>
          <p:cNvPr id="6" name="Picture 5" descr="source.gif"/>
          <p:cNvPicPr>
            <a:picLocks noChangeAspect="1"/>
          </p:cNvPicPr>
          <p:nvPr/>
        </p:nvPicPr>
        <p:blipFill>
          <a:blip r:embed="rId2" cstate="print"/>
          <a:stretch>
            <a:fillRect/>
          </a:stretch>
        </p:blipFill>
        <p:spPr>
          <a:xfrm>
            <a:off x="838200" y="3886200"/>
            <a:ext cx="2438400" cy="2438400"/>
          </a:xfrm>
          <a:prstGeom prst="rect">
            <a:avLst/>
          </a:prstGeom>
        </p:spPr>
      </p:pic>
      <p:pic>
        <p:nvPicPr>
          <p:cNvPr id="5"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3" cstate="print"/>
          <a:srcRect/>
          <a:stretch>
            <a:fillRect/>
          </a:stretch>
        </p:blipFill>
        <p:spPr bwMode="auto">
          <a:xfrm>
            <a:off x="6934200" y="5489092"/>
            <a:ext cx="1524000" cy="835508"/>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8600" y="228600"/>
            <a:ext cx="8686800" cy="9879628"/>
          </a:xfrm>
          <a:prstGeom prst="rect">
            <a:avLst/>
          </a:prstGeom>
        </p:spPr>
        <p:txBody>
          <a:bodyPr wrap="square">
            <a:spAutoFit/>
          </a:bodyPr>
          <a:lstStyle/>
          <a:p>
            <a:endParaRPr lang="en-US" sz="2400" dirty="0">
              <a:solidFill>
                <a:srgbClr val="FF0000"/>
              </a:solidFill>
            </a:endParaRPr>
          </a:p>
          <a:p>
            <a:endParaRPr lang="en-US" sz="2400" dirty="0">
              <a:solidFill>
                <a:srgbClr val="FF0000"/>
              </a:solidFill>
            </a:endParaRPr>
          </a:p>
          <a:p>
            <a:endParaRPr lang="en-US" sz="2400" dirty="0">
              <a:solidFill>
                <a:srgbClr val="FF0000"/>
              </a:solidFill>
            </a:endParaRPr>
          </a:p>
          <a:p>
            <a:r>
              <a:rPr lang="en-US" sz="2400" dirty="0">
                <a:solidFill>
                  <a:srgbClr val="FF0000"/>
                </a:solidFill>
              </a:rPr>
              <a:t>QUESTIONS</a:t>
            </a:r>
          </a:p>
          <a:p>
            <a:r>
              <a:rPr lang="en-IN" sz="2400" dirty="0"/>
              <a:t>Recapitulation of the following </a:t>
            </a:r>
            <a:endParaRPr lang="en-US" sz="2400" dirty="0"/>
          </a:p>
          <a:p>
            <a:pPr lvl="0"/>
            <a:r>
              <a:rPr lang="en-IN" sz="2400" dirty="0"/>
              <a:t>Q. What is the role of plasma membrane in transportation of various substances across cell.</a:t>
            </a:r>
            <a:endParaRPr lang="en-US" sz="2400" dirty="0"/>
          </a:p>
          <a:p>
            <a:pPr lvl="0"/>
            <a:r>
              <a:rPr lang="en-IN" sz="2400" dirty="0"/>
              <a:t>Q. Which is the outermost</a:t>
            </a:r>
            <a:r>
              <a:rPr lang="en-US" sz="2400" dirty="0"/>
              <a:t> </a:t>
            </a:r>
            <a:r>
              <a:rPr lang="en-IN" sz="2400" dirty="0"/>
              <a:t>Covering of cells of onion peel.</a:t>
            </a:r>
            <a:endParaRPr lang="en-US" sz="2400" dirty="0"/>
          </a:p>
          <a:p>
            <a:pPr marL="457200" indent="-457200">
              <a:buAutoNum type="alphaUcPeriod" startAt="17"/>
            </a:pPr>
            <a:r>
              <a:rPr lang="en-IN" sz="2400" dirty="0"/>
              <a:t>Do you find this in human cheek cell?</a:t>
            </a:r>
          </a:p>
          <a:p>
            <a:pPr marL="457200" indent="-457200">
              <a:buAutoNum type="alphaUcPeriod" startAt="17"/>
            </a:pPr>
            <a:endParaRPr lang="en-IN" sz="2400" dirty="0"/>
          </a:p>
          <a:p>
            <a:pPr marL="457200" indent="-457200"/>
            <a:r>
              <a:rPr lang="en-IN" sz="2400" dirty="0">
                <a:solidFill>
                  <a:srgbClr val="FF0000"/>
                </a:solidFill>
              </a:rPr>
              <a:t>CAN YOU GUESS ?</a:t>
            </a:r>
            <a:endParaRPr lang="en-US" sz="2400" dirty="0">
              <a:solidFill>
                <a:srgbClr val="FF0000"/>
              </a:solidFill>
            </a:endParaRPr>
          </a:p>
          <a:p>
            <a:r>
              <a:rPr lang="en-IN" sz="2400" dirty="0"/>
              <a:t>Q. Why do plant cells have cell wall whereas animal cells do not have?</a:t>
            </a:r>
            <a:endParaRPr lang="en-US" sz="2400" dirty="0"/>
          </a:p>
          <a:p>
            <a:endParaRPr lang="en-US" sz="2400" dirty="0">
              <a:solidFill>
                <a:srgbClr val="FF0000"/>
              </a:solidFill>
            </a:endParaRPr>
          </a:p>
          <a:p>
            <a:endParaRPr lang="en-US" sz="2400" dirty="0">
              <a:solidFill>
                <a:srgbClr val="FF0000"/>
              </a:solidFill>
            </a:endParaRPr>
          </a:p>
          <a:p>
            <a:endParaRPr lang="en-US" sz="2400" dirty="0">
              <a:solidFill>
                <a:srgbClr val="FF0000"/>
              </a:solidFill>
            </a:endParaRPr>
          </a:p>
          <a:p>
            <a:endParaRPr lang="en-US" dirty="0">
              <a:solidFill>
                <a:srgbClr val="FF0000"/>
              </a:solidFill>
            </a:endParaRPr>
          </a:p>
          <a:p>
            <a:endParaRPr lang="en-US" dirty="0">
              <a:solidFill>
                <a:srgbClr val="FF0000"/>
              </a:solidFill>
            </a:endParaRPr>
          </a:p>
          <a:p>
            <a:endParaRPr lang="en-US" dirty="0">
              <a:solidFill>
                <a:srgbClr val="FF0000"/>
              </a:solidFill>
            </a:endParaRPr>
          </a:p>
          <a:p>
            <a:endParaRPr lang="en-US" dirty="0">
              <a:solidFill>
                <a:srgbClr val="FF0000"/>
              </a:solidFill>
            </a:endParaRPr>
          </a:p>
          <a:p>
            <a:endParaRPr lang="en-US" dirty="0">
              <a:solidFill>
                <a:srgbClr val="FF0000"/>
              </a:solidFill>
            </a:endParaRPr>
          </a:p>
          <a:p>
            <a:endParaRPr lang="en-US" dirty="0">
              <a:solidFill>
                <a:srgbClr val="FF0000"/>
              </a:solidFill>
            </a:endParaRPr>
          </a:p>
          <a:p>
            <a:endParaRPr lang="en-US" dirty="0">
              <a:solidFill>
                <a:srgbClr val="FF0000"/>
              </a:solidFill>
            </a:endParaRPr>
          </a:p>
          <a:p>
            <a:endParaRPr lang="en-US" dirty="0">
              <a:solidFill>
                <a:srgbClr val="FF0000"/>
              </a:solidFill>
            </a:endParaRPr>
          </a:p>
          <a:p>
            <a:endParaRPr lang="en-US" dirty="0">
              <a:solidFill>
                <a:srgbClr val="FF0000"/>
              </a:solidFill>
            </a:endParaRPr>
          </a:p>
          <a:p>
            <a:endParaRPr lang="en-US" dirty="0">
              <a:solidFill>
                <a:srgbClr val="FF0000"/>
              </a:solidFill>
            </a:endParaRPr>
          </a:p>
          <a:p>
            <a:endParaRPr lang="en-US" dirty="0">
              <a:solidFill>
                <a:srgbClr val="FF0000"/>
              </a:solidFill>
            </a:endParaRPr>
          </a:p>
          <a:p>
            <a:endParaRPr lang="en-US" dirty="0">
              <a:solidFill>
                <a:srgbClr val="FF0000"/>
              </a:solidFill>
            </a:endParaRPr>
          </a:p>
          <a:p>
            <a:endParaRPr lang="en-US" dirty="0">
              <a:solidFill>
                <a:srgbClr val="FF0000"/>
              </a:solidFill>
            </a:endParaRPr>
          </a:p>
          <a:p>
            <a:endParaRPr lang="en-US" dirty="0"/>
          </a:p>
        </p:txBody>
      </p:sp>
      <p:pic>
        <p:nvPicPr>
          <p:cNvPr id="3"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2" cstate="print"/>
          <a:srcRect/>
          <a:stretch>
            <a:fillRect/>
          </a:stretch>
        </p:blipFill>
        <p:spPr bwMode="auto">
          <a:xfrm>
            <a:off x="6781800" y="5999231"/>
            <a:ext cx="1524000" cy="835508"/>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382000" cy="762000"/>
          </a:xfrm>
        </p:spPr>
        <p:txBody>
          <a:bodyPr>
            <a:normAutofit/>
          </a:bodyPr>
          <a:lstStyle/>
          <a:p>
            <a:r>
              <a:rPr lang="en-US" sz="2800" dirty="0">
                <a:solidFill>
                  <a:srgbClr val="FF0000"/>
                </a:solidFill>
              </a:rPr>
              <a:t>CELL WALL</a:t>
            </a:r>
          </a:p>
        </p:txBody>
      </p:sp>
      <p:pic>
        <p:nvPicPr>
          <p:cNvPr id="1026" name="Picture 2" descr="C:\Users\FNSCB\Desktop\1200px-Plant_cell_wall_diagram-en.svg.png"/>
          <p:cNvPicPr>
            <a:picLocks noGrp="1" noChangeAspect="1" noChangeArrowheads="1"/>
          </p:cNvPicPr>
          <p:nvPr>
            <p:ph idx="1"/>
          </p:nvPr>
        </p:nvPicPr>
        <p:blipFill>
          <a:blip r:embed="rId2"/>
          <a:stretch>
            <a:fillRect/>
          </a:stretch>
        </p:blipFill>
        <p:spPr bwMode="auto">
          <a:xfrm>
            <a:off x="381000" y="1295400"/>
            <a:ext cx="7814612" cy="4525963"/>
          </a:xfrm>
          <a:prstGeom prst="rect">
            <a:avLst/>
          </a:prstGeom>
          <a:noFill/>
        </p:spPr>
      </p:pic>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3" cstate="print"/>
          <a:srcRect/>
          <a:stretch>
            <a:fillRect/>
          </a:stretch>
        </p:blipFill>
        <p:spPr bwMode="auto">
          <a:xfrm>
            <a:off x="7239000" y="5867400"/>
            <a:ext cx="1524000" cy="9906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305800" cy="743712"/>
          </a:xfrm>
        </p:spPr>
        <p:txBody>
          <a:bodyPr>
            <a:normAutofit/>
          </a:bodyPr>
          <a:lstStyle/>
          <a:p>
            <a:r>
              <a:rPr lang="en-US" sz="2800" dirty="0">
                <a:solidFill>
                  <a:srgbClr val="FF0000"/>
                </a:solidFill>
              </a:rPr>
              <a:t> FUNCTIONS OF CELL WALL</a:t>
            </a:r>
          </a:p>
        </p:txBody>
      </p:sp>
      <p:sp>
        <p:nvSpPr>
          <p:cNvPr id="3" name="Content Placeholder 2"/>
          <p:cNvSpPr>
            <a:spLocks noGrp="1"/>
          </p:cNvSpPr>
          <p:nvPr>
            <p:ph idx="1"/>
          </p:nvPr>
        </p:nvSpPr>
        <p:spPr>
          <a:xfrm>
            <a:off x="228600" y="1600200"/>
            <a:ext cx="8763000" cy="4953000"/>
          </a:xfrm>
        </p:spPr>
        <p:txBody>
          <a:bodyPr>
            <a:normAutofit/>
          </a:bodyPr>
          <a:lstStyle/>
          <a:p>
            <a:r>
              <a:rPr lang="en-US" sz="2400" b="1" dirty="0"/>
              <a:t>Primary cell wall of  land plants is composed of polysaccharides-</a:t>
            </a:r>
            <a:r>
              <a:rPr lang="en-US" sz="2400" dirty="0"/>
              <a:t> cellulose , hemi cellulose and pectin along with other polymers like lignin , </a:t>
            </a:r>
            <a:r>
              <a:rPr lang="en-US" sz="2400" dirty="0" err="1"/>
              <a:t>suberin</a:t>
            </a:r>
            <a:r>
              <a:rPr lang="en-US" sz="2400" dirty="0"/>
              <a:t> or </a:t>
            </a:r>
            <a:r>
              <a:rPr lang="en-US" sz="2400" dirty="0" err="1"/>
              <a:t>cutin</a:t>
            </a:r>
            <a:r>
              <a:rPr lang="en-US" sz="2400" dirty="0"/>
              <a:t>.</a:t>
            </a:r>
          </a:p>
          <a:p>
            <a:r>
              <a:rPr lang="en-US" sz="2400" b="1" dirty="0"/>
              <a:t>Algae cell walls </a:t>
            </a:r>
            <a:r>
              <a:rPr lang="en-US" sz="2400" dirty="0"/>
              <a:t>are made up of </a:t>
            </a:r>
            <a:r>
              <a:rPr lang="en-US" sz="2400" dirty="0" err="1"/>
              <a:t>glycoproteins</a:t>
            </a:r>
            <a:r>
              <a:rPr lang="en-US" sz="2400" dirty="0"/>
              <a:t> and polysaccharides like </a:t>
            </a:r>
            <a:r>
              <a:rPr lang="en-US" sz="2400" dirty="0" err="1"/>
              <a:t>carrageenan</a:t>
            </a:r>
            <a:r>
              <a:rPr lang="en-US" sz="2400" dirty="0"/>
              <a:t> and agar.</a:t>
            </a:r>
          </a:p>
          <a:p>
            <a:r>
              <a:rPr lang="en-US" sz="2400" b="1" dirty="0"/>
              <a:t>Bacterial cell wall </a:t>
            </a:r>
            <a:r>
              <a:rPr lang="en-US" sz="2400" dirty="0"/>
              <a:t>is composed of </a:t>
            </a:r>
            <a:r>
              <a:rPr lang="en-US" sz="2400" dirty="0" err="1"/>
              <a:t>peptido</a:t>
            </a:r>
            <a:r>
              <a:rPr lang="en-US" sz="2400" dirty="0"/>
              <a:t> </a:t>
            </a:r>
            <a:r>
              <a:rPr lang="en-US" sz="2400" dirty="0" err="1"/>
              <a:t>glycan</a:t>
            </a:r>
            <a:r>
              <a:rPr lang="en-US" sz="2400" dirty="0"/>
              <a:t>.</a:t>
            </a:r>
          </a:p>
          <a:p>
            <a:r>
              <a:rPr lang="en-US" sz="2400" b="1" dirty="0"/>
              <a:t>Fungi </a:t>
            </a:r>
            <a:r>
              <a:rPr lang="en-US" sz="2400" dirty="0"/>
              <a:t>possess cell wall made up of N- acetyl glucosamine polymer –chitin</a:t>
            </a:r>
          </a:p>
          <a:p>
            <a:r>
              <a:rPr lang="en-US" sz="2400" dirty="0">
                <a:hlinkClick r:id="rId2"/>
              </a:rPr>
              <a:t>https://youtu.be/yjrLbuzU70k</a:t>
            </a:r>
            <a:endParaRPr lang="en-US" sz="2400" dirty="0"/>
          </a:p>
          <a:p>
            <a:endParaRPr lang="en-US" sz="2400" dirty="0"/>
          </a:p>
        </p:txBody>
      </p:sp>
      <p:pic>
        <p:nvPicPr>
          <p:cNvPr id="4" name="Picture 2"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3" cstate="print"/>
          <a:srcRect/>
          <a:stretch>
            <a:fillRect/>
          </a:stretch>
        </p:blipFill>
        <p:spPr bwMode="auto">
          <a:xfrm>
            <a:off x="6324600" y="5486400"/>
            <a:ext cx="1534938" cy="762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248400"/>
          </a:xfrm>
        </p:spPr>
        <p:txBody>
          <a:bodyPr/>
          <a:lstStyle/>
          <a:p>
            <a:pPr>
              <a:buNone/>
            </a:pPr>
            <a:endParaRPr lang="en-US" dirty="0"/>
          </a:p>
          <a:p>
            <a:pPr>
              <a:buNone/>
            </a:pPr>
            <a:endParaRPr lang="en-US" dirty="0"/>
          </a:p>
          <a:p>
            <a:pPr>
              <a:buNone/>
            </a:pPr>
            <a:endParaRPr lang="en-US" dirty="0"/>
          </a:p>
          <a:p>
            <a:pPr>
              <a:buNone/>
            </a:pPr>
            <a:r>
              <a:rPr lang="en-US" dirty="0"/>
              <a:t>https://youtu.be/mq41V_mUWHc</a:t>
            </a:r>
          </a:p>
        </p:txBody>
      </p:sp>
      <p:pic>
        <p:nvPicPr>
          <p:cNvPr id="1026" name="Picture 2" descr="C:\Users\FNSCB\Desktop\maxresdefault.jpg"/>
          <p:cNvPicPr>
            <a:picLocks noChangeAspect="1" noChangeArrowheads="1"/>
          </p:cNvPicPr>
          <p:nvPr/>
        </p:nvPicPr>
        <p:blipFill>
          <a:blip r:embed="rId2"/>
          <a:srcRect/>
          <a:stretch>
            <a:fillRect/>
          </a:stretch>
        </p:blipFill>
        <p:spPr bwMode="auto">
          <a:xfrm>
            <a:off x="0" y="228600"/>
            <a:ext cx="9144000" cy="5638800"/>
          </a:xfrm>
          <a:prstGeom prst="rect">
            <a:avLst/>
          </a:prstGeom>
          <a:noFill/>
        </p:spPr>
      </p:pic>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3" cstate="print"/>
          <a:srcRect/>
          <a:stretch>
            <a:fillRect/>
          </a:stretch>
        </p:blipFill>
        <p:spPr bwMode="auto">
          <a:xfrm>
            <a:off x="5715000" y="6059246"/>
            <a:ext cx="1524000" cy="835508"/>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458200" cy="5897563"/>
          </a:xfrm>
        </p:spPr>
        <p:txBody>
          <a:bodyPr>
            <a:normAutofit/>
          </a:bodyPr>
          <a:lstStyle/>
          <a:p>
            <a:pPr>
              <a:buNone/>
            </a:pPr>
            <a:endParaRPr lang="en-US" sz="2800" dirty="0">
              <a:solidFill>
                <a:srgbClr val="FF0000"/>
              </a:solidFill>
            </a:endParaRPr>
          </a:p>
          <a:p>
            <a:pPr>
              <a:buNone/>
            </a:pPr>
            <a:endParaRPr lang="en-US" sz="2800" dirty="0">
              <a:solidFill>
                <a:srgbClr val="FF0000"/>
              </a:solidFill>
            </a:endParaRPr>
          </a:p>
          <a:p>
            <a:pPr>
              <a:buNone/>
            </a:pPr>
            <a:r>
              <a:rPr lang="en-US" sz="2800" dirty="0">
                <a:solidFill>
                  <a:srgbClr val="FF0000"/>
                </a:solidFill>
              </a:rPr>
              <a:t>EXPLANATION OF PLASMOLYSIS</a:t>
            </a:r>
          </a:p>
          <a:p>
            <a:pPr>
              <a:buNone/>
            </a:pPr>
            <a:endParaRPr lang="en-US" sz="2800" dirty="0">
              <a:solidFill>
                <a:srgbClr val="FF0000"/>
              </a:solidFill>
            </a:endParaRPr>
          </a:p>
          <a:p>
            <a:pPr>
              <a:buNone/>
            </a:pPr>
            <a:r>
              <a:rPr lang="en-US" sz="2800" dirty="0">
                <a:hlinkClick r:id="rId3"/>
              </a:rPr>
              <a:t>https://youtu.be/mq41V_mUWHc</a:t>
            </a:r>
            <a:endParaRPr lang="en-US" sz="2800" dirty="0"/>
          </a:p>
          <a:p>
            <a:pPr>
              <a:buNone/>
            </a:pPr>
            <a:endParaRPr lang="en-US" sz="2800" dirty="0"/>
          </a:p>
        </p:txBody>
      </p:sp>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4" cstate="print"/>
          <a:srcRect/>
          <a:stretch>
            <a:fillRect/>
          </a:stretch>
        </p:blipFill>
        <p:spPr bwMode="auto">
          <a:xfrm>
            <a:off x="7924800" y="6112527"/>
            <a:ext cx="1524000" cy="835508"/>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458200" cy="5821363"/>
          </a:xfrm>
        </p:spPr>
        <p:txBody>
          <a:bodyPr>
            <a:normAutofit/>
          </a:bodyPr>
          <a:lstStyle/>
          <a:p>
            <a:pPr>
              <a:buNone/>
            </a:pPr>
            <a:r>
              <a:rPr lang="en-US" sz="2400" dirty="0">
                <a:solidFill>
                  <a:srgbClr val="FF0000"/>
                </a:solidFill>
              </a:rPr>
              <a:t>                                      </a:t>
            </a:r>
          </a:p>
          <a:p>
            <a:pPr>
              <a:buNone/>
            </a:pPr>
            <a:r>
              <a:rPr lang="en-US" sz="2400" dirty="0">
                <a:solidFill>
                  <a:srgbClr val="FF0000"/>
                </a:solidFill>
              </a:rPr>
              <a:t>                               HOME ASSIGNMENT</a:t>
            </a:r>
          </a:p>
          <a:p>
            <a:pPr>
              <a:buNone/>
            </a:pPr>
            <a:endParaRPr lang="en-US" sz="2400" dirty="0">
              <a:solidFill>
                <a:srgbClr val="FF0000"/>
              </a:solidFill>
            </a:endParaRPr>
          </a:p>
          <a:p>
            <a:pPr>
              <a:buNone/>
            </a:pPr>
            <a:endParaRPr lang="en-US" sz="2400" dirty="0">
              <a:solidFill>
                <a:srgbClr val="FF0000"/>
              </a:solidFill>
            </a:endParaRPr>
          </a:p>
          <a:p>
            <a:pPr>
              <a:buNone/>
            </a:pPr>
            <a:r>
              <a:rPr lang="en-IN" sz="2400" dirty="0"/>
              <a:t>Q1. Why do the animal cells not have cell wall?</a:t>
            </a:r>
            <a:endParaRPr lang="en-US" sz="2400" dirty="0"/>
          </a:p>
          <a:p>
            <a:pPr>
              <a:buNone/>
            </a:pPr>
            <a:r>
              <a:rPr lang="en-IN" sz="2400" dirty="0"/>
              <a:t>Q2. Explain what happens in </a:t>
            </a:r>
            <a:r>
              <a:rPr lang="en-IN" sz="2400" dirty="0" err="1"/>
              <a:t>plasmolysis</a:t>
            </a:r>
            <a:r>
              <a:rPr lang="en-IN" sz="2400" dirty="0"/>
              <a:t> and in which condition it occurs in plant cell?</a:t>
            </a:r>
            <a:endParaRPr lang="en-US" sz="2400" dirty="0"/>
          </a:p>
          <a:p>
            <a:pPr>
              <a:buNone/>
            </a:pPr>
            <a:r>
              <a:rPr lang="en-IN" sz="2400" dirty="0"/>
              <a:t>Q2. Cell wall is rigid. Give reason.</a:t>
            </a:r>
            <a:endParaRPr lang="en-US" sz="2400" dirty="0">
              <a:solidFill>
                <a:srgbClr val="FF0000"/>
              </a:solidFill>
            </a:endParaRPr>
          </a:p>
        </p:txBody>
      </p:sp>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2" cstate="print"/>
          <a:srcRect/>
          <a:stretch>
            <a:fillRect/>
          </a:stretch>
        </p:blipFill>
        <p:spPr bwMode="auto">
          <a:xfrm>
            <a:off x="7137935" y="5717692"/>
            <a:ext cx="1524000" cy="835508"/>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endParaRPr lang="en-US" dirty="0"/>
          </a:p>
        </p:txBody>
      </p:sp>
      <p:sp>
        <p:nvSpPr>
          <p:cNvPr id="28675" name="Content Placeholder 3"/>
          <p:cNvSpPr>
            <a:spLocks noGrp="1"/>
          </p:cNvSpPr>
          <p:nvPr>
            <p:ph idx="1"/>
          </p:nvPr>
        </p:nvSpPr>
        <p:spPr/>
        <p:txBody>
          <a:bodyPr>
            <a:normAutofit lnSpcReduction="10000"/>
          </a:bodyPr>
          <a:lstStyle/>
          <a:p>
            <a:pPr>
              <a:buFont typeface="Arial" charset="0"/>
              <a:buNone/>
            </a:pPr>
            <a:r>
              <a:rPr lang="en-US" b="1" dirty="0"/>
              <a:t>                          </a:t>
            </a:r>
          </a:p>
          <a:p>
            <a:pPr>
              <a:buFont typeface="Arial" charset="0"/>
              <a:buNone/>
            </a:pPr>
            <a:endParaRPr lang="en-US" b="1" dirty="0"/>
          </a:p>
          <a:p>
            <a:pPr>
              <a:buFont typeface="Arial" charset="0"/>
              <a:buNone/>
            </a:pPr>
            <a:r>
              <a:rPr lang="en-US" sz="4800" b="1" dirty="0"/>
              <a:t>                 </a:t>
            </a:r>
            <a:r>
              <a:rPr lang="en-US" sz="4000" b="1" dirty="0"/>
              <a:t>THANKING YOU</a:t>
            </a:r>
            <a:endParaRPr lang="en-US" sz="4000" dirty="0"/>
          </a:p>
          <a:p>
            <a:pPr>
              <a:buFont typeface="Arial" charset="0"/>
              <a:buNone/>
            </a:pPr>
            <a:r>
              <a:rPr lang="en-US" sz="4000" b="1" dirty="0">
                <a:solidFill>
                  <a:srgbClr val="FF0000"/>
                </a:solidFill>
              </a:rPr>
              <a:t>            ODM EDUCATIONAL GROUP</a:t>
            </a:r>
            <a:endParaRPr lang="en-US" sz="4000" dirty="0">
              <a:solidFill>
                <a:srgbClr val="FF0000"/>
              </a:solidFill>
            </a:endParaRPr>
          </a:p>
          <a:p>
            <a:pPr>
              <a:buFont typeface="Arial" charset="0"/>
              <a:buNone/>
            </a:pPr>
            <a:br>
              <a:rPr lang="en-US" dirty="0"/>
            </a:br>
            <a:endParaRPr lang="en-US" dirty="0"/>
          </a:p>
          <a:p>
            <a:pPr>
              <a:buFont typeface="Arial" charset="0"/>
              <a:buNone/>
            </a:pPr>
            <a:br>
              <a:rPr lang="en-US" dirty="0"/>
            </a:br>
            <a:endParaRPr lang="en-US" dirty="0"/>
          </a:p>
        </p:txBody>
      </p:sp>
      <p:pic>
        <p:nvPicPr>
          <p:cNvPr id="2" name="Picture 1">
            <a:extLst>
              <a:ext uri="{FF2B5EF4-FFF2-40B4-BE49-F238E27FC236}">
                <a16:creationId xmlns:a16="http://schemas.microsoft.com/office/drawing/2014/main" id="{7799FFC1-1AAD-A73E-B1C2-0722C5EFBD6F}"/>
              </a:ext>
            </a:extLst>
          </p:cNvPr>
          <p:cNvPicPr>
            <a:picLocks noChangeAspect="1" noChangeArrowheads="1"/>
          </p:cNvPicPr>
          <p:nvPr/>
        </p:nvPicPr>
        <p:blipFill>
          <a:blip r:embed="rId2" cstate="print"/>
          <a:srcRect/>
          <a:stretch>
            <a:fillRect/>
          </a:stretch>
        </p:blipFill>
        <p:spPr bwMode="auto">
          <a:xfrm>
            <a:off x="7239000" y="5863120"/>
            <a:ext cx="1371600" cy="891209"/>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TotalTime>
  <Words>364</Words>
  <Application>Microsoft Office PowerPoint</Application>
  <PresentationFormat>On-screen Show (4:3)</PresentationFormat>
  <Paragraphs>68</Paragraphs>
  <Slides>9</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  THE FUNDAMENTAL UNIT OF LIFE </vt:lpstr>
      <vt:lpstr>PowerPoint Presentation</vt:lpstr>
      <vt:lpstr>PowerPoint Presentation</vt:lpstr>
      <vt:lpstr>CELL WALL</vt:lpstr>
      <vt:lpstr> FUNCTIONS OF CELL WALL</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THE FUNDAMENTAL UNIT OF LIFE </dc:title>
  <dc:creator>FNSCB</dc:creator>
  <cp:lastModifiedBy>DEBASHISH BALA</cp:lastModifiedBy>
  <cp:revision>20</cp:revision>
  <dcterms:created xsi:type="dcterms:W3CDTF">2020-09-28T10:08:25Z</dcterms:created>
  <dcterms:modified xsi:type="dcterms:W3CDTF">2022-12-03T04:00:59Z</dcterms:modified>
</cp:coreProperties>
</file>