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GnHZt5s39Rv6PiaWJzLnlOKRNR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kTf4-4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kTf4-8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9.jp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81000" y="1981200"/>
            <a:ext cx="8763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11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ଏକତାର ବଳ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TOPIC : ଅଭ୍ୟାସ– ୬ପକ୍ଷୀ ମାନଙ୍କ ବିଷୟରେ ଆଲୋଚନା କାର୍ଯ୍ୟକ୍ରମ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or-IN" u="sng">
                <a:solidFill>
                  <a:srgbClr val="FF0000"/>
                </a:solidFill>
              </a:rPr>
              <a:t>ଅନୁଚ୍ଛେଦ ସ୍ତର</a:t>
            </a:r>
            <a:endParaRPr u="sng">
              <a:solidFill>
                <a:srgbClr val="FF0000"/>
              </a:solidFill>
            </a:endParaRPr>
          </a:p>
        </p:txBody>
      </p:sp>
      <p:sp>
        <p:nvSpPr>
          <p:cNvPr id="177" name="Google Shape;177;p1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4400"/>
              <a:t>ମାଛ ରହୁଥାଏ ପାଣିରେ  |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4400"/>
              <a:t>ମୂଷା ରହିଥାଏ ଗାତରେ  |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4400"/>
              <a:t>ପିଲା ପଢେ ପାଠଶାଳାରେ |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4400"/>
              <a:t>ପକ୍ଷୀ ରହେ ଗଛ ଡାଳରେ |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4400"/>
              <a:t>ମନ ଦେଇ ଆମେ ପାଠ ପଢିବା  |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4400"/>
              <a:t>ଦେଶ ଓ ଜାତିର ନାମ ରଖିବା </a:t>
            </a:r>
            <a:r>
              <a:rPr lang="or-IN"/>
              <a:t>|</a:t>
            </a:r>
            <a:endParaRPr/>
          </a:p>
        </p:txBody>
      </p:sp>
      <p:pic>
        <p:nvPicPr>
          <p:cNvPr id="178" name="Google Shape;17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1" y="2971801"/>
            <a:ext cx="26670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800" y="0"/>
            <a:ext cx="22098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title"/>
          </p:nvPr>
        </p:nvSpPr>
        <p:spPr>
          <a:xfrm>
            <a:off x="311700" y="152401"/>
            <a:ext cx="852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br>
              <a:rPr lang="or-IN" sz="4800" u="sng">
                <a:solidFill>
                  <a:srgbClr val="FF0000"/>
                </a:solidFill>
              </a:rPr>
            </a:br>
            <a:r>
              <a:rPr lang="or-IN" sz="4800" u="sng">
                <a:solidFill>
                  <a:srgbClr val="FF0000"/>
                </a:solidFill>
              </a:rPr>
              <a:t>ଶବ୍ଦସ୍ତର</a:t>
            </a:r>
            <a:endParaRPr sz="4800" u="sng">
              <a:solidFill>
                <a:srgbClr val="FF0000"/>
              </a:solidFill>
            </a:endParaRPr>
          </a:p>
        </p:txBody>
      </p:sp>
      <p:sp>
        <p:nvSpPr>
          <p:cNvPr id="185" name="Google Shape;185;p13"/>
          <p:cNvSpPr txBox="1"/>
          <p:nvPr>
            <p:ph idx="1" type="body"/>
          </p:nvPr>
        </p:nvSpPr>
        <p:spPr>
          <a:xfrm>
            <a:off x="0" y="990600"/>
            <a:ext cx="9144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5400"/>
              <a:t> 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5400"/>
              <a:t>   ନଷ୍ଟ     ଶୁଷ୍କ           ବୃତ୍ତ        ଷଷ୍ଠ          </a:t>
            </a:r>
            <a:br>
              <a:rPr lang="or-IN" sz="5400"/>
            </a:br>
            <a:r>
              <a:rPr lang="or-IN" sz="5400"/>
              <a:t> କଷ୍ଟ     କନିଷ୍କ        ଉତ୍ତାପ      ଓଷ୍ଠ</a:t>
            </a:r>
            <a:br>
              <a:rPr lang="or-IN" sz="5400"/>
            </a:br>
            <a:r>
              <a:rPr lang="or-IN" sz="5400"/>
              <a:t> ମୁଷ୍ଟି     ପରିଷ୍କାର     କାର୍ତ୍ତିକ     ଶ୍ରେଷ୍ଠ</a:t>
            </a:r>
            <a:br>
              <a:rPr lang="or-IN" sz="5400"/>
            </a:br>
            <a:r>
              <a:rPr lang="or-IN" sz="5400"/>
              <a:t> ତୁଷ୍ଟ     ପୁଷ୍କରିଣୀ     ଉତ୍ତମ      ନିଷ୍ଠା</a:t>
            </a:r>
            <a:endParaRPr sz="5400"/>
          </a:p>
        </p:txBody>
      </p:sp>
      <p:pic>
        <p:nvPicPr>
          <p:cNvPr id="186" name="Google Shape;1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5700" y="152400"/>
            <a:ext cx="1985900" cy="8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192" name="Google Shape;192;p14"/>
          <p:cNvSpPr txBox="1"/>
          <p:nvPr>
            <p:ph idx="1" type="subTitle"/>
          </p:nvPr>
        </p:nvSpPr>
        <p:spPr>
          <a:xfrm>
            <a:off x="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  ଶ୍ରେଣୀଫର୍ଦ୍ଦ ଟିକୁ ମନେରଖ  |     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193" name="Google Shape;1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/>
          <p:nvPr>
            <p:ph type="title"/>
          </p:nvPr>
        </p:nvSpPr>
        <p:spPr>
          <a:xfrm>
            <a:off x="457200" y="228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 ଶ୍ରବଣ,କଥନ,ପଠନ 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ଓ ଲିଖନ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00" name="Google Shape;2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1" name="Google Shape;2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828800"/>
            <a:ext cx="59436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228600"/>
            <a:ext cx="1905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181600" y="990600"/>
            <a:ext cx="304800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219200"/>
            <a:ext cx="3048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7800" y="4267200"/>
            <a:ext cx="261937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990600" y="4038600"/>
            <a:ext cx="297180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/>
          <p:nvPr/>
        </p:nvSpPr>
        <p:spPr>
          <a:xfrm>
            <a:off x="0" y="0"/>
            <a:ext cx="914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0" i="0" lang="or-IN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b="1" i="0" lang="or-IN" sz="6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ଏକତାର  ବଳ</a:t>
            </a:r>
            <a:endParaRPr b="1" i="0" sz="6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1"/>
            <a:ext cx="16764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ctrTitle"/>
          </p:nvPr>
        </p:nvSpPr>
        <p:spPr>
          <a:xfrm>
            <a:off x="381000" y="0"/>
            <a:ext cx="777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>
                <a:solidFill>
                  <a:srgbClr val="FF0000"/>
                </a:solidFill>
              </a:rPr>
              <a:t>ମିଳିମିଶି କାମ କଲେ ,</a:t>
            </a:r>
            <a:br>
              <a:rPr lang="or-IN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     ବିପଦ ନ ପଡଇ ଭଲେ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9" name="Google Shape;119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1"/>
            <a:ext cx="16764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828800"/>
            <a:ext cx="84582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3962400"/>
            <a:ext cx="1193101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267200"/>
            <a:ext cx="1143000" cy="139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0927" y="0"/>
            <a:ext cx="1193100" cy="78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0" y="0"/>
            <a:ext cx="88323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or-IN" sz="3600" u="sng"/>
              <a:t>ଅଭ୍ୟାସ–୬ ତଳେ ଦିଆଯାଇଥିବା ପକ୍ଷୀମାନଙ୍କ </a:t>
            </a:r>
            <a:br>
              <a:rPr b="1" lang="or-IN" sz="3600" u="sng"/>
            </a:br>
            <a:r>
              <a:rPr b="1" lang="or-IN" sz="3600" u="sng"/>
              <a:t>ନାମ ଓ ସେମାନଙ୍କର ରଙ୍ଗ ଅନୁସାରେ ଠିକ </a:t>
            </a:r>
            <a:br>
              <a:rPr b="1" lang="or-IN" sz="3600" u="sng"/>
            </a:br>
            <a:r>
              <a:rPr b="1" lang="or-IN" sz="3600" u="sng"/>
              <a:t>କୋଠରୀରେ ଲେଖ |</a:t>
            </a:r>
            <a:endParaRPr b="1" sz="3600" u="sng"/>
          </a:p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0" y="1752600"/>
            <a:ext cx="9144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40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0"/>
            <a:ext cx="2209800" cy="129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9" name="Google Shape;139;p8"/>
          <p:cNvSpPr/>
          <p:nvPr/>
        </p:nvSpPr>
        <p:spPr>
          <a:xfrm>
            <a:off x="228600" y="1905000"/>
            <a:ext cx="3657600" cy="13716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2895600" y="5257800"/>
            <a:ext cx="3657600" cy="13716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304800" y="3733800"/>
            <a:ext cx="3657600" cy="13716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5181600" y="3733800"/>
            <a:ext cx="3657600" cy="13716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5181600" y="1828800"/>
            <a:ext cx="3657600" cy="13716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0" y="0"/>
            <a:ext cx="88323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or-IN" sz="3600" u="sng"/>
              <a:t>ଅଭ୍ୟାସ–୬ ତଳେ ଦିଆଯାଇଥିବା ପକ୍ଷୀମାନଙ୍କ </a:t>
            </a:r>
            <a:br>
              <a:rPr b="1" lang="or-IN" sz="3600" u="sng"/>
            </a:br>
            <a:r>
              <a:rPr b="1" lang="or-IN" sz="3600" u="sng"/>
              <a:t>ନାମ ଓ ସେମାନଙ୍କର ରଙ୍ଗ ଅନୁସାରେ ଠିକ </a:t>
            </a:r>
            <a:br>
              <a:rPr b="1" lang="or-IN" sz="3600" u="sng"/>
            </a:br>
            <a:r>
              <a:rPr b="1" lang="or-IN" sz="3600" u="sng"/>
              <a:t>କୋଠରୀରେ ଲେଖ |</a:t>
            </a:r>
            <a:endParaRPr b="1" sz="3600" u="sng"/>
          </a:p>
        </p:txBody>
      </p:sp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0" y="1752600"/>
            <a:ext cx="9144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40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0"/>
            <a:ext cx="2209800" cy="129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1" name="Google Shape;151;p9"/>
          <p:cNvSpPr/>
          <p:nvPr/>
        </p:nvSpPr>
        <p:spPr>
          <a:xfrm>
            <a:off x="228600" y="1905000"/>
            <a:ext cx="3733800" cy="1524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କାଉ , କୋଇଲି କଜଳପାତି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2971800" y="5410200"/>
            <a:ext cx="3581400" cy="12192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ଶୁଆ</a:t>
            </a:r>
            <a:endParaRPr b="1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457200" y="3810000"/>
            <a:ext cx="3505200" cy="12954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ଶାଗୁଣା</a:t>
            </a:r>
            <a:endParaRPr b="1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5181600" y="3810000"/>
            <a:ext cx="3505200" cy="12954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ହଳଦୀ ବସନ୍ତ</a:t>
            </a:r>
            <a:endParaRPr b="1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5181600" y="1828800"/>
            <a:ext cx="3657600" cy="1524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ବଗ , ହଂସ</a:t>
            </a:r>
            <a:endParaRPr b="1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311700" y="40757"/>
            <a:ext cx="8520600" cy="64894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or-IN">
                <a:solidFill>
                  <a:srgbClr val="FF0000"/>
                </a:solidFill>
              </a:rPr>
              <a:t>	</a:t>
            </a:r>
            <a:r>
              <a:rPr lang="or-IN" sz="4000">
                <a:solidFill>
                  <a:srgbClr val="FF0000"/>
                </a:solidFill>
              </a:rPr>
              <a:t>ପଠନ ମୂଲ୍ୟାଙ୍କନର ପରିଚୟ</a:t>
            </a:r>
            <a:br>
              <a:rPr lang="or-IN" sz="4000">
                <a:solidFill>
                  <a:srgbClr val="FF0000"/>
                </a:solidFill>
              </a:rPr>
            </a:br>
            <a:endParaRPr sz="4800">
              <a:solidFill>
                <a:srgbClr val="FF0000"/>
              </a:solidFill>
            </a:endParaRPr>
          </a:p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311700" y="866768"/>
            <a:ext cx="8520600" cy="98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or-IN" sz="36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162" name="Google Shape;162;p10"/>
          <p:cNvSpPr/>
          <p:nvPr/>
        </p:nvSpPr>
        <p:spPr>
          <a:xfrm>
            <a:off x="35443" y="40758"/>
            <a:ext cx="9065972" cy="6776484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327748"/>
            <a:ext cx="1232526" cy="81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18" y="1387711"/>
            <a:ext cx="3019271" cy="408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>
            <p:ph type="title"/>
          </p:nvPr>
        </p:nvSpPr>
        <p:spPr>
          <a:xfrm>
            <a:off x="311700" y="152401"/>
            <a:ext cx="8520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or-IN" u="sng">
                <a:solidFill>
                  <a:srgbClr val="FF0000"/>
                </a:solidFill>
              </a:rPr>
              <a:t>ଗପସ୍ତର</a:t>
            </a:r>
            <a:r>
              <a:rPr lang="or-IN"/>
              <a:t> </a:t>
            </a:r>
            <a:endParaRPr/>
          </a:p>
        </p:txBody>
      </p:sp>
      <p:sp>
        <p:nvSpPr>
          <p:cNvPr id="170" name="Google Shape;170;p11"/>
          <p:cNvSpPr txBox="1"/>
          <p:nvPr>
            <p:ph idx="1" type="body"/>
          </p:nvPr>
        </p:nvSpPr>
        <p:spPr>
          <a:xfrm>
            <a:off x="0" y="990600"/>
            <a:ext cx="9144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3600"/>
              <a:t>ବରଷା ଦିନ |ଆକାଶରେ କଳା ବାଦଲ ଦେଖି କୁନା ଖୁସିରେ ନାଚିଗଲା |ବରଷା ହେଲେ ସେ କାଗଜରେ ଡଙ୍ଗା ତିଆରି କରି ବରଷା ପାଣିରେ ଭସାଇବ |ବରଷା ହେବାରୁ କୁନା କାଗଜରେ ଡଙ୍ଗା  ତିଆରି କରି ତା ସାନ ଭଉଣୀ କୁନି ସହିତ ଡଙ୍ଗା ଭସାଇବା ପାଇଁ ବାହାରିଲା |ଏମାନେ କାଗଜ ଡଙ୍ଗା ଭସାଇ ଖୁସି ମନରେ ଗୀତ ଗାଇଲେ |ଭାସିଯାରେ ଭାସିଯା କାଗଜ ଡଙ୍ଗା ଭାସିଯା | ଡଙ୍ଗା ଭସାଇ ସେମାନେ ଦୁହେଁ ଖୁସି ମନରେ ଘରକୁ ଫେରିଲେ |</a:t>
            </a:r>
            <a:endParaRPr sz="3600"/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0"/>
            <a:ext cx="22098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