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4" r:id="rId2"/>
    <p:sldId id="271" r:id="rId3"/>
    <p:sldId id="338" r:id="rId4"/>
    <p:sldId id="332" r:id="rId5"/>
    <p:sldId id="333" r:id="rId6"/>
    <p:sldId id="334" r:id="rId7"/>
    <p:sldId id="330" r:id="rId8"/>
    <p:sldId id="349" r:id="rId9"/>
    <p:sldId id="350" r:id="rId10"/>
    <p:sldId id="288" r:id="rId11"/>
    <p:sldId id="348" r:id="rId12"/>
    <p:sldId id="339" r:id="rId13"/>
    <p:sldId id="340" r:id="rId14"/>
    <p:sldId id="341" r:id="rId15"/>
    <p:sldId id="342" r:id="rId16"/>
    <p:sldId id="343" r:id="rId17"/>
    <p:sldId id="344" r:id="rId18"/>
    <p:sldId id="272" r:id="rId19"/>
    <p:sldId id="270" r:id="rId20"/>
  </p:sldIdLst>
  <p:sldSz cx="9144000" cy="5143500" type="screen16x9"/>
  <p:notesSz cx="6858000" cy="9144000"/>
  <p:defaultTextStyle>
    <a:defPPr>
      <a:defRPr lang="en-US"/>
    </a:defPPr>
    <a:lvl1pPr marL="0" algn="l" defTabSz="89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376" algn="l" defTabSz="89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753" algn="l" defTabSz="89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130" algn="l" defTabSz="89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506" algn="l" defTabSz="89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1883" algn="l" defTabSz="89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259" algn="l" defTabSz="89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636" algn="l" defTabSz="89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014" algn="l" defTabSz="89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commentAuthors" Target="commentAuthor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3">
    <p:pos x="6000" y="100"/>
    <p:text>+amanrouniyar@odmegroup.org How come the website here is ODM Egroup and not ODM PS?
_Assigned to you_
-Swoyan Satyendu</p:text>
  </p:cm>
  <p:cm authorId="0" dt="2020-06-17T16:36:04.724" idx="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7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27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46376" algn="l" defTabSz="8927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92753" algn="l" defTabSz="8927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39130" algn="l" defTabSz="8927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85506" algn="l" defTabSz="8927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31883" algn="l" defTabSz="8927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78259" algn="l" defTabSz="8927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24636" algn="l" defTabSz="8927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71014" algn="l" defTabSz="8927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1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32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60" tIns="89260" rIns="89260" bIns="8926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60" tIns="89260" rIns="89260" bIns="89260" anchor="t" anchorCtr="0">
            <a:noAutofit/>
          </a:bodyPr>
          <a:lstStyle>
            <a:lvl1pPr marL="446376" lvl="0" indent="-3347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92753" lvl="1" indent="-309983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SzPts val="1400"/>
              <a:buChar char="○"/>
              <a:defRPr/>
            </a:lvl2pPr>
            <a:lvl3pPr marL="1339130" lvl="2" indent="-309983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SzPts val="1400"/>
              <a:buChar char="■"/>
              <a:defRPr/>
            </a:lvl3pPr>
            <a:lvl4pPr marL="1785506" lvl="3" indent="-309983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SzPts val="1400"/>
              <a:buChar char="●"/>
              <a:defRPr/>
            </a:lvl4pPr>
            <a:lvl5pPr marL="2231883" lvl="4" indent="-309983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SzPts val="1400"/>
              <a:buChar char="○"/>
              <a:defRPr/>
            </a:lvl5pPr>
            <a:lvl6pPr marL="2678259" lvl="5" indent="-309983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SzPts val="1400"/>
              <a:buChar char="■"/>
              <a:defRPr/>
            </a:lvl6pPr>
            <a:lvl7pPr marL="3124636" lvl="6" indent="-309983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SzPts val="1400"/>
              <a:buChar char="●"/>
              <a:defRPr/>
            </a:lvl7pPr>
            <a:lvl8pPr marL="3571014" lvl="7" indent="-309983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SzPts val="1400"/>
              <a:buChar char="○"/>
              <a:defRPr/>
            </a:lvl8pPr>
            <a:lvl9pPr marL="4017390" lvl="8" indent="-309983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25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60" tIns="89260" rIns="89260" bIns="8926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3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7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3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5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1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46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71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6376" indent="0">
              <a:buNone/>
              <a:defRPr sz="2000" b="1"/>
            </a:lvl2pPr>
            <a:lvl3pPr marL="892753" indent="0">
              <a:buNone/>
              <a:defRPr sz="1700" b="1"/>
            </a:lvl3pPr>
            <a:lvl4pPr marL="1339130" indent="0">
              <a:buNone/>
              <a:defRPr sz="1500" b="1"/>
            </a:lvl4pPr>
            <a:lvl5pPr marL="1785506" indent="0">
              <a:buNone/>
              <a:defRPr sz="1500" b="1"/>
            </a:lvl5pPr>
            <a:lvl6pPr marL="2231883" indent="0">
              <a:buNone/>
              <a:defRPr sz="1500" b="1"/>
            </a:lvl6pPr>
            <a:lvl7pPr marL="2678259" indent="0">
              <a:buNone/>
              <a:defRPr sz="1500" b="1"/>
            </a:lvl7pPr>
            <a:lvl8pPr marL="3124636" indent="0">
              <a:buNone/>
              <a:defRPr sz="1500" b="1"/>
            </a:lvl8pPr>
            <a:lvl9pPr marL="357101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6376" indent="0">
              <a:buNone/>
              <a:defRPr sz="2000" b="1"/>
            </a:lvl2pPr>
            <a:lvl3pPr marL="892753" indent="0">
              <a:buNone/>
              <a:defRPr sz="1700" b="1"/>
            </a:lvl3pPr>
            <a:lvl4pPr marL="1339130" indent="0">
              <a:buNone/>
              <a:defRPr sz="1500" b="1"/>
            </a:lvl4pPr>
            <a:lvl5pPr marL="1785506" indent="0">
              <a:buNone/>
              <a:defRPr sz="1500" b="1"/>
            </a:lvl5pPr>
            <a:lvl6pPr marL="2231883" indent="0">
              <a:buNone/>
              <a:defRPr sz="1500" b="1"/>
            </a:lvl6pPr>
            <a:lvl7pPr marL="2678259" indent="0">
              <a:buNone/>
              <a:defRPr sz="1500" b="1"/>
            </a:lvl7pPr>
            <a:lvl8pPr marL="3124636" indent="0">
              <a:buNone/>
              <a:defRPr sz="1500" b="1"/>
            </a:lvl8pPr>
            <a:lvl9pPr marL="357101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46376" indent="0">
              <a:buNone/>
              <a:defRPr sz="1300"/>
            </a:lvl2pPr>
            <a:lvl3pPr marL="892753" indent="0">
              <a:buNone/>
              <a:defRPr sz="900"/>
            </a:lvl3pPr>
            <a:lvl4pPr marL="1339130" indent="0">
              <a:buNone/>
              <a:defRPr sz="900"/>
            </a:lvl4pPr>
            <a:lvl5pPr marL="1785506" indent="0">
              <a:buNone/>
              <a:defRPr sz="900"/>
            </a:lvl5pPr>
            <a:lvl6pPr marL="2231883" indent="0">
              <a:buNone/>
              <a:defRPr sz="900"/>
            </a:lvl6pPr>
            <a:lvl7pPr marL="2678259" indent="0">
              <a:buNone/>
              <a:defRPr sz="900"/>
            </a:lvl7pPr>
            <a:lvl8pPr marL="3124636" indent="0">
              <a:buNone/>
              <a:defRPr sz="900"/>
            </a:lvl8pPr>
            <a:lvl9pPr marL="357101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46376" indent="0">
              <a:buNone/>
              <a:defRPr sz="2800"/>
            </a:lvl2pPr>
            <a:lvl3pPr marL="892753" indent="0">
              <a:buNone/>
              <a:defRPr sz="2300"/>
            </a:lvl3pPr>
            <a:lvl4pPr marL="1339130" indent="0">
              <a:buNone/>
              <a:defRPr sz="2000"/>
            </a:lvl4pPr>
            <a:lvl5pPr marL="1785506" indent="0">
              <a:buNone/>
              <a:defRPr sz="2000"/>
            </a:lvl5pPr>
            <a:lvl6pPr marL="2231883" indent="0">
              <a:buNone/>
              <a:defRPr sz="2000"/>
            </a:lvl6pPr>
            <a:lvl7pPr marL="2678259" indent="0">
              <a:buNone/>
              <a:defRPr sz="2000"/>
            </a:lvl7pPr>
            <a:lvl8pPr marL="3124636" indent="0">
              <a:buNone/>
              <a:defRPr sz="2000"/>
            </a:lvl8pPr>
            <a:lvl9pPr marL="35710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46376" indent="0">
              <a:buNone/>
              <a:defRPr sz="1300"/>
            </a:lvl2pPr>
            <a:lvl3pPr marL="892753" indent="0">
              <a:buNone/>
              <a:defRPr sz="900"/>
            </a:lvl3pPr>
            <a:lvl4pPr marL="1339130" indent="0">
              <a:buNone/>
              <a:defRPr sz="900"/>
            </a:lvl4pPr>
            <a:lvl5pPr marL="1785506" indent="0">
              <a:buNone/>
              <a:defRPr sz="900"/>
            </a:lvl5pPr>
            <a:lvl6pPr marL="2231883" indent="0">
              <a:buNone/>
              <a:defRPr sz="900"/>
            </a:lvl6pPr>
            <a:lvl7pPr marL="2678259" indent="0">
              <a:buNone/>
              <a:defRPr sz="900"/>
            </a:lvl7pPr>
            <a:lvl8pPr marL="3124636" indent="0">
              <a:buNone/>
              <a:defRPr sz="900"/>
            </a:lvl8pPr>
            <a:lvl9pPr marL="357101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9276" tIns="44638" rIns="89276" bIns="4463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89276" tIns="44638" rIns="89276" bIns="446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89276" tIns="44638" rIns="89276" bIns="4463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89276" tIns="44638" rIns="89276" bIns="4463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89276" tIns="44638" rIns="89276" bIns="4463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892753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783" indent="-334783" algn="l" defTabSz="89275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5362" indent="-278986" algn="l" defTabSz="8927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5942" indent="-223189" algn="l" defTabSz="89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319" indent="-223189" algn="l" defTabSz="8927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695" indent="-223189" algn="l" defTabSz="8927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072" indent="-223189" algn="l" defTabSz="8927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449" indent="-223189" algn="l" defTabSz="8927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7825" indent="-223189" algn="l" defTabSz="8927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201" indent="-223189" algn="l" defTabSz="8927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27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376" algn="l" defTabSz="8927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753" algn="l" defTabSz="8927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130" algn="l" defTabSz="8927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506" algn="l" defTabSz="8927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883" algn="l" defTabSz="8927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259" algn="l" defTabSz="8927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636" algn="l" defTabSz="8927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014" algn="l" defTabSz="8927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comments" Target="../comments/comment1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3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60" tIns="89260" rIns="89260" bIns="89260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r>
              <a:rPr lang="en" sz="29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" y="400055"/>
            <a:ext cx="8991600" cy="474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60" tIns="89260" rIns="89260" bIns="89260" anchor="t" anchorCtr="0">
            <a:noAutofit/>
          </a:bodyPr>
          <a:lstStyle/>
          <a:p>
            <a:endParaRPr lang="en" sz="2800" b="1" dirty="0"/>
          </a:p>
          <a:p>
            <a:r>
              <a:rPr lang="en-US" sz="2800" b="1" dirty="0"/>
              <a:t>SESSION : 3</a:t>
            </a:r>
          </a:p>
          <a:p>
            <a:r>
              <a:rPr lang="en-IN" sz="2800" b="1" dirty="0"/>
              <a:t>CLASS :</a:t>
            </a:r>
            <a:r>
              <a:rPr lang="or-IN" sz="2800" b="1" dirty="0"/>
              <a:t> III</a:t>
            </a:r>
            <a:endParaRPr lang="en" sz="2800" b="1" dirty="0"/>
          </a:p>
          <a:p>
            <a:r>
              <a:rPr lang="en" sz="2800" b="1" dirty="0"/>
              <a:t>SUBJECT : ODIA</a:t>
            </a:r>
            <a:endParaRPr sz="2800" b="1" dirty="0"/>
          </a:p>
          <a:p>
            <a:r>
              <a:rPr lang="en" sz="2800" b="1" dirty="0"/>
              <a:t>CHAPTER NUMBER: 1</a:t>
            </a:r>
            <a:r>
              <a:rPr lang="en-US" sz="2800" b="1" dirty="0"/>
              <a:t>4</a:t>
            </a:r>
            <a:endParaRPr sz="2800" b="1" dirty="0"/>
          </a:p>
          <a:p>
            <a:r>
              <a:rPr lang="en" sz="2800" b="1" dirty="0"/>
              <a:t>CHAPTER NAME :</a:t>
            </a:r>
            <a:r>
              <a:rPr lang="or-IN" sz="2800" b="1" dirty="0"/>
              <a:t>  ଖରା ,ବର୍ଷା ,ଶୀତ     </a:t>
            </a:r>
            <a:endParaRPr lang="en" sz="2800" b="1" dirty="0"/>
          </a:p>
          <a:p>
            <a:pPr lvl="0"/>
            <a:r>
              <a:rPr lang="en" sz="2800" b="1" dirty="0"/>
              <a:t>SUBTOPIC :</a:t>
            </a:r>
            <a:r>
              <a:rPr lang="or-IN" sz="2800" b="1" dirty="0"/>
              <a:t> ପଠନ କ୍ରିୟା,</a:t>
            </a:r>
            <a:r>
              <a:rPr lang="en-US" sz="2800" b="1" dirty="0"/>
              <a:t> </a:t>
            </a:r>
            <a:r>
              <a:rPr lang="or-IN" sz="2800" b="1" dirty="0"/>
              <a:t>ଅଭ୍ୟାସ -</a:t>
            </a:r>
            <a:r>
              <a:rPr lang="en-US" sz="2800" b="1" dirty="0"/>
              <a:t> </a:t>
            </a:r>
            <a:r>
              <a:rPr lang="or-IN" sz="2800" b="1" dirty="0"/>
              <a:t>୪ ଓ ଅଭ୍ୟାସ -</a:t>
            </a:r>
            <a:r>
              <a:rPr lang="en-US" sz="2800" b="1" dirty="0"/>
              <a:t> </a:t>
            </a:r>
            <a:r>
              <a:rPr lang="or-IN" sz="2800" b="1" dirty="0"/>
              <a:t>୫ </a:t>
            </a:r>
            <a:endParaRPr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1461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1451"/>
            <a:ext cx="7772400" cy="857250"/>
          </a:xfrm>
        </p:spPr>
        <p:txBody>
          <a:bodyPr>
            <a:normAutofit fontScale="90000"/>
          </a:bodyPr>
          <a:lstStyle/>
          <a:p>
            <a:r>
              <a:rPr lang="or-IN" sz="5300" b="1" u="sng" dirty="0">
                <a:solidFill>
                  <a:srgbClr val="FF0000"/>
                </a:solidFill>
              </a:rPr>
              <a:t>ଗୃହକର୍ମ</a:t>
            </a:r>
            <a:endParaRPr lang="en-US" sz="53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71552"/>
            <a:ext cx="8686800" cy="3714750"/>
          </a:xfrm>
        </p:spPr>
        <p:txBody>
          <a:bodyPr>
            <a:normAutofit/>
          </a:bodyPr>
          <a:lstStyle/>
          <a:p>
            <a:pPr algn="l"/>
            <a:r>
              <a:rPr lang="or-IN" sz="4400" b="1" dirty="0">
                <a:solidFill>
                  <a:schemeClr val="tx1"/>
                </a:solidFill>
              </a:rPr>
              <a:t>ଅଭ୍ୟାସ-୭ କୁ ବହି ରେ କର |</a:t>
            </a:r>
            <a:r>
              <a:rPr lang="or-IN" sz="4400" b="1" dirty="0"/>
              <a:t>     </a:t>
            </a: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4500"/>
            <a:ext cx="7620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10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858000" cy="895350"/>
          </a:xfrm>
        </p:spPr>
        <p:txBody>
          <a:bodyPr>
            <a:noAutofit/>
          </a:bodyPr>
          <a:lstStyle/>
          <a:p>
            <a:r>
              <a:rPr lang="or-IN" sz="3600" b="1" u="sng" dirty="0"/>
              <a:t>ପ୍ରଶ୍ନ ଗୁଡିକର ଉତ୍ତର କୁହ ?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91600" cy="4324350"/>
          </a:xfrm>
        </p:spPr>
        <p:txBody>
          <a:bodyPr>
            <a:normAutofit fontScale="25000" lnSpcReduction="20000"/>
          </a:bodyPr>
          <a:lstStyle/>
          <a:p>
            <a:r>
              <a:rPr lang="or-IN" sz="12800" dirty="0"/>
              <a:t>ଗାଁ ଟିର ନାମ କଣ  ?              </a:t>
            </a:r>
          </a:p>
          <a:p>
            <a:r>
              <a:rPr lang="or-IN" sz="12800" dirty="0"/>
              <a:t>କେଉଁ ଋତୁରେ ଗରମ ହୁଏ  ?</a:t>
            </a:r>
          </a:p>
          <a:p>
            <a:r>
              <a:rPr lang="or-IN" sz="12800" dirty="0"/>
              <a:t>କେଉଁ ଦିନେ ସୂର୍ଯ୍ୟ ଡେରିରେ ଅସ୍ତ ଯାଆନ୍ତି  ?</a:t>
            </a:r>
          </a:p>
          <a:p>
            <a:r>
              <a:rPr lang="or-IN" sz="12800" dirty="0"/>
              <a:t>ଆମ୍ବ ,ସପୁରି ଓ ପଣସ କେଉଁ ଋତୁରେ ସାଧାରଣତଃ ପାଚେ ?</a:t>
            </a:r>
          </a:p>
          <a:p>
            <a:r>
              <a:rPr lang="or-IN" sz="12800" dirty="0"/>
              <a:t>ସାଧାରଣତଃ କେଉଁ ଋତୁରେ ନଈବଢି ଦେଖାଦେଇଥାଏ  ?</a:t>
            </a:r>
          </a:p>
          <a:p>
            <a:r>
              <a:rPr lang="or-IN" sz="12800" dirty="0"/>
              <a:t>ବର୍ଷା ନ ହେଲେ କଣ ହେବ ବୋଲି ଜେଜେ କହିଲେ  ?</a:t>
            </a:r>
          </a:p>
          <a:p>
            <a:r>
              <a:rPr lang="or-IN" sz="12800" dirty="0"/>
              <a:t>ଆମେ ସ୍ଵେଟର , ମଫଲର କେଉଁ ଋତୁରେ ବ୍ୟବହାର କରିଥାଉ  ?             </a:t>
            </a:r>
          </a:p>
          <a:p>
            <a:pPr>
              <a:buNone/>
            </a:pPr>
            <a:r>
              <a:rPr lang="or-IN" sz="12800" dirty="0"/>
              <a:t>ଆମେ ସାଧାରଣତଃ କେଉଁ ଋତୁ ଅନୁଭବ କରୁ ଓ ସେଗୁଡିକ କଣ  ?              </a:t>
            </a:r>
          </a:p>
          <a:p>
            <a:r>
              <a:rPr lang="or-IN" dirty="0"/>
              <a:t>               </a:t>
            </a:r>
          </a:p>
          <a:p>
            <a:endParaRPr lang="or-IN" dirty="0"/>
          </a:p>
          <a:p>
            <a:r>
              <a:rPr lang="or-IN" dirty="0"/>
              <a:t>   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9"/>
            <a:ext cx="2041770" cy="1276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00" y="30571"/>
            <a:ext cx="8520600" cy="4867121"/>
          </a:xfrm>
        </p:spPr>
        <p:txBody>
          <a:bodyPr/>
          <a:lstStyle/>
          <a:p>
            <a:r>
              <a:rPr lang="or-IN" dirty="0">
                <a:solidFill>
                  <a:srgbClr val="FF0000"/>
                </a:solidFill>
              </a:rPr>
              <a:t>	</a:t>
            </a:r>
            <a:r>
              <a:rPr lang="en-IN" dirty="0">
                <a:solidFill>
                  <a:srgbClr val="FF0000"/>
                </a:solidFill>
              </a:rPr>
              <a:t>                </a:t>
            </a:r>
            <a:r>
              <a:rPr lang="en-GB" sz="3500" dirty="0">
                <a:solidFill>
                  <a:srgbClr val="FF0000"/>
                </a:solidFill>
              </a:rPr>
              <a:t>ପ</a:t>
            </a:r>
            <a:r>
              <a:rPr lang="en-IN" sz="3500" dirty="0" err="1">
                <a:solidFill>
                  <a:srgbClr val="FF0000"/>
                </a:solidFill>
              </a:rPr>
              <a:t>ଠନର</a:t>
            </a:r>
            <a:r>
              <a:rPr lang="en-GB" sz="3500" dirty="0">
                <a:solidFill>
                  <a:srgbClr val="FF0000"/>
                </a:solidFill>
              </a:rPr>
              <a:t> </a:t>
            </a:r>
            <a:r>
              <a:rPr lang="en-GB" sz="3500" dirty="0" err="1">
                <a:solidFill>
                  <a:srgbClr val="FF0000"/>
                </a:solidFill>
              </a:rPr>
              <a:t>ମୂଲ୍ୟାଙ୍କନ</a:t>
            </a:r>
            <a:r>
              <a:rPr lang="en-IN" sz="3500" dirty="0">
                <a:solidFill>
                  <a:srgbClr val="FF0000"/>
                </a:solidFill>
              </a:rPr>
              <a:t> </a:t>
            </a:r>
            <a:br>
              <a:rPr lang="en-GB" sz="3500" dirty="0">
                <a:solidFill>
                  <a:srgbClr val="FF0000"/>
                </a:solidFill>
              </a:rPr>
            </a:br>
            <a:endParaRPr lang="en-IN" sz="4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1700" y="650078"/>
            <a:ext cx="8520600" cy="735936"/>
          </a:xfrm>
        </p:spPr>
        <p:txBody>
          <a:bodyPr/>
          <a:lstStyle/>
          <a:p>
            <a:pPr marL="98378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36421-8F5B-412E-8315-E09B737FA6A8}"/>
              </a:ext>
            </a:extLst>
          </p:cNvPr>
          <p:cNvSpPr/>
          <p:nvPr/>
        </p:nvSpPr>
        <p:spPr>
          <a:xfrm>
            <a:off x="35451" y="30575"/>
            <a:ext cx="9065973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/>
          </a:p>
        </p:txBody>
      </p:sp>
      <p:pic>
        <p:nvPicPr>
          <p:cNvPr id="2" name="Google Shape;70;p15">
            <a:extLst>
              <a:ext uri="{FF2B5EF4-FFF2-40B4-BE49-F238E27FC236}">
                <a16:creationId xmlns:a16="http://schemas.microsoft.com/office/drawing/2014/main" id="{4107FC81-66BC-324F-8B1F-F279690ECE86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0A25B33-F9F4-6A4B-AA1E-735A32E30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630" y="1040787"/>
            <a:ext cx="3019271" cy="30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0476-3AF2-5D44-B9F8-34C196B3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535" y="251346"/>
            <a:ext cx="8520600" cy="572698"/>
          </a:xfrm>
        </p:spPr>
        <p:txBody>
          <a:bodyPr/>
          <a:lstStyle/>
          <a:p>
            <a:r>
              <a:rPr lang="en-GB" sz="3500" dirty="0">
                <a:solidFill>
                  <a:srgbClr val="FF0000"/>
                </a:solidFill>
              </a:rPr>
              <a:t>             ୫ଟି </a:t>
            </a:r>
            <a:r>
              <a:rPr lang="en-IN" sz="3500" dirty="0" err="1">
                <a:solidFill>
                  <a:srgbClr val="FF0000"/>
                </a:solidFill>
              </a:rPr>
              <a:t>ପଠନ</a:t>
            </a:r>
            <a:r>
              <a:rPr lang="en-IN" sz="3500" dirty="0">
                <a:solidFill>
                  <a:srgbClr val="FF0000"/>
                </a:solidFill>
              </a:rPr>
              <a:t> </a:t>
            </a:r>
            <a:r>
              <a:rPr lang="en-GB" sz="3500" dirty="0" err="1">
                <a:solidFill>
                  <a:srgbClr val="FF0000"/>
                </a:solidFill>
              </a:rPr>
              <a:t>ମୂଲ୍ୟାୟନର</a:t>
            </a:r>
            <a:r>
              <a:rPr lang="en-GB" sz="3500" dirty="0">
                <a:solidFill>
                  <a:srgbClr val="FF0000"/>
                </a:solidFill>
              </a:rPr>
              <a:t> </a:t>
            </a:r>
            <a:r>
              <a:rPr lang="en-GB" sz="3500" dirty="0" err="1">
                <a:solidFill>
                  <a:srgbClr val="FF0000"/>
                </a:solidFill>
              </a:rPr>
              <a:t>ପର୍ଯ୍ୟ</a:t>
            </a:r>
            <a:r>
              <a:rPr lang="en-IN" sz="3500" dirty="0">
                <a:solidFill>
                  <a:srgbClr val="FF0000"/>
                </a:solidFill>
              </a:rPr>
              <a:t>।</a:t>
            </a:r>
            <a:r>
              <a:rPr lang="en-GB" sz="3500" dirty="0">
                <a:solidFill>
                  <a:srgbClr val="FF0000"/>
                </a:solidFill>
              </a:rPr>
              <a:t>ୟ </a:t>
            </a:r>
            <a:r>
              <a:rPr lang="en-GB" sz="3500" dirty="0" err="1">
                <a:solidFill>
                  <a:srgbClr val="FF0000"/>
                </a:solidFill>
              </a:rPr>
              <a:t>ସ୍ତର</a:t>
            </a:r>
            <a:r>
              <a:rPr lang="en-GB" sz="3500" dirty="0">
                <a:solidFill>
                  <a:srgbClr val="FF0000"/>
                </a:solidFill>
              </a:rPr>
              <a:t> 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8646A-D942-924A-B009-F97FF0C77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318" y="863550"/>
            <a:ext cx="8986693" cy="3416400"/>
          </a:xfrm>
        </p:spPr>
        <p:txBody>
          <a:bodyPr/>
          <a:lstStyle/>
          <a:p>
            <a:pPr marL="98378" indent="0">
              <a:buNone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୫:  </a:t>
            </a:r>
            <a:r>
              <a:rPr lang="en-GB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ଗପ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ସ୍ତର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।</a:t>
            </a:r>
          </a:p>
          <a:p>
            <a:pPr marL="98378" indent="0">
              <a:buNone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୪:  </a:t>
            </a:r>
            <a:r>
              <a:rPr lang="en-GB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ଅନୁଛେଦ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ସ୍ତର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।</a:t>
            </a:r>
          </a:p>
          <a:p>
            <a:pPr marL="98378" indent="0">
              <a:buNone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୩:  </a:t>
            </a:r>
            <a:r>
              <a:rPr lang="en-GB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ଶବ୍ଦ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ସ୍ତର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।</a:t>
            </a:r>
          </a:p>
          <a:p>
            <a:pPr marL="98378" indent="0">
              <a:buNone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୨:  </a:t>
            </a:r>
            <a:r>
              <a:rPr lang="en-GB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ଅକ୍ଷର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ସ୍ତର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।</a:t>
            </a:r>
          </a:p>
          <a:p>
            <a:pPr marL="98378" indent="0">
              <a:buNone/>
            </a:pP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୧:  </a:t>
            </a:r>
            <a:r>
              <a:rPr lang="en-GB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ପ୍ରାରମ୍ଭିକ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ସ୍ତର</a:t>
            </a:r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।</a:t>
            </a:r>
          </a:p>
          <a:p>
            <a:pPr marL="98378" indent="0">
              <a:buNone/>
            </a:pPr>
            <a:endParaRPr lang="en-GB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FC238E-F67F-F542-A597-33F53B12869B}"/>
              </a:ext>
            </a:extLst>
          </p:cNvPr>
          <p:cNvSpPr/>
          <p:nvPr/>
        </p:nvSpPr>
        <p:spPr>
          <a:xfrm>
            <a:off x="35451" y="30575"/>
            <a:ext cx="9065973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702" tIns="39351" rIns="78702" bIns="39351" rtlCol="0" anchor="ctr"/>
          <a:lstStyle/>
          <a:p>
            <a:pPr algn="ctr"/>
            <a:endParaRPr lang="en-IN"/>
          </a:p>
        </p:txBody>
      </p:sp>
      <p:pic>
        <p:nvPicPr>
          <p:cNvPr id="7" name="Google Shape;70;p15">
            <a:extLst>
              <a:ext uri="{FF2B5EF4-FFF2-40B4-BE49-F238E27FC236}">
                <a16:creationId xmlns:a16="http://schemas.microsoft.com/office/drawing/2014/main" id="{EBFAB29B-B5E5-2847-A492-479B7A0486D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13561" y="245815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94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8580C-ED73-8D4B-BC2B-E66A1F8D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6"/>
            <a:ext cx="8520600" cy="1006269"/>
          </a:xfrm>
        </p:spPr>
        <p:txBody>
          <a:bodyPr/>
          <a:lstStyle/>
          <a:p>
            <a:pPr marL="114300" indent="0">
              <a:buNone/>
            </a:pPr>
            <a:r>
              <a:rPr lang="en-GB" sz="4000">
                <a:solidFill>
                  <a:srgbClr val="C00000"/>
                </a:solidFill>
              </a:rPr>
              <a:t>                     ନମୁନା -୨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73B91AF-5742-6844-AAF1-185806175769}"/>
              </a:ext>
            </a:extLst>
          </p:cNvPr>
          <p:cNvSpPr/>
          <p:nvPr/>
        </p:nvSpPr>
        <p:spPr>
          <a:xfrm>
            <a:off x="3596658" y="2085010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2CC400-9013-2347-8F51-24BB51CA6DD6}"/>
              </a:ext>
            </a:extLst>
          </p:cNvPr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Google Shape;70;p15">
            <a:extLst>
              <a:ext uri="{FF2B5EF4-FFF2-40B4-BE49-F238E27FC236}">
                <a16:creationId xmlns:a16="http://schemas.microsoft.com/office/drawing/2014/main" id="{94910FD8-D7DD-3A4F-A208-AF3DFAC76D2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13560" y="24581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351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A6504-C6DE-A643-9784-791EDB362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63357"/>
            <a:ext cx="2964900" cy="3746794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en-GB" sz="1900" dirty="0" err="1"/>
              <a:t>ମଧୁପୁର</a:t>
            </a:r>
            <a:r>
              <a:rPr lang="en-GB" sz="1900" dirty="0"/>
              <a:t> </a:t>
            </a:r>
            <a:r>
              <a:rPr lang="en-GB" sz="1900" dirty="0" err="1"/>
              <a:t>ନାମକ</a:t>
            </a:r>
            <a:r>
              <a:rPr lang="en-GB" sz="1900" dirty="0"/>
              <a:t> </a:t>
            </a:r>
            <a:r>
              <a:rPr lang="en-GB" sz="1900" dirty="0" err="1"/>
              <a:t>ଗାଁ</a:t>
            </a:r>
            <a:r>
              <a:rPr lang="en-GB" sz="1900" dirty="0"/>
              <a:t> </a:t>
            </a:r>
            <a:r>
              <a:rPr lang="en-GB" sz="1900" dirty="0" err="1"/>
              <a:t>ଟିଏ</a:t>
            </a:r>
            <a:r>
              <a:rPr lang="en-GB" sz="1900" dirty="0"/>
              <a:t> ।</a:t>
            </a:r>
          </a:p>
          <a:p>
            <a:pPr marL="114300" indent="0">
              <a:buNone/>
            </a:pPr>
            <a:r>
              <a:rPr lang="en-GB" sz="1900" dirty="0" err="1"/>
              <a:t>ସେଠାରେ</a:t>
            </a:r>
            <a:r>
              <a:rPr lang="en-GB" sz="1900" dirty="0"/>
              <a:t> </a:t>
            </a:r>
            <a:r>
              <a:rPr lang="en-GB" sz="1900" dirty="0" err="1"/>
              <a:t>ରାଧୁଆ</a:t>
            </a:r>
            <a:r>
              <a:rPr lang="en-GB" sz="1900" dirty="0"/>
              <a:t> </a:t>
            </a:r>
            <a:r>
              <a:rPr lang="en-GB" sz="1900" dirty="0" err="1"/>
              <a:t>ନାମକ</a:t>
            </a:r>
            <a:r>
              <a:rPr lang="en-GB" sz="1900" dirty="0"/>
              <a:t> </a:t>
            </a:r>
          </a:p>
          <a:p>
            <a:pPr marL="114300" indent="0">
              <a:buNone/>
            </a:pPr>
            <a:r>
              <a:rPr lang="en-GB" sz="1900" dirty="0" err="1"/>
              <a:t>ପିଲାଟିଏ</a:t>
            </a:r>
            <a:r>
              <a:rPr lang="en-GB" sz="1900" dirty="0"/>
              <a:t> </a:t>
            </a:r>
            <a:r>
              <a:rPr lang="en-GB" sz="1900" dirty="0" err="1"/>
              <a:t>ଥିଲା</a:t>
            </a:r>
            <a:r>
              <a:rPr lang="en-GB" sz="1900" dirty="0"/>
              <a:t> । </a:t>
            </a:r>
            <a:r>
              <a:rPr lang="en-GB" sz="1900" dirty="0" err="1"/>
              <a:t>ରାଧୁଆ</a:t>
            </a:r>
            <a:endParaRPr lang="en-GB" sz="1900" dirty="0"/>
          </a:p>
          <a:p>
            <a:pPr marL="114300" indent="0">
              <a:buNone/>
            </a:pPr>
            <a:r>
              <a:rPr lang="en-GB" sz="1900" dirty="0"/>
              <a:t>ର </a:t>
            </a:r>
            <a:r>
              <a:rPr lang="en-GB" sz="1900" dirty="0" err="1"/>
              <a:t>ଗୋଟିଏ</a:t>
            </a:r>
            <a:r>
              <a:rPr lang="en-GB" sz="1900" dirty="0"/>
              <a:t> </a:t>
            </a:r>
            <a:r>
              <a:rPr lang="en-GB" sz="1900" dirty="0" err="1"/>
              <a:t>ଝିଅ</a:t>
            </a:r>
            <a:r>
              <a:rPr lang="en-GB" sz="1900" dirty="0"/>
              <a:t> </a:t>
            </a:r>
            <a:r>
              <a:rPr lang="en-GB" sz="1900" dirty="0" err="1"/>
              <a:t>ଥିଲା</a:t>
            </a:r>
            <a:r>
              <a:rPr lang="en-GB" sz="1900" dirty="0"/>
              <a:t> ।</a:t>
            </a:r>
          </a:p>
          <a:p>
            <a:pPr marL="114300" indent="0">
              <a:buNone/>
            </a:pPr>
            <a:r>
              <a:rPr lang="en-GB" sz="1900" dirty="0" err="1"/>
              <a:t>ତାର</a:t>
            </a:r>
            <a:r>
              <a:rPr lang="en-GB" sz="1900" dirty="0"/>
              <a:t> </a:t>
            </a:r>
            <a:r>
              <a:rPr lang="en-GB" sz="1900" dirty="0" err="1"/>
              <a:t>ନାମ</a:t>
            </a:r>
            <a:r>
              <a:rPr lang="en-GB" sz="1900" dirty="0"/>
              <a:t> </a:t>
            </a:r>
            <a:r>
              <a:rPr lang="en-GB" sz="1900" dirty="0" err="1"/>
              <a:t>ମୀନା</a:t>
            </a:r>
            <a:r>
              <a:rPr lang="en-GB" sz="1900" dirty="0"/>
              <a:t> । </a:t>
            </a:r>
            <a:r>
              <a:rPr lang="en-GB" sz="1900" dirty="0" err="1"/>
              <a:t>ମୀନା</a:t>
            </a:r>
            <a:endParaRPr lang="en-GB" sz="1900" dirty="0"/>
          </a:p>
          <a:p>
            <a:pPr marL="114300" indent="0">
              <a:buNone/>
            </a:pPr>
            <a:r>
              <a:rPr lang="en-GB" sz="1900" dirty="0" err="1"/>
              <a:t>ନାଚ</a:t>
            </a:r>
            <a:r>
              <a:rPr lang="en-GB" sz="1900" dirty="0"/>
              <a:t> </a:t>
            </a:r>
            <a:r>
              <a:rPr lang="en-GB" sz="1900" dirty="0" err="1"/>
              <a:t>କରିବାକୁ</a:t>
            </a:r>
            <a:r>
              <a:rPr lang="en-GB" sz="1900" dirty="0"/>
              <a:t> </a:t>
            </a:r>
            <a:r>
              <a:rPr lang="en-GB" sz="1900" dirty="0" err="1"/>
              <a:t>ଭଲ</a:t>
            </a:r>
            <a:r>
              <a:rPr lang="en-GB" sz="1900" dirty="0"/>
              <a:t> </a:t>
            </a:r>
            <a:r>
              <a:rPr lang="en-GB" sz="1900" dirty="0" err="1"/>
              <a:t>ପାଏ</a:t>
            </a:r>
            <a:r>
              <a:rPr lang="en-GB" sz="1900" dirty="0"/>
              <a:t> ।</a:t>
            </a:r>
          </a:p>
          <a:p>
            <a:pPr marL="114300" indent="0">
              <a:buNone/>
            </a:pPr>
            <a:r>
              <a:rPr lang="en-GB" sz="1900" dirty="0" err="1"/>
              <a:t>ଥରେ</a:t>
            </a:r>
            <a:r>
              <a:rPr lang="en-GB" sz="1900" dirty="0"/>
              <a:t> </a:t>
            </a:r>
            <a:r>
              <a:rPr lang="en-GB" sz="1900" dirty="0" err="1"/>
              <a:t>ନାଚୁ</a:t>
            </a:r>
            <a:r>
              <a:rPr lang="en-GB" sz="1900" dirty="0"/>
              <a:t> </a:t>
            </a:r>
            <a:r>
              <a:rPr lang="en-GB" sz="1900" dirty="0" err="1"/>
              <a:t>ନାଚୁ</a:t>
            </a:r>
            <a:r>
              <a:rPr lang="en-GB" sz="1900" dirty="0"/>
              <a:t> </a:t>
            </a:r>
            <a:r>
              <a:rPr lang="en-GB" sz="1900" dirty="0" err="1"/>
              <a:t>ପଡ଼ିଗଲା</a:t>
            </a:r>
            <a:r>
              <a:rPr lang="en-GB" sz="1900" dirty="0"/>
              <a:t> ।</a:t>
            </a:r>
          </a:p>
          <a:p>
            <a:pPr marL="114300" indent="0">
              <a:buNone/>
            </a:pPr>
            <a:r>
              <a:rPr lang="en-GB" sz="1900" dirty="0" err="1"/>
              <a:t>ଗୋଡ</a:t>
            </a:r>
            <a:r>
              <a:rPr lang="en-GB" sz="1900" dirty="0"/>
              <a:t>଼ </a:t>
            </a:r>
            <a:r>
              <a:rPr lang="en-GB" sz="1900" dirty="0" err="1"/>
              <a:t>ତାର</a:t>
            </a:r>
            <a:r>
              <a:rPr lang="en-GB" sz="1900" dirty="0"/>
              <a:t> </a:t>
            </a:r>
            <a:r>
              <a:rPr lang="en-GB" sz="1900" dirty="0" err="1"/>
              <a:t>ଭାଙ୍ଗି</a:t>
            </a:r>
            <a:r>
              <a:rPr lang="en-GB" sz="1900" dirty="0"/>
              <a:t> </a:t>
            </a:r>
            <a:r>
              <a:rPr lang="en-GB" sz="1900" dirty="0" err="1"/>
              <a:t>ଗଲା</a:t>
            </a:r>
            <a:r>
              <a:rPr lang="en-GB" sz="1900" dirty="0"/>
              <a:t> ।</a:t>
            </a:r>
          </a:p>
          <a:p>
            <a:pPr marL="114300" indent="0">
              <a:buNone/>
            </a:pPr>
            <a:r>
              <a:rPr lang="en-GB" sz="1900" dirty="0" err="1"/>
              <a:t>ସେ</a:t>
            </a:r>
            <a:r>
              <a:rPr lang="en-GB" sz="1900" dirty="0"/>
              <a:t> </a:t>
            </a:r>
            <a:r>
              <a:rPr lang="en-GB" sz="1900" dirty="0" err="1"/>
              <a:t>ବହୁତ</a:t>
            </a:r>
            <a:r>
              <a:rPr lang="en-GB" sz="1900" dirty="0"/>
              <a:t> </a:t>
            </a:r>
            <a:r>
              <a:rPr lang="en-GB" sz="1900" dirty="0" err="1"/>
              <a:t>କାନ୍ଦିଲା</a:t>
            </a:r>
            <a:r>
              <a:rPr lang="en-GB" sz="1900" dirty="0"/>
              <a:t> । </a:t>
            </a:r>
            <a:r>
              <a:rPr lang="en-GB" sz="1900" dirty="0" err="1"/>
              <a:t>ରାଧୁଆ</a:t>
            </a:r>
            <a:endParaRPr lang="en-GB" sz="1900" dirty="0"/>
          </a:p>
          <a:p>
            <a:pPr marL="114300" indent="0">
              <a:buNone/>
            </a:pPr>
            <a:r>
              <a:rPr lang="or-IN" sz="1900"/>
              <a:t>ତାକୁ </a:t>
            </a:r>
            <a:r>
              <a:rPr lang="en-GB" sz="1900"/>
              <a:t>ବଇଦ</a:t>
            </a:r>
            <a:r>
              <a:rPr lang="en-GB" sz="1900" dirty="0"/>
              <a:t> </a:t>
            </a:r>
            <a:r>
              <a:rPr lang="en-GB" sz="1900" dirty="0" err="1"/>
              <a:t>ପାଖକୁ</a:t>
            </a:r>
            <a:r>
              <a:rPr lang="en-GB" sz="1900" dirty="0"/>
              <a:t> </a:t>
            </a:r>
            <a:r>
              <a:rPr lang="en-GB" sz="1900" dirty="0" err="1"/>
              <a:t>ନେଇ</a:t>
            </a:r>
            <a:r>
              <a:rPr lang="en-GB" sz="1900" dirty="0"/>
              <a:t> </a:t>
            </a:r>
            <a:r>
              <a:rPr lang="en-GB" sz="1900" dirty="0" err="1"/>
              <a:t>ଭଲ</a:t>
            </a:r>
            <a:endParaRPr lang="en-GB" sz="1900" dirty="0"/>
          </a:p>
          <a:p>
            <a:pPr marL="114300" indent="0">
              <a:buNone/>
            </a:pPr>
            <a:r>
              <a:rPr lang="en-GB" sz="1900" dirty="0" err="1"/>
              <a:t>କରିଦେଲା</a:t>
            </a:r>
            <a:r>
              <a:rPr lang="en-GB" sz="1900" dirty="0"/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2E640-6B7F-0F4C-A40D-582B184AB09D}"/>
              </a:ext>
            </a:extLst>
          </p:cNvPr>
          <p:cNvSpPr txBox="1"/>
          <p:nvPr/>
        </p:nvSpPr>
        <p:spPr>
          <a:xfrm>
            <a:off x="3733800" y="1657353"/>
            <a:ext cx="22691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FC7B6F-C792-0948-AE5B-DDF48C84D3FA}"/>
              </a:ext>
            </a:extLst>
          </p:cNvPr>
          <p:cNvSpPr txBox="1"/>
          <p:nvPr/>
        </p:nvSpPr>
        <p:spPr>
          <a:xfrm>
            <a:off x="3886206" y="3562353"/>
            <a:ext cx="187111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800" dirty="0" err="1"/>
              <a:t>ଭାତ</a:t>
            </a:r>
            <a:r>
              <a:rPr lang="en-GB" sz="1800" dirty="0"/>
              <a:t>     </a:t>
            </a:r>
            <a:r>
              <a:rPr lang="en-GB" sz="1800" dirty="0" err="1"/>
              <a:t>ହାତ</a:t>
            </a:r>
            <a:r>
              <a:rPr lang="en-GB" sz="1800" dirty="0"/>
              <a:t>       </a:t>
            </a:r>
            <a:r>
              <a:rPr lang="en-GB" sz="1800" dirty="0" err="1"/>
              <a:t>କୂଳ</a:t>
            </a:r>
            <a:r>
              <a:rPr lang="en-GB" sz="1800" dirty="0"/>
              <a:t>             </a:t>
            </a:r>
            <a:r>
              <a:rPr lang="en-GB" sz="1800" dirty="0" err="1"/>
              <a:t>ଦେଶ</a:t>
            </a:r>
            <a:endParaRPr lang="en-GB" sz="1800" dirty="0"/>
          </a:p>
          <a:p>
            <a:pPr algn="l"/>
            <a:r>
              <a:rPr lang="en-GB" sz="1800" dirty="0"/>
              <a:t>          </a:t>
            </a:r>
            <a:r>
              <a:rPr lang="en-GB" sz="1800" dirty="0" err="1"/>
              <a:t>ପାହାଡ</a:t>
            </a:r>
            <a:r>
              <a:rPr lang="en-GB" sz="1800" dirty="0"/>
              <a:t>଼</a:t>
            </a:r>
          </a:p>
          <a:p>
            <a:pPr algn="l"/>
            <a:r>
              <a:rPr lang="en-GB" sz="1800" dirty="0" err="1"/>
              <a:t>ଧନୁ</a:t>
            </a:r>
            <a:r>
              <a:rPr lang="en-GB" sz="1800" dirty="0"/>
              <a:t>            </a:t>
            </a:r>
            <a:r>
              <a:rPr lang="en-GB" sz="1800" dirty="0" err="1"/>
              <a:t>ବିଦେଶ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BE445-82D6-9341-81E0-C29752D3FE3A}"/>
              </a:ext>
            </a:extLst>
          </p:cNvPr>
          <p:cNvSpPr txBox="1"/>
          <p:nvPr/>
        </p:nvSpPr>
        <p:spPr>
          <a:xfrm>
            <a:off x="3810000" y="1047750"/>
            <a:ext cx="3962400" cy="156966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    </a:t>
            </a:r>
            <a:r>
              <a:rPr lang="en-GB" sz="2400" dirty="0" err="1"/>
              <a:t>ମାଛ</a:t>
            </a:r>
            <a:r>
              <a:rPr lang="en-GB" sz="2400" dirty="0"/>
              <a:t> </a:t>
            </a:r>
            <a:r>
              <a:rPr lang="en-GB" sz="2400" dirty="0" err="1"/>
              <a:t>ରହିଥାଏ</a:t>
            </a:r>
            <a:r>
              <a:rPr lang="en-GB" sz="2400" dirty="0"/>
              <a:t> </a:t>
            </a:r>
            <a:r>
              <a:rPr lang="en-GB" sz="2400" dirty="0" err="1"/>
              <a:t>ପାଣିରେ</a:t>
            </a:r>
            <a:r>
              <a:rPr lang="en-GB" sz="2400" dirty="0"/>
              <a:t> ।</a:t>
            </a:r>
          </a:p>
          <a:p>
            <a:pPr algn="l"/>
            <a:r>
              <a:rPr lang="en-GB" sz="2400" dirty="0" err="1"/>
              <a:t>ସାପ</a:t>
            </a:r>
            <a:r>
              <a:rPr lang="en-GB" sz="2400" dirty="0"/>
              <a:t> </a:t>
            </a:r>
            <a:r>
              <a:rPr lang="en-GB" sz="2400" dirty="0" err="1"/>
              <a:t>ରହୁଥାଏ</a:t>
            </a:r>
            <a:r>
              <a:rPr lang="en-GB" sz="2400" dirty="0"/>
              <a:t> </a:t>
            </a:r>
            <a:r>
              <a:rPr lang="en-GB" sz="2400" dirty="0" err="1"/>
              <a:t>ଗାତରେ</a:t>
            </a:r>
            <a:r>
              <a:rPr lang="en-GB" sz="2400" dirty="0"/>
              <a:t> ।</a:t>
            </a:r>
          </a:p>
          <a:p>
            <a:pPr algn="l"/>
            <a:r>
              <a:rPr lang="en-GB" sz="2400" dirty="0"/>
              <a:t>    </a:t>
            </a:r>
            <a:r>
              <a:rPr lang="en-GB" sz="2400" dirty="0" err="1"/>
              <a:t>ପକ୍ଷୀ</a:t>
            </a:r>
            <a:r>
              <a:rPr lang="en-GB" sz="2400" dirty="0"/>
              <a:t> </a:t>
            </a:r>
            <a:r>
              <a:rPr lang="en-GB" sz="2400" dirty="0" err="1"/>
              <a:t>ରହେ</a:t>
            </a:r>
            <a:r>
              <a:rPr lang="en-GB" sz="2400" dirty="0"/>
              <a:t> </a:t>
            </a:r>
            <a:r>
              <a:rPr lang="en-GB" sz="2400" dirty="0" err="1"/>
              <a:t>ଗଛ</a:t>
            </a:r>
            <a:r>
              <a:rPr lang="en-GB" sz="2400" dirty="0"/>
              <a:t> </a:t>
            </a:r>
            <a:r>
              <a:rPr lang="en-GB" sz="2400" dirty="0" err="1"/>
              <a:t>ଡାଳରେ</a:t>
            </a:r>
            <a:endParaRPr lang="en-GB" sz="2400" dirty="0"/>
          </a:p>
          <a:p>
            <a:pPr algn="l"/>
            <a:r>
              <a:rPr lang="en-GB" sz="2400" dirty="0" err="1"/>
              <a:t>ପିଲା</a:t>
            </a:r>
            <a:r>
              <a:rPr lang="en-GB" sz="2400" dirty="0"/>
              <a:t> </a:t>
            </a:r>
            <a:r>
              <a:rPr lang="en-GB" sz="2400" dirty="0" err="1"/>
              <a:t>ପଢେ</a:t>
            </a:r>
            <a:r>
              <a:rPr lang="en-GB" sz="2400" dirty="0"/>
              <a:t> </a:t>
            </a:r>
            <a:r>
              <a:rPr lang="en-GB" sz="2400" dirty="0" err="1"/>
              <a:t>ପାଠ</a:t>
            </a:r>
            <a:r>
              <a:rPr lang="en-GB" sz="2400" dirty="0"/>
              <a:t> </a:t>
            </a:r>
            <a:r>
              <a:rPr lang="en-GB" sz="2400" dirty="0" err="1"/>
              <a:t>ଶା</a:t>
            </a:r>
            <a:r>
              <a:rPr lang="or-IN" sz="2400" dirty="0"/>
              <a:t>ଳା</a:t>
            </a:r>
            <a:r>
              <a:rPr lang="en-GB" sz="2400" dirty="0" err="1"/>
              <a:t>ରେ</a:t>
            </a:r>
            <a:r>
              <a:rPr lang="en-GB" sz="2400" dirty="0"/>
              <a:t> ।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DC8CDF-E9C9-D541-9452-D2B906F3277A}"/>
              </a:ext>
            </a:extLst>
          </p:cNvPr>
          <p:cNvSpPr txBox="1"/>
          <p:nvPr/>
        </p:nvSpPr>
        <p:spPr>
          <a:xfrm>
            <a:off x="6324600" y="3562353"/>
            <a:ext cx="206736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800" dirty="0"/>
              <a:t>ଫ      ର      ଷ</a:t>
            </a:r>
          </a:p>
          <a:p>
            <a:pPr algn="l"/>
            <a:r>
              <a:rPr lang="en-GB" sz="1800" dirty="0"/>
              <a:t>ଢ଼       ଟ      ଜ</a:t>
            </a:r>
          </a:p>
          <a:p>
            <a:pPr algn="l"/>
            <a:r>
              <a:rPr lang="en-GB" sz="1800" dirty="0"/>
              <a:t>ଠ      ଶ       ଳ</a:t>
            </a:r>
          </a:p>
          <a:p>
            <a:pPr algn="l"/>
            <a:endParaRPr lang="en-GB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A53F0-B63F-A845-8408-8F4B5E56821B}"/>
              </a:ext>
            </a:extLst>
          </p:cNvPr>
          <p:cNvSpPr txBox="1"/>
          <p:nvPr/>
        </p:nvSpPr>
        <p:spPr>
          <a:xfrm>
            <a:off x="6400806" y="2952753"/>
            <a:ext cx="195697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    </a:t>
            </a:r>
            <a:r>
              <a:rPr lang="en-GB" sz="2400" dirty="0" err="1"/>
              <a:t>ଅକ୍ଷର</a:t>
            </a:r>
            <a:r>
              <a:rPr lang="en-GB" sz="2400" dirty="0"/>
              <a:t> </a:t>
            </a:r>
            <a:r>
              <a:rPr lang="en-GB" sz="2400" dirty="0" err="1"/>
              <a:t>ସ୍ତର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1E48B8-0CE2-9B4E-A66B-1FF0D991CA82}"/>
              </a:ext>
            </a:extLst>
          </p:cNvPr>
          <p:cNvSpPr txBox="1"/>
          <p:nvPr/>
        </p:nvSpPr>
        <p:spPr>
          <a:xfrm>
            <a:off x="3962406" y="2952753"/>
            <a:ext cx="163745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    </a:t>
            </a:r>
            <a:r>
              <a:rPr lang="en-GB" sz="2400" dirty="0" err="1"/>
              <a:t>ଶବ୍ଦ</a:t>
            </a:r>
            <a:r>
              <a:rPr lang="en-GB" sz="2400" dirty="0"/>
              <a:t> </a:t>
            </a:r>
            <a:r>
              <a:rPr lang="en-GB" sz="2400" dirty="0" err="1"/>
              <a:t>ସ୍ତର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C995A2-F006-D748-95D7-0B75F06C85B2}"/>
              </a:ext>
            </a:extLst>
          </p:cNvPr>
          <p:cNvSpPr txBox="1"/>
          <p:nvPr/>
        </p:nvSpPr>
        <p:spPr>
          <a:xfrm>
            <a:off x="4267200" y="514353"/>
            <a:ext cx="248317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    </a:t>
            </a:r>
            <a:r>
              <a:rPr lang="en-GB" sz="2400" dirty="0" err="1"/>
              <a:t>ଅନୁଛେଦ</a:t>
            </a:r>
            <a:r>
              <a:rPr lang="en-GB" sz="2400" dirty="0"/>
              <a:t> </a:t>
            </a:r>
            <a:r>
              <a:rPr lang="en-GB" sz="2400" dirty="0" err="1"/>
              <a:t>ସ୍ତର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71CB36-AEAD-6440-804D-047DAF4FAE5F}"/>
              </a:ext>
            </a:extLst>
          </p:cNvPr>
          <p:cNvSpPr txBox="1"/>
          <p:nvPr/>
        </p:nvSpPr>
        <p:spPr>
          <a:xfrm>
            <a:off x="685801" y="666753"/>
            <a:ext cx="1907913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dirty="0"/>
              <a:t>    </a:t>
            </a:r>
            <a:r>
              <a:rPr lang="en-GB" sz="2400" dirty="0" err="1"/>
              <a:t>ଗପ</a:t>
            </a:r>
            <a:r>
              <a:rPr lang="en-GB" sz="2400" dirty="0"/>
              <a:t> </a:t>
            </a:r>
            <a:r>
              <a:rPr lang="en-GB" sz="2400" dirty="0" err="1"/>
              <a:t>ସ୍ତର</a:t>
            </a:r>
            <a:endParaRPr lang="en-US" sz="24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C9A3B9E-1AF5-1D45-AA24-06318B7CEDB9}"/>
              </a:ext>
            </a:extLst>
          </p:cNvPr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7" name="Google Shape;70;p15">
            <a:extLst>
              <a:ext uri="{FF2B5EF4-FFF2-40B4-BE49-F238E27FC236}">
                <a16:creationId xmlns:a16="http://schemas.microsoft.com/office/drawing/2014/main" id="{6B5D2977-0080-0748-82DB-50D47943BAA1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13560" y="24581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95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99B007-54CF-5E4A-8FFD-18B01DD33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391150"/>
          </a:xfr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4300" indent="0">
              <a:buNone/>
            </a:pPr>
            <a:r>
              <a:rPr lang="en-GB" sz="4400" dirty="0" err="1">
                <a:solidFill>
                  <a:schemeClr val="tx1"/>
                </a:solidFill>
              </a:rPr>
              <a:t>ମଧୁପୁର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ନାମକ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ଗାଁ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ଟିଏ</a:t>
            </a:r>
            <a:r>
              <a:rPr lang="en-GB" sz="4400" dirty="0">
                <a:solidFill>
                  <a:schemeClr val="tx1"/>
                </a:solidFill>
              </a:rPr>
              <a:t> ।</a:t>
            </a:r>
            <a:r>
              <a:rPr lang="en-GB" sz="4400" dirty="0" err="1">
                <a:solidFill>
                  <a:schemeClr val="tx1"/>
                </a:solidFill>
              </a:rPr>
              <a:t>ସେଠାରେ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buNone/>
            </a:pPr>
            <a:r>
              <a:rPr lang="en-GB" sz="4400" dirty="0" err="1">
                <a:solidFill>
                  <a:schemeClr val="tx1"/>
                </a:solidFill>
              </a:rPr>
              <a:t>ରାଧୁଆ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ନାମକ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ପିଲାଟିଏ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ଥିଲା</a:t>
            </a:r>
            <a:r>
              <a:rPr lang="en-GB" sz="4400" dirty="0">
                <a:solidFill>
                  <a:schemeClr val="tx1"/>
                </a:solidFill>
              </a:rPr>
              <a:t> । </a:t>
            </a:r>
            <a:r>
              <a:rPr lang="en-GB" sz="4400" dirty="0" err="1">
                <a:solidFill>
                  <a:schemeClr val="tx1"/>
                </a:solidFill>
              </a:rPr>
              <a:t>ରାଧୁଆର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ଗୋଟିଏ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ଝିଅ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ଥିଲା</a:t>
            </a:r>
            <a:r>
              <a:rPr lang="en-GB" sz="4400" dirty="0">
                <a:solidFill>
                  <a:schemeClr val="tx1"/>
                </a:solidFill>
              </a:rPr>
              <a:t> ।</a:t>
            </a:r>
            <a:r>
              <a:rPr lang="en-GB" sz="4400" dirty="0" err="1">
                <a:solidFill>
                  <a:schemeClr val="tx1"/>
                </a:solidFill>
              </a:rPr>
              <a:t>ତାର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ନାମ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ମୀନା</a:t>
            </a:r>
            <a:r>
              <a:rPr lang="en-GB" sz="4400" dirty="0">
                <a:solidFill>
                  <a:schemeClr val="tx1"/>
                </a:solidFill>
              </a:rPr>
              <a:t> । </a:t>
            </a:r>
            <a:r>
              <a:rPr lang="en-GB" sz="4400" dirty="0" err="1">
                <a:solidFill>
                  <a:schemeClr val="tx1"/>
                </a:solidFill>
              </a:rPr>
              <a:t>ମୀନାନାଚ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କରିବାକୁ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ଭଲ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ପାଏ</a:t>
            </a:r>
            <a:r>
              <a:rPr lang="en-GB" sz="4400" dirty="0">
                <a:solidFill>
                  <a:schemeClr val="tx1"/>
                </a:solidFill>
              </a:rPr>
              <a:t> ।</a:t>
            </a:r>
            <a:r>
              <a:rPr lang="en-GB" sz="4400" dirty="0" err="1">
                <a:solidFill>
                  <a:schemeClr val="tx1"/>
                </a:solidFill>
              </a:rPr>
              <a:t>ଥରେ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ନାଚୁ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ନାଚୁ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ପଡ଼ିଗଲା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ଗୋଡ</a:t>
            </a:r>
            <a:r>
              <a:rPr lang="en-GB" sz="4400" dirty="0">
                <a:solidFill>
                  <a:schemeClr val="tx1"/>
                </a:solidFill>
              </a:rPr>
              <a:t>଼ </a:t>
            </a:r>
            <a:r>
              <a:rPr lang="en-GB" sz="4400" dirty="0" err="1">
                <a:solidFill>
                  <a:schemeClr val="tx1"/>
                </a:solidFill>
              </a:rPr>
              <a:t>ତାର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ଭାଙ୍ଗି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ଗଲା</a:t>
            </a:r>
            <a:r>
              <a:rPr lang="en-GB" sz="4400" dirty="0">
                <a:solidFill>
                  <a:schemeClr val="tx1"/>
                </a:solidFill>
              </a:rPr>
              <a:t> ।</a:t>
            </a:r>
            <a:r>
              <a:rPr lang="en-GB" sz="4400" dirty="0" err="1">
                <a:solidFill>
                  <a:schemeClr val="tx1"/>
                </a:solidFill>
              </a:rPr>
              <a:t>ସେ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ବହୁତ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କାନ୍ଦିଲା</a:t>
            </a:r>
            <a:r>
              <a:rPr lang="en-GB" sz="4400" dirty="0">
                <a:solidFill>
                  <a:schemeClr val="tx1"/>
                </a:solidFill>
              </a:rPr>
              <a:t> । </a:t>
            </a:r>
            <a:r>
              <a:rPr lang="en-GB" sz="4400" dirty="0" err="1">
                <a:solidFill>
                  <a:schemeClr val="tx1"/>
                </a:solidFill>
              </a:rPr>
              <a:t>ରାଧୁଆ</a:t>
            </a:r>
            <a:r>
              <a:rPr lang="or-IN" sz="4400" dirty="0">
                <a:solidFill>
                  <a:schemeClr val="tx1"/>
                </a:solidFill>
              </a:rPr>
              <a:t>ତାକୁ </a:t>
            </a:r>
            <a:r>
              <a:rPr lang="en-GB" sz="4400" dirty="0" err="1">
                <a:solidFill>
                  <a:schemeClr val="tx1"/>
                </a:solidFill>
              </a:rPr>
              <a:t>ବଇଦ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ପାଖକୁ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ନେଇ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dirty="0" err="1">
                <a:solidFill>
                  <a:schemeClr val="tx1"/>
                </a:solidFill>
              </a:rPr>
              <a:t>ଭଲକରିଦେଲା</a:t>
            </a:r>
            <a:r>
              <a:rPr lang="en-GB" sz="4400" dirty="0">
                <a:solidFill>
                  <a:schemeClr val="tx1"/>
                </a:solidFill>
              </a:rPr>
              <a:t> ।</a:t>
            </a:r>
          </a:p>
          <a:p>
            <a:pPr marL="98378" indent="0">
              <a:buNone/>
            </a:pP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0" name="Google Shape;70;p15">
            <a:extLst>
              <a:ext uri="{FF2B5EF4-FFF2-40B4-BE49-F238E27FC236}">
                <a16:creationId xmlns:a16="http://schemas.microsoft.com/office/drawing/2014/main" id="{101F3697-4F26-9E41-8701-24D9F68E731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43800" y="209550"/>
            <a:ext cx="1371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24">
            <a:extLst>
              <a:ext uri="{FF2B5EF4-FFF2-40B4-BE49-F238E27FC236}">
                <a16:creationId xmlns:a16="http://schemas.microsoft.com/office/drawing/2014/main" id="{BC9A3B9E-1AF5-1D45-AA24-06318B7CEDB9}"/>
              </a:ext>
            </a:extLst>
          </p:cNvPr>
          <p:cNvSpPr/>
          <p:nvPr/>
        </p:nvSpPr>
        <p:spPr>
          <a:xfrm>
            <a:off x="78028" y="61139"/>
            <a:ext cx="9065972" cy="525381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75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34827-3E02-A349-9950-D63FC18CD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sz="3600"/>
              <a:t>ଏହି ସ୍ତର ଦେଇ ପିଲା ମାନଙ୍କର ପଢିବା ଫଳାଫଳକୁ </a:t>
            </a:r>
          </a:p>
          <a:p>
            <a:pPr marL="114300" indent="0">
              <a:buNone/>
            </a:pPr>
            <a:r>
              <a:rPr lang="en-GB" sz="3600"/>
              <a:t>ମୂଲ୍ୟାଙ୍କ</a:t>
            </a:r>
            <a:r>
              <a:rPr lang="en-IN" sz="3600"/>
              <a:t>ନ</a:t>
            </a:r>
            <a:r>
              <a:rPr lang="en-GB" sz="3600"/>
              <a:t> କରାଯିବ ।</a:t>
            </a:r>
            <a:endParaRPr lang="en-US" sz="36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C660DB-8EB5-5B41-91EC-E9C45D40B2A7}"/>
              </a:ext>
            </a:extLst>
          </p:cNvPr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name="adj" fmla="val 7712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Google Shape;70;p15">
            <a:extLst>
              <a:ext uri="{FF2B5EF4-FFF2-40B4-BE49-F238E27FC236}">
                <a16:creationId xmlns:a16="http://schemas.microsoft.com/office/drawing/2014/main" id="{ABC35E3E-DC5E-AC4B-BE08-439D2F20299E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513560" y="245814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429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Autofit/>
          </a:bodyPr>
          <a:lstStyle/>
          <a:p>
            <a:r>
              <a:rPr lang="or-IN" sz="3600" b="1" u="sng" dirty="0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 dirty="0">
                <a:solidFill>
                  <a:srgbClr val="FF0000"/>
                </a:solidFill>
              </a:rPr>
            </a:br>
            <a:r>
              <a:rPr lang="or-IN" sz="3600" dirty="0">
                <a:solidFill>
                  <a:srgbClr val="FF0000"/>
                </a:solidFill>
              </a:rPr>
              <a:t>ପିଲାମାନଙ୍କର ଶ୍ରବଣ,କଥନ,ପଠନ ଶୈଳୀର</a:t>
            </a:r>
            <a:br>
              <a:rPr lang="or-IN" sz="3600" dirty="0">
                <a:solidFill>
                  <a:srgbClr val="FF0000"/>
                </a:solidFill>
              </a:rPr>
            </a:br>
            <a:r>
              <a:rPr lang="or-IN" sz="3600" dirty="0">
                <a:solidFill>
                  <a:srgbClr val="FF0000"/>
                </a:solidFill>
              </a:rPr>
              <a:t>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11"/>
            <a:ext cx="1600200" cy="685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9750"/>
            <a:ext cx="7162800" cy="314325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60" tIns="89260" rIns="89260" bIns="89260" anchor="ctr" anchorCtr="0">
            <a:noAutofit/>
          </a:bodyPr>
          <a:lstStyle/>
          <a:p>
            <a:pPr marL="446376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3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39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6376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39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39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112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1"/>
            <a:ext cx="9144000" cy="1085850"/>
          </a:xfrm>
        </p:spPr>
        <p:txBody>
          <a:bodyPr>
            <a:noAutofit/>
          </a:bodyPr>
          <a:lstStyle/>
          <a:p>
            <a:r>
              <a:rPr lang="or-IN" sz="3100" u="sng" dirty="0">
                <a:solidFill>
                  <a:srgbClr val="FF0000"/>
                </a:solidFill>
              </a:rPr>
              <a:t>ଅଧ୍ୟୟନର ଉଦ୍ଦେଶ୍ୟ </a:t>
            </a:r>
            <a:r>
              <a:rPr lang="or-IN" sz="3100" dirty="0">
                <a:solidFill>
                  <a:srgbClr val="FF0000"/>
                </a:solidFill>
              </a:rPr>
              <a:t>–</a:t>
            </a:r>
            <a:br>
              <a:rPr lang="or-IN" sz="3100" dirty="0">
                <a:solidFill>
                  <a:srgbClr val="FF0000"/>
                </a:solidFill>
              </a:rPr>
            </a:br>
            <a:r>
              <a:rPr lang="or-IN" sz="3100" dirty="0">
                <a:solidFill>
                  <a:srgbClr val="FF0000"/>
                </a:solidFill>
              </a:rPr>
              <a:t>ପିଲାମାନଙ୍କର ଶ୍ରବଣ ,କଥନ</a:t>
            </a:r>
            <a:r>
              <a:rPr lang="en-US" sz="3100" dirty="0">
                <a:solidFill>
                  <a:srgbClr val="FF0000"/>
                </a:solidFill>
              </a:rPr>
              <a:t>,</a:t>
            </a:r>
            <a:r>
              <a:rPr lang="or-IN" sz="3100" dirty="0">
                <a:solidFill>
                  <a:srgbClr val="FF0000"/>
                </a:solidFill>
              </a:rPr>
              <a:t>ପଠନ,ଲିଖନ ଓ ଶବ୍ଦାବଳୀ  </a:t>
            </a:r>
            <a:br>
              <a:rPr lang="or-IN" sz="3100" dirty="0">
                <a:solidFill>
                  <a:srgbClr val="FF0000"/>
                </a:solidFill>
              </a:rPr>
            </a:br>
            <a:r>
              <a:rPr lang="or-IN" sz="3100" dirty="0">
                <a:solidFill>
                  <a:srgbClr val="FF0000"/>
                </a:solidFill>
              </a:rPr>
              <a:t>ପ୍ରତି ଧ୍ୟାନ ଦେବା   |  </a:t>
            </a: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8750"/>
            <a:ext cx="7315200" cy="371475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0550"/>
            <a:ext cx="8991600" cy="990600"/>
          </a:xfrm>
        </p:spPr>
        <p:txBody>
          <a:bodyPr>
            <a:noAutofit/>
          </a:bodyPr>
          <a:lstStyle/>
          <a:p>
            <a:r>
              <a:rPr lang="or-IN" sz="6000" dirty="0"/>
              <a:t>ଖରା ,ବର୍ଷା,ଶୀତ</a:t>
            </a:r>
            <a:endParaRPr lang="en-US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2" y="1885950"/>
            <a:ext cx="257386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885950"/>
            <a:ext cx="2590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885950"/>
            <a:ext cx="2590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0" y="1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4D2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1"/>
            <a:ext cx="9144000" cy="45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"/>
            <a:ext cx="1676400" cy="827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4D2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151"/>
            <a:ext cx="9144000" cy="334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"/>
            <a:ext cx="2041770" cy="100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05979"/>
            <a:ext cx="8534400" cy="857250"/>
          </a:xfrm>
        </p:spPr>
        <p:txBody>
          <a:bodyPr>
            <a:normAutofit/>
          </a:bodyPr>
          <a:lstStyle/>
          <a:p>
            <a:r>
              <a:rPr lang="or-IN" sz="3600" dirty="0">
                <a:solidFill>
                  <a:srgbClr val="FF0000"/>
                </a:solidFill>
              </a:rPr>
              <a:t>ଅଭ୍ଯାସ -୪- ଅସଜଡା ଶବ୍ଦକୁ ଠିକ୍ କରି ଲେଖ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00154"/>
            <a:ext cx="8458200" cy="3394472"/>
          </a:xfrm>
        </p:spPr>
        <p:txBody>
          <a:bodyPr/>
          <a:lstStyle/>
          <a:p>
            <a:pPr marL="0" indent="0">
              <a:buNone/>
            </a:pPr>
            <a:r>
              <a:rPr lang="or-IN" dirty="0"/>
              <a:t>ଡାରକ୍ତ –</a:t>
            </a:r>
          </a:p>
          <a:p>
            <a:pPr marL="0" indent="0">
              <a:buNone/>
            </a:pPr>
            <a:r>
              <a:rPr lang="or-IN" dirty="0"/>
              <a:t>ଅପ୍ତତୃ –</a:t>
            </a:r>
          </a:p>
          <a:p>
            <a:pPr marL="0" indent="0">
              <a:buNone/>
            </a:pPr>
            <a:r>
              <a:rPr lang="or-IN" dirty="0"/>
              <a:t>କ୍ତରବି –</a:t>
            </a:r>
          </a:p>
          <a:p>
            <a:pPr marL="0" indent="0">
              <a:buNone/>
            </a:pPr>
            <a:r>
              <a:rPr lang="or-IN" dirty="0"/>
              <a:t>ହସ୍ତାରକ୍ଷ –</a:t>
            </a:r>
          </a:p>
          <a:p>
            <a:pPr marL="0" indent="0">
              <a:buNone/>
            </a:pPr>
            <a:r>
              <a:rPr lang="or-IN" dirty="0"/>
              <a:t>ସ୍ତକପୁ -</a:t>
            </a:r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19" y="0"/>
            <a:ext cx="1432281" cy="895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05979"/>
            <a:ext cx="8534400" cy="857250"/>
          </a:xfrm>
        </p:spPr>
        <p:txBody>
          <a:bodyPr>
            <a:normAutofit/>
          </a:bodyPr>
          <a:lstStyle/>
          <a:p>
            <a:r>
              <a:rPr lang="or-IN" sz="3600" dirty="0">
                <a:solidFill>
                  <a:srgbClr val="FF0000"/>
                </a:solidFill>
              </a:rPr>
              <a:t>ଅଭ୍ଯାସ -୪- ଅସଜଡା ଶବ୍ଦକୁ ଠିକ୍ କରି ଲେଖ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00154"/>
            <a:ext cx="8458200" cy="3394472"/>
          </a:xfrm>
        </p:spPr>
        <p:txBody>
          <a:bodyPr/>
          <a:lstStyle/>
          <a:p>
            <a:pPr marL="0" indent="0">
              <a:buNone/>
            </a:pPr>
            <a:r>
              <a:rPr lang="or-IN" dirty="0"/>
              <a:t>ଡାରକ୍ତ – ଡାକ୍ତର</a:t>
            </a:r>
          </a:p>
          <a:p>
            <a:pPr marL="0" indent="0">
              <a:buNone/>
            </a:pPr>
            <a:r>
              <a:rPr lang="or-IN" dirty="0"/>
              <a:t>ଅପ୍ତତୃ – ଅତୃପ୍ତ</a:t>
            </a:r>
          </a:p>
          <a:p>
            <a:pPr marL="0" indent="0">
              <a:buNone/>
            </a:pPr>
            <a:r>
              <a:rPr lang="or-IN" dirty="0"/>
              <a:t>କ୍ତରବି – ବିରକ୍ତ</a:t>
            </a:r>
          </a:p>
          <a:p>
            <a:pPr marL="0" indent="0">
              <a:buNone/>
            </a:pPr>
            <a:r>
              <a:rPr lang="or-IN" dirty="0"/>
              <a:t>ହସ୍ତାରକ୍ଷ – ହସ୍ତାକ୍ଷର</a:t>
            </a:r>
          </a:p>
          <a:p>
            <a:pPr marL="0" indent="0">
              <a:buNone/>
            </a:pPr>
            <a:r>
              <a:rPr lang="or-IN" dirty="0"/>
              <a:t>ସ୍ତକପୁ - ପୁସ୍ତକ</a:t>
            </a:r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19" y="0"/>
            <a:ext cx="1432281" cy="895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720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05979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or-IN" sz="3600" dirty="0">
                <a:solidFill>
                  <a:srgbClr val="FF0000"/>
                </a:solidFill>
              </a:rPr>
              <a:t>ଅଭ୍ଯାସ -୫- ବିଭିନ୍ନ ଋତୁରେ ହେଉଥିବା ଫୁଲ, ଫଳ , ପରିବାର ନାମ ଲେଖ ।</a:t>
            </a:r>
            <a:endParaRPr lang="en-IN" sz="3600" dirty="0">
              <a:solidFill>
                <a:srgbClr val="FF000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560562"/>
              </p:ext>
            </p:extLst>
          </p:nvPr>
        </p:nvGraphicFramePr>
        <p:xfrm>
          <a:off x="228600" y="1200150"/>
          <a:ext cx="8458200" cy="3779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or-IN" sz="3200" dirty="0"/>
                        <a:t>ଜିନିଷ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ଗ୍ରୀଷ୍ମ ଋତୁ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 ବର୍ଷାଋତୁ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ଶୀତଋତୁ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or-IN" sz="3200" dirty="0"/>
                        <a:t>ଫୁଲ</a:t>
                      </a:r>
                    </a:p>
                    <a:p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ମଲ୍ଲୀ </a:t>
                      </a:r>
                    </a:p>
                    <a:p>
                      <a:r>
                        <a:rPr lang="or-IN" sz="3200" dirty="0"/>
                        <a:t>ମାଳତୀ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ମନ୍ଦାର</a:t>
                      </a:r>
                    </a:p>
                    <a:p>
                      <a:r>
                        <a:rPr lang="or-IN" sz="3200" dirty="0"/>
                        <a:t>ଟଗର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ଗେଣ୍ଡୁ</a:t>
                      </a:r>
                    </a:p>
                    <a:p>
                      <a:r>
                        <a:rPr lang="or-IN" sz="3200" dirty="0"/>
                        <a:t>ସେବତୀ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or-IN" sz="3200" dirty="0"/>
                        <a:t>ଫଳ</a:t>
                      </a:r>
                    </a:p>
                    <a:p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ଆମ୍ବ</a:t>
                      </a:r>
                    </a:p>
                    <a:p>
                      <a:r>
                        <a:rPr lang="or-IN" sz="3200" dirty="0"/>
                        <a:t>ପଣସ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ଡାଳିମ୍ବ</a:t>
                      </a:r>
                    </a:p>
                    <a:p>
                      <a:r>
                        <a:rPr lang="or-IN" sz="3200" baseline="0" dirty="0"/>
                        <a:t>ପିଜୁଳି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ସେଓ</a:t>
                      </a:r>
                    </a:p>
                    <a:p>
                      <a:r>
                        <a:rPr lang="or-IN" sz="3200" dirty="0"/>
                        <a:t>କମଳା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or-IN" sz="3200" dirty="0"/>
                        <a:t>ପରିବା</a:t>
                      </a:r>
                    </a:p>
                    <a:p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ପୋଟଳ</a:t>
                      </a:r>
                    </a:p>
                    <a:p>
                      <a:r>
                        <a:rPr lang="or-IN" sz="3200" dirty="0"/>
                        <a:t>କଲରା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ଜହ୍ନି</a:t>
                      </a:r>
                    </a:p>
                    <a:p>
                      <a:r>
                        <a:rPr lang="or-IN" sz="3200" dirty="0"/>
                        <a:t>କାଙ୍କଡ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or-IN" sz="3200" dirty="0"/>
                        <a:t>ବନ୍ଧାକୋବି</a:t>
                      </a:r>
                    </a:p>
                    <a:p>
                      <a:r>
                        <a:rPr lang="or-IN" sz="3200" dirty="0"/>
                        <a:t>ଫୁଲକୋବି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D0D2EB-B77D-47E5-9EB6-2484026EF594}"/>
              </a:ext>
            </a:extLst>
          </p:cNvPr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76" tIns="44638" rIns="89276" bIns="44638" rtlCol="0" anchor="ctr"/>
          <a:lstStyle/>
          <a:p>
            <a:pPr algn="ctr"/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990600" cy="895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82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402</Words>
  <Application>Microsoft Office PowerPoint</Application>
  <PresentationFormat>On-screen Show (16:9)</PresentationFormat>
  <Paragraphs>104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ଅଧ୍ୟୟନର ଉଦ୍ଦେଶ୍ୟ – ପିଲାମାନଙ୍କର ଶ୍ରବଣ ,କଥନ,ପଠନ,ଲିଖନ ଓ ଶବ୍ଦାବଳୀ   ପ୍ରତି ଧ୍ୟାନ ଦେବା   |  </vt:lpstr>
      <vt:lpstr>ଖରା ,ବର୍ଷା,ଶୀତ</vt:lpstr>
      <vt:lpstr>PowerPoint Presentation</vt:lpstr>
      <vt:lpstr>PowerPoint Presentation</vt:lpstr>
      <vt:lpstr>PowerPoint Presentation</vt:lpstr>
      <vt:lpstr>ଅଭ୍ଯାସ -୪- ଅସଜଡା ଶବ୍ଦକୁ ଠିକ୍ କରି ଲେଖ</vt:lpstr>
      <vt:lpstr>ଅଭ୍ଯାସ -୪- ଅସଜଡା ଶବ୍ଦକୁ ଠିକ୍ କରି ଲେଖ</vt:lpstr>
      <vt:lpstr>ଅଭ୍ଯାସ -୫- ବିଭିନ୍ନ ଋତୁରେ ହେଉଥିବା ଫୁଲ, ଫଳ , ପରିବାର ନାମ ଲେଖ ।</vt:lpstr>
      <vt:lpstr>ଗୃହକର୍ମ</vt:lpstr>
      <vt:lpstr>ପ୍ରଶ୍ନ ଗୁଡିକର ଉତ୍ତର କୁହ ?</vt:lpstr>
      <vt:lpstr>                 ପଠନର ମୂଲ୍ୟାଙ୍କନ  </vt:lpstr>
      <vt:lpstr>             ୫ଟି ପଠନ ମୂଲ୍ୟାୟନର ପର୍ଯ୍ୟ।ୟ ସ୍ତର </vt:lpstr>
      <vt:lpstr>PowerPoint Presentation</vt:lpstr>
      <vt:lpstr>PowerPoint Presentation</vt:lpstr>
      <vt:lpstr>PowerPoint Presentation</vt:lpstr>
      <vt:lpstr>PowerPoint Presentation</vt:lpstr>
      <vt:lpstr>ଲବ୍ଧ ଜ୍ଞାନର ଫଳାଫଳ- ପିଲାମାନଙ୍କର ଶ୍ରବଣ,କଥନ,ପଠନ ଶୈଳୀର  ଅଭିବୃଦ୍ଧି ଘଟିବ |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919861806840</cp:lastModifiedBy>
  <cp:revision>83</cp:revision>
  <dcterms:created xsi:type="dcterms:W3CDTF">2021-03-21T16:27:02Z</dcterms:created>
  <dcterms:modified xsi:type="dcterms:W3CDTF">2022-03-06T03:12:31Z</dcterms:modified>
</cp:coreProperties>
</file>