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jf3D5DbYyIT8qiyeicZ+I9kNq8+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0-06-17T16:36:04.724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wxJ-24"/>
      </p:ext>
    </p:extLst>
  </p:cm>
  <p:cm authorId="0" idx="2" dt="2020-06-17T16:36:04.720">
    <p:pos x="6000" y="100"/>
    <p:text>+amanrouniyar@odmegroup.org How come the website here is ODM Egroup and not ODM PS?
_Assigned to you_
-Swoyan Satyendu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wxJ-20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ctr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/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/>
          <p:nvPr>
            <p:ph idx="2" type="pic"/>
          </p:nvPr>
        </p:nvSpPr>
        <p:spPr>
          <a:xfrm>
            <a:off x="1792288" y="459583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3"/>
          <p:cNvSpPr txBox="1"/>
          <p:nvPr>
            <p:ph idx="1" type="body"/>
          </p:nvPr>
        </p:nvSpPr>
        <p:spPr>
          <a:xfrm>
            <a:off x="1792288" y="4025511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3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4"/>
          <p:cNvSpPr txBox="1"/>
          <p:nvPr>
            <p:ph idx="1" type="body"/>
          </p:nvPr>
        </p:nvSpPr>
        <p:spPr>
          <a:xfrm rot="5400000">
            <a:off x="2874764" y="-1217410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 txBox="1"/>
          <p:nvPr>
            <p:ph type="title"/>
          </p:nvPr>
        </p:nvSpPr>
        <p:spPr>
          <a:xfrm rot="5400000">
            <a:off x="5463778" y="1371605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5"/>
          <p:cNvSpPr txBox="1"/>
          <p:nvPr>
            <p:ph idx="1" type="body"/>
          </p:nvPr>
        </p:nvSpPr>
        <p:spPr>
          <a:xfrm rot="5400000">
            <a:off x="1272778" y="-609595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5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5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  <a:defRPr b="1" sz="3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311700" y="445030"/>
            <a:ext cx="8520600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562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562"/>
              </a:spcBef>
              <a:spcAft>
                <a:spcPts val="1562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2" type="sldNum"/>
          </p:nvPr>
        </p:nvSpPr>
        <p:spPr>
          <a:xfrm>
            <a:off x="8472458" y="4663223"/>
            <a:ext cx="548700" cy="39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" type="body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4" name="Google Shape;44;p29"/>
          <p:cNvSpPr txBox="1"/>
          <p:nvPr>
            <p:ph idx="2" type="body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74650" lvl="1" marL="914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/>
            </a:lvl4pPr>
            <a:lvl5pPr indent="-336550" lvl="4" marL="22860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/>
            </a:lvl5pPr>
            <a:lvl6pPr indent="-336550" lvl="5" marL="27432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45" name="Google Shape;45;p29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body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1" name="Google Shape;51;p30"/>
          <p:cNvSpPr txBox="1"/>
          <p:nvPr>
            <p:ph idx="2" type="body"/>
          </p:nvPr>
        </p:nvSpPr>
        <p:spPr>
          <a:xfrm>
            <a:off x="457200" y="1631157"/>
            <a:ext cx="4040188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2" name="Google Shape;52;p30"/>
          <p:cNvSpPr txBox="1"/>
          <p:nvPr>
            <p:ph idx="3" type="body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9pPr>
          </a:lstStyle>
          <a:p/>
        </p:txBody>
      </p:sp>
      <p:sp>
        <p:nvSpPr>
          <p:cNvPr id="53" name="Google Shape;53;p30"/>
          <p:cNvSpPr txBox="1"/>
          <p:nvPr>
            <p:ph idx="4" type="body"/>
          </p:nvPr>
        </p:nvSpPr>
        <p:spPr>
          <a:xfrm>
            <a:off x="4645033" y="1631157"/>
            <a:ext cx="4041775" cy="2963465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374650" lvl="0" marL="457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36550" lvl="2" marL="1371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4" name="Google Shape;54;p30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1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/>
          <p:nvPr>
            <p:ph type="title"/>
          </p:nvPr>
        </p:nvSpPr>
        <p:spPr>
          <a:xfrm>
            <a:off x="457218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4625" lIns="89275" spcFirstLastPara="1" rIns="89275" wrap="square" tIns="446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" type="body"/>
          </p:nvPr>
        </p:nvSpPr>
        <p:spPr>
          <a:xfrm>
            <a:off x="3575051" y="204793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74650" lvl="2" marL="1371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2"/>
          <p:cNvSpPr txBox="1"/>
          <p:nvPr>
            <p:ph idx="2" type="body"/>
          </p:nvPr>
        </p:nvSpPr>
        <p:spPr>
          <a:xfrm>
            <a:off x="457218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32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>
            <a:lvl1pPr indent="-425450" lvl="0" marL="4572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4650" lvl="2" marL="1371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5.jp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77626"/>
            <a:ext cx="9144000" cy="136587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1" y="400055"/>
            <a:ext cx="8763000" cy="68825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b="1" i="0" sz="29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533400" y="590550"/>
            <a:ext cx="81534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:3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ODIA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13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 ବେଙ୍ଗୁଲୀ କରୁଛି କେଁ କଟର  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SUBTOPIC : ଅଭ୍ୟାସ- ୬ ଓ ୯  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171459"/>
            <a:ext cx="2041770" cy="100810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75" name="Google Shape;1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3800" y="361950"/>
            <a:ext cx="1447800" cy="7620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7" name="Google Shape;177;p12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3800" y="438151"/>
            <a:ext cx="1447800" cy="6858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84" name="Google Shape;184;p13"/>
          <p:cNvCxnSpPr/>
          <p:nvPr/>
        </p:nvCxnSpPr>
        <p:spPr>
          <a:xfrm flipH="1">
            <a:off x="2514600" y="2876550"/>
            <a:ext cx="1524000" cy="3810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5" name="Google Shape;185;p13"/>
          <p:cNvCxnSpPr/>
          <p:nvPr/>
        </p:nvCxnSpPr>
        <p:spPr>
          <a:xfrm flipH="1">
            <a:off x="5029200" y="2571750"/>
            <a:ext cx="1447800" cy="30480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6" name="Google Shape;186;p13"/>
          <p:cNvCxnSpPr/>
          <p:nvPr/>
        </p:nvCxnSpPr>
        <p:spPr>
          <a:xfrm rot="10800000">
            <a:off x="2133600" y="2952750"/>
            <a:ext cx="4191000" cy="3810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7" name="Google Shape;187;p13"/>
          <p:cNvCxnSpPr/>
          <p:nvPr/>
        </p:nvCxnSpPr>
        <p:spPr>
          <a:xfrm flipH="1">
            <a:off x="2133600" y="2571750"/>
            <a:ext cx="1371600" cy="381000"/>
          </a:xfrm>
          <a:prstGeom prst="straightConnector1">
            <a:avLst/>
          </a:prstGeom>
          <a:noFill/>
          <a:ln cap="flat" cmpd="sng" w="25400">
            <a:solidFill>
              <a:srgbClr val="FFFF00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8" name="Google Shape;188;p13"/>
          <p:cNvCxnSpPr/>
          <p:nvPr/>
        </p:nvCxnSpPr>
        <p:spPr>
          <a:xfrm rot="10800000">
            <a:off x="2590800" y="2571750"/>
            <a:ext cx="3962400" cy="30480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9" name="Google Shape;189;p13"/>
          <p:cNvCxnSpPr/>
          <p:nvPr/>
        </p:nvCxnSpPr>
        <p:spPr>
          <a:xfrm flipH="1">
            <a:off x="5486400" y="2876550"/>
            <a:ext cx="1066800" cy="53340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90" name="Google Shape;190;p13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/>
          <p:nvPr>
            <p:ph type="ctrTitle"/>
          </p:nvPr>
        </p:nvSpPr>
        <p:spPr>
          <a:xfrm>
            <a:off x="609600" y="171451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GB" sz="5300" u="sng">
                <a:solidFill>
                  <a:srgbClr val="FF0000"/>
                </a:solidFill>
              </a:rPr>
              <a:t>ଗୃହକର୍ମ</a:t>
            </a:r>
            <a:endParaRPr b="1" sz="5300" u="sng">
              <a:solidFill>
                <a:srgbClr val="FF0000"/>
              </a:solidFill>
            </a:endParaRPr>
          </a:p>
        </p:txBody>
      </p:sp>
      <p:sp>
        <p:nvSpPr>
          <p:cNvPr id="196" name="Google Shape;196;p14"/>
          <p:cNvSpPr txBox="1"/>
          <p:nvPr>
            <p:ph idx="1" type="subTitle"/>
          </p:nvPr>
        </p:nvSpPr>
        <p:spPr>
          <a:xfrm>
            <a:off x="0" y="971552"/>
            <a:ext cx="8686800" cy="371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rPr b="1" lang="en-GB">
                <a:solidFill>
                  <a:schemeClr val="dk1"/>
                </a:solidFill>
              </a:rPr>
              <a:t>ଶ୍ରେଣୀ ଫର୍ଦ୍ଦଟିକୁ ଅଭ୍ୟାସ  କର  |</a:t>
            </a:r>
            <a:r>
              <a:rPr b="1" lang="en-GB"/>
              <a:t>     </a:t>
            </a:r>
            <a:endParaRPr b="1"/>
          </a:p>
        </p:txBody>
      </p:sp>
      <p:pic>
        <p:nvPicPr>
          <p:cNvPr id="197" name="Google Shape;1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714500"/>
            <a:ext cx="670560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1" y="8"/>
            <a:ext cx="2041770" cy="10081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9" name="Google Shape;199;p14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>
            <p:ph type="title"/>
          </p:nvPr>
        </p:nvSpPr>
        <p:spPr>
          <a:xfrm>
            <a:off x="311700" y="30568"/>
            <a:ext cx="8520600" cy="4867121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	                </a:t>
            </a:r>
            <a:r>
              <a:rPr lang="en-GB" sz="3500">
                <a:solidFill>
                  <a:srgbClr val="FF0000"/>
                </a:solidFill>
              </a:rPr>
              <a:t>ପଠନର ମୂଲ୍ୟାଙ୍କନ </a:t>
            </a:r>
            <a:br>
              <a:rPr lang="en-GB" sz="3500">
                <a:solidFill>
                  <a:srgbClr val="FF0000"/>
                </a:solidFill>
              </a:rPr>
            </a:br>
            <a:endParaRPr sz="4200">
              <a:solidFill>
                <a:srgbClr val="FF0000"/>
              </a:solidFill>
            </a:endParaRPr>
          </a:p>
        </p:txBody>
      </p:sp>
      <p:sp>
        <p:nvSpPr>
          <p:cNvPr id="205" name="Google Shape;205;p15"/>
          <p:cNvSpPr txBox="1"/>
          <p:nvPr>
            <p:ph idx="1" type="body"/>
          </p:nvPr>
        </p:nvSpPr>
        <p:spPr>
          <a:xfrm>
            <a:off x="311700" y="650078"/>
            <a:ext cx="8520600" cy="735936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GB" sz="3200">
                <a:solidFill>
                  <a:srgbClr val="FF0000"/>
                </a:solidFill>
              </a:rPr>
              <a:t>  </a:t>
            </a:r>
            <a:endParaRPr/>
          </a:p>
        </p:txBody>
      </p:sp>
      <p:sp>
        <p:nvSpPr>
          <p:cNvPr id="206" name="Google Shape;206;p15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133350"/>
            <a:ext cx="17526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5624" y="1040787"/>
            <a:ext cx="3019271" cy="3061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>
            <p:ph type="title"/>
          </p:nvPr>
        </p:nvSpPr>
        <p:spPr>
          <a:xfrm>
            <a:off x="-161535" y="251345"/>
            <a:ext cx="8520600" cy="572698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GB" sz="3500">
                <a:solidFill>
                  <a:srgbClr val="FF0000"/>
                </a:solidFill>
              </a:rPr>
              <a:t>             ୫ଟି ପଠନ ମୂଲ୍ୟାୟନର ପର୍ଯ୍ୟ।ୟ ସ୍ତର </a:t>
            </a:r>
            <a:endParaRPr sz="3500">
              <a:solidFill>
                <a:srgbClr val="FF0000"/>
              </a:solidFill>
            </a:endParaRPr>
          </a:p>
        </p:txBody>
      </p:sp>
      <p:sp>
        <p:nvSpPr>
          <p:cNvPr id="214" name="Google Shape;214;p16"/>
          <p:cNvSpPr txBox="1"/>
          <p:nvPr>
            <p:ph idx="1" type="body"/>
          </p:nvPr>
        </p:nvSpPr>
        <p:spPr>
          <a:xfrm>
            <a:off x="157312" y="863550"/>
            <a:ext cx="8986693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୫:  ଗପ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୪:  ଅନୁଛେଦ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୩:  ଶବ୍ଦ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୨:  ଅକ୍ଷର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</a:pPr>
            <a:r>
              <a:rPr lang="en-GB">
                <a:solidFill>
                  <a:srgbClr val="191919"/>
                </a:solidFill>
              </a:rPr>
              <a:t>୧:  ପ୍ରାରମ୍ଭିକ ସ୍ତର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>
              <a:solidFill>
                <a:srgbClr val="191919"/>
              </a:solidFill>
            </a:endParaRPr>
          </a:p>
        </p:txBody>
      </p:sp>
      <p:sp>
        <p:nvSpPr>
          <p:cNvPr id="215" name="Google Shape;215;p16"/>
          <p:cNvSpPr/>
          <p:nvPr/>
        </p:nvSpPr>
        <p:spPr>
          <a:xfrm>
            <a:off x="35445" y="30575"/>
            <a:ext cx="9065973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9350" lIns="78700" spcFirstLastPara="1" rIns="78700" wrap="square" tIns="39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1" y="245814"/>
            <a:ext cx="1232526" cy="61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/>
          <p:nvPr>
            <p:ph idx="1" type="body"/>
          </p:nvPr>
        </p:nvSpPr>
        <p:spPr>
          <a:xfrm>
            <a:off x="311700" y="1152475"/>
            <a:ext cx="8520600" cy="1006269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en-GB" sz="4000">
                <a:solidFill>
                  <a:srgbClr val="C00000"/>
                </a:solidFill>
              </a:rPr>
              <a:t>                     ନମୁନା -୨</a:t>
            </a:r>
            <a:endParaRPr sz="4000">
              <a:solidFill>
                <a:srgbClr val="C00000"/>
              </a:solidFill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3596658" y="2085010"/>
            <a:ext cx="1956816" cy="96926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78028" y="61137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"/>
          <p:cNvSpPr txBox="1"/>
          <p:nvPr>
            <p:ph idx="1" type="body"/>
          </p:nvPr>
        </p:nvSpPr>
        <p:spPr>
          <a:xfrm>
            <a:off x="311700" y="1263356"/>
            <a:ext cx="2964900" cy="3746794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ମଧୁପୁର ନାମକ ଗାଁ ଟିଏ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ସେଠାରେ ରାଧୁଆ ନାମକ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ପିଲାଟିଏ ଥିଲା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ର ଗୋଟିଏ ଝିଅ ଥିଲା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ତାର ନାମ ମୀନା । ମୀନା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ନାଚ କରିବାକୁ ଭଲ ପାଏ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ଥରେ ନାଚୁ ନାଚୁ ପଡ଼ିଗଲା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ଗୋଡ଼ ତାର ଭାଙ୍ଗି ଗଲା ।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ସେ ବହୁତ କାନ୍ଦିଲା । ରାଧୁଆ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ତାକୁ ବଇଦ ପାଖକୁ ନେଇ ଭଲ</a:t>
            </a:r>
            <a:endParaRPr sz="1900"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900"/>
              <a:t>କରିଦେଲା ।</a:t>
            </a:r>
            <a:endParaRPr/>
          </a:p>
        </p:txBody>
      </p:sp>
      <p:sp>
        <p:nvSpPr>
          <p:cNvPr id="230" name="Google Shape;230;p18"/>
          <p:cNvSpPr txBox="1"/>
          <p:nvPr/>
        </p:nvSpPr>
        <p:spPr>
          <a:xfrm>
            <a:off x="3733800" y="1657350"/>
            <a:ext cx="2269134" cy="2208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8"/>
          <p:cNvSpPr txBox="1"/>
          <p:nvPr/>
        </p:nvSpPr>
        <p:spPr>
          <a:xfrm>
            <a:off x="3886200" y="3562350"/>
            <a:ext cx="1871117" cy="1200329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ଭାତ     ହାତ       କୂଳ             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ପାହାଡ଼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ଧନୁ            ବିଦେଶ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8"/>
          <p:cNvSpPr txBox="1"/>
          <p:nvPr/>
        </p:nvSpPr>
        <p:spPr>
          <a:xfrm>
            <a:off x="3810000" y="1047750"/>
            <a:ext cx="3962400" cy="156966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ମାଛ ରହିଥାଏ ପାଣିରେ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ସାପ ରହୁଥାଏ ଗାତରେ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ପକ୍ଷୀ ରହେ ଗଛ ଡାଳରେ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ପିଲା ପଢେ ପାଠ ଶାଳରେ ।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6324600" y="3562350"/>
            <a:ext cx="2067366" cy="1200329"/>
          </a:xfrm>
          <a:prstGeom prst="rect">
            <a:avLst/>
          </a:prstGeom>
          <a:solidFill>
            <a:srgbClr val="93B3D7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ଫ      ର      ଷ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ଢ଼       ଟ      ଜ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ଠ      ଶ       ଳ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6400800" y="2952750"/>
            <a:ext cx="195697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ଅକ୍ଷର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3962400" y="2952750"/>
            <a:ext cx="1637455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ଶବ୍ଦ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4267200" y="514350"/>
            <a:ext cx="2483174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ଅନୁଛେଦ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8"/>
          <p:cNvSpPr txBox="1"/>
          <p:nvPr/>
        </p:nvSpPr>
        <p:spPr>
          <a:xfrm>
            <a:off x="685800" y="666750"/>
            <a:ext cx="1907913" cy="461665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ଗପ ସ୍ତର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78028" y="61137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/>
          <p:nvPr>
            <p:ph idx="1" type="body"/>
          </p:nvPr>
        </p:nvSpPr>
        <p:spPr>
          <a:xfrm>
            <a:off x="0" y="0"/>
            <a:ext cx="9144000" cy="539115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ମଧୁପୁର ନାମକ ଗାଁ ଟିଏ ।ସେଠାରେ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ରାଧୁଆ ନାମକ ପିଲାଟିଏ ଥିଲା । ରାଧୁଆର ଗୋଟିଏ ଝିଅ ଥିଲା ।ତାର ନାମ ମୀନା । ମୀନାନାଚ କରିବାକୁ ଭଲ ପାଏ ।ଥରେ ନାଚୁ ନାଚୁ ପଡ଼ିଗଲା ଗୋଡ଼ ତାର ଭାଙ୍ଗି ଗଲା ।ସେ ବହୁତ କାନ୍ଦିଲା । ରାଧୁଆ ତାକୁବଇଦ ପାଖକୁ ନେଇ ଭଲକରିଦେଲା ।</a:t>
            </a:r>
            <a:endParaRPr/>
          </a:p>
          <a:p>
            <a:pPr indent="0" lvl="0" marL="98378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4400">
              <a:solidFill>
                <a:schemeClr val="dk1"/>
              </a:solidFill>
            </a:endParaRPr>
          </a:p>
        </p:txBody>
      </p:sp>
      <p:pic>
        <p:nvPicPr>
          <p:cNvPr id="245" name="Google Shape;2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209550"/>
            <a:ext cx="1371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9"/>
          <p:cNvSpPr/>
          <p:nvPr/>
        </p:nvSpPr>
        <p:spPr>
          <a:xfrm>
            <a:off x="78028" y="61137"/>
            <a:ext cx="9065972" cy="525381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 txBox="1"/>
          <p:nvPr>
            <p:ph idx="1" type="body"/>
          </p:nvPr>
        </p:nvSpPr>
        <p:spPr>
          <a:xfrm>
            <a:off x="311700" y="115247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89250" lIns="89250" spcFirstLastPara="1" rIns="89250" wrap="square" tIns="89250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ଏହି ସ୍ତର ଦେଇ ପିଲା ମାନଙ୍କର ପଢିବା ଫଳାଫଳକୁ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3600"/>
              <a:t>ମୂଲ୍ୟାଙ୍କନ କରାଯିବ ।</a:t>
            </a:r>
            <a:endParaRPr sz="3600"/>
          </a:p>
        </p:txBody>
      </p:sp>
      <p:sp>
        <p:nvSpPr>
          <p:cNvPr id="252" name="Google Shape;252;p20"/>
          <p:cNvSpPr/>
          <p:nvPr/>
        </p:nvSpPr>
        <p:spPr>
          <a:xfrm>
            <a:off x="35443" y="30569"/>
            <a:ext cx="9065972" cy="5082363"/>
          </a:xfrm>
          <a:prstGeom prst="roundRect">
            <a:avLst>
              <a:gd fmla="val 7712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3560" y="245811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/>
          <p:nvPr>
            <p:ph type="title"/>
          </p:nvPr>
        </p:nvSpPr>
        <p:spPr>
          <a:xfrm>
            <a:off x="457200" y="514350"/>
            <a:ext cx="82296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b="1" lang="en-GB" sz="3600" u="sng">
                <a:solidFill>
                  <a:srgbClr val="FF0000"/>
                </a:solidFill>
              </a:rPr>
              <a:t>ଲବ୍ଧ ଜ୍ଞାନର ଫଳାଫଳ-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ପିଲାମାନଙ୍କର ଶ୍ରବଣ,କଥନ,ପଠନ ଲିଖନ ଶୈଳୀର</a:t>
            </a:r>
            <a:br>
              <a:rPr lang="en-GB" sz="3600">
                <a:solidFill>
                  <a:srgbClr val="FF0000"/>
                </a:solidFill>
              </a:rPr>
            </a:br>
            <a:r>
              <a:rPr lang="en-GB" sz="3600">
                <a:solidFill>
                  <a:srgbClr val="FF0000"/>
                </a:solidFill>
              </a:rPr>
              <a:t> ଅଭିବୃଦ୍ଧି ଘଟିବ |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59" name="Google Shape;2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1" y="9"/>
            <a:ext cx="1600200" cy="6857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0" name="Google Shape;26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809750"/>
            <a:ext cx="71628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1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File:Potter at work, Jaura, India.jpg - Wikipedia" id="100" name="Google Shape;100;p4"/>
          <p:cNvSpPr/>
          <p:nvPr/>
        </p:nvSpPr>
        <p:spPr>
          <a:xfrm>
            <a:off x="155576" y="-108345"/>
            <a:ext cx="304800" cy="22860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8"/>
            <a:ext cx="1828800" cy="9144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2" name="Google Shape;102;p4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ow do frogs survive winter? Why don't they freeze to death? - Scientific  American" id="103" name="Google Shape;103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2114550"/>
            <a:ext cx="38862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228600" y="2190750"/>
            <a:ext cx="4191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73610" y="2952750"/>
            <a:ext cx="1841390" cy="200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/>
          <p:nvPr/>
        </p:nvSpPr>
        <p:spPr>
          <a:xfrm>
            <a:off x="533400" y="0"/>
            <a:ext cx="6781800" cy="142875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ବେଙ୍ଗୁଲୀ  କରୁଛି  କେଁ  କଟର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1"/>
            <a:ext cx="16764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2"/>
          <p:cNvSpPr txBox="1"/>
          <p:nvPr/>
        </p:nvSpPr>
        <p:spPr>
          <a:xfrm>
            <a:off x="602638" y="816675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9250" lIns="89250" spcFirstLastPara="1" rIns="89250" wrap="square" tIns="89250">
            <a:noAutofit/>
          </a:bodyPr>
          <a:lstStyle/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sz="3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46376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sz="3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2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ctrTitle"/>
          </p:nvPr>
        </p:nvSpPr>
        <p:spPr>
          <a:xfrm>
            <a:off x="685800" y="1597822"/>
            <a:ext cx="7772400" cy="1102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" name="Google Shape;113;p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9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6" name="Google Shape;116;p5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9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5" name="Google Shape;125;p6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514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9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4" name="Google Shape;134;p7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0" name="Google Shape;140;p8"/>
          <p:cNvSpPr txBox="1"/>
          <p:nvPr>
            <p:ph idx="1" type="body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13793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</a:pPr>
            <a:r>
              <a:t/>
            </a:r>
            <a:endParaRPr/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09" y="361950"/>
            <a:ext cx="9096191" cy="49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0"/>
            <a:ext cx="1219200" cy="6096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3" name="Google Shape;143;p8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0" y="0"/>
            <a:ext cx="8686800" cy="1123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300"/>
              <a:buFont typeface="Calibri"/>
              <a:buNone/>
            </a:pPr>
            <a:r>
              <a:rPr lang="en-GB" u="sng">
                <a:solidFill>
                  <a:srgbClr val="FF0000"/>
                </a:solidFill>
              </a:rPr>
              <a:t>ଅଭ୍ୟାସ-୬ ଗପଟିକୁ ପଢି ଉତ୍ତର ଲେଖ</a:t>
            </a:r>
            <a:endParaRPr u="sng">
              <a:solidFill>
                <a:srgbClr val="FF0000"/>
              </a:solidFill>
            </a:endParaRPr>
          </a:p>
        </p:txBody>
      </p:sp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0" y="666750"/>
            <a:ext cx="91440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କ-କଇଁଛ କଅଣ ବଜାଉଥିଲା  ?                                            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ଖ-ଶୀତଦିନେ କଅଣ ହେବାରୁ ବେଙ୍ଗମାନେ ଗୀତଗାଇ ପାରିଲେନାହିଁ ?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ଗ-ବେଙ୍ଗ ମାନେ ମାଟିତଳେ  କିପରି  ଶୋଇଲେ  ?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ଘ-କେଉଁ ତିଥିରେ ବାଘମାମୁର  ବାହାଘର  ହୋଇଥିଲା   ?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ଙ-ହନୁବଇଦ  କେଉଁଥିରୁ  ଔଷଧ  ତିଆରି କରିଥିଲା  ?</a:t>
            </a:r>
            <a:endParaRPr/>
          </a:p>
        </p:txBody>
      </p:sp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8600" y="9"/>
            <a:ext cx="1295400" cy="89534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1" name="Google Shape;151;p9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>
            <p:ph type="title"/>
          </p:nvPr>
        </p:nvSpPr>
        <p:spPr>
          <a:xfrm>
            <a:off x="0" y="209549"/>
            <a:ext cx="8686800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 sz="4400" u="sng">
                <a:solidFill>
                  <a:srgbClr val="FF0000"/>
                </a:solidFill>
              </a:rPr>
              <a:t>ଅଭ୍ୟାସ -୬ ଗପଟିକୁ ପଢି ଉତ୍ତର ଲେଖ</a:t>
            </a:r>
            <a:endParaRPr sz="4400" u="sng">
              <a:solidFill>
                <a:srgbClr val="FF0000"/>
              </a:solidFill>
            </a:endParaRPr>
          </a:p>
        </p:txBody>
      </p:sp>
      <p:sp>
        <p:nvSpPr>
          <p:cNvPr id="158" name="Google Shape;158;p10"/>
          <p:cNvSpPr txBox="1"/>
          <p:nvPr>
            <p:ph idx="1" type="body"/>
          </p:nvPr>
        </p:nvSpPr>
        <p:spPr>
          <a:xfrm>
            <a:off x="0" y="666750"/>
            <a:ext cx="91440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କ-କଇଁଛ କଅଣ ବଜାଉଥିଲା  ?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ଉ- କଇଁଛ ମର୍ଦ୍ଦଳ ବଜାଉଥିଲା  |                                        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ଖ-ଶୀତଦିନେ କଅଣ ହେବାରୁ ବେଙ୍ଗମାନେ ଗୀତଗାଇ ପାରିଲେନାହିଁ ?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ଉ - ଶୀତଦିନେ ଅଧିକ  ଶୀତ ଓ ଥଣ୍ଡା ଯୋଗୁଁ ବେଙ୍ଗମାନଙ୍କର କଣ୍ଠରୁଦ୍ଧ  ହୋଇଯିବାରୁ ସେମାନେ ଗୀତଗାଇ ପାରିଲେନାହିଁ  |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ଗ-ବେଙ୍ଗ ମାନେ ମାଟିତଳେ  କିପରି  ଶୋଇଲେ  ?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ଉ -ବେଙ୍ଗ ମାନେ ମାଟିତଳେ  ନିଃଶବ୍ଦରେ  ନିଶ୍ଚଳ ହୋଇ ଶୋଇଲେ |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pic>
        <p:nvPicPr>
          <p:cNvPr id="159" name="Google Shape;15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4800" y="9"/>
            <a:ext cx="1219200" cy="89534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0" name="Google Shape;160;p10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/>
          <p:nvPr>
            <p:ph type="title"/>
          </p:nvPr>
        </p:nvSpPr>
        <p:spPr>
          <a:xfrm>
            <a:off x="0" y="209549"/>
            <a:ext cx="8686800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 sz="4400" u="sng">
                <a:solidFill>
                  <a:srgbClr val="FF0000"/>
                </a:solidFill>
              </a:rPr>
              <a:t>ଅଭ୍ୟାସ ୬ ଗପଟିକୁ ପଢି ଉତ୍ତର ଲେଖ</a:t>
            </a:r>
            <a:endParaRPr sz="4400" u="sng">
              <a:solidFill>
                <a:srgbClr val="FF0000"/>
              </a:solidFill>
            </a:endParaRPr>
          </a:p>
        </p:txBody>
      </p:sp>
      <p:sp>
        <p:nvSpPr>
          <p:cNvPr id="166" name="Google Shape;166;p11"/>
          <p:cNvSpPr txBox="1"/>
          <p:nvPr>
            <p:ph idx="1" type="body"/>
          </p:nvPr>
        </p:nvSpPr>
        <p:spPr>
          <a:xfrm>
            <a:off x="0" y="666750"/>
            <a:ext cx="9144000" cy="447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4625" lIns="89275" spcFirstLastPara="1" rIns="89275" wrap="square" tIns="44625">
            <a:normAutofit/>
          </a:bodyPr>
          <a:lstStyle/>
          <a:p>
            <a:pPr indent="-334783" lvl="0" marL="33478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ଘ-କେଉଁ ତିଥିରେ ବାଘମାମୁର  ବାହାଘର  ହୋଇଥିଲା   ?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ଉ – ଆଷାଢ ମାସର ଚତୁର୍ଦ୍ଦଶୀ ତିଥିରେ ବାଘମାମୁର  ବାହାଘର  ହୋଇଥିଲା 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ଙ-ହନୁବଇଦ  କେଉଁଥିରୁ  ଔଷଧ  ତିଆରି କରିଥିଲା  ?</a:t>
            </a:r>
            <a:endParaRPr/>
          </a:p>
          <a:p>
            <a:pPr indent="-334783" lvl="0" marL="33478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/>
              <a:t>ଉ - ହନୁବଇଦ  ବିଭିନ୍ନ ପ୍ରକାର ଉଦ୍ଭିଦର ଚେର  ଆଣି  ଔଷଧ  ତିଆରି କରିଥିଲା </a:t>
            </a:r>
            <a:endParaRPr/>
          </a:p>
        </p:txBody>
      </p:sp>
      <p:pic>
        <p:nvPicPr>
          <p:cNvPr id="167" name="Google Shape;16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4800" y="9"/>
            <a:ext cx="1219200" cy="89534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8" name="Google Shape;168;p11"/>
          <p:cNvSpPr/>
          <p:nvPr/>
        </p:nvSpPr>
        <p:spPr>
          <a:xfrm>
            <a:off x="35496" y="26027"/>
            <a:ext cx="9073008" cy="5143500"/>
          </a:xfrm>
          <a:prstGeom prst="roundRect">
            <a:avLst>
              <a:gd fmla="val 3026" name="adj"/>
            </a:avLst>
          </a:prstGeom>
          <a:noFill/>
          <a:ln cap="flat" cmpd="sng" w="571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4625" lIns="89275" spcFirstLastPara="1" rIns="89275" wrap="square" tIns="446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2021-03-21T16:27:02Z</dcterms:created>
  <dc:creator>USER</dc:creator>
</cp:coreProperties>
</file>