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27" r:id="rId3"/>
    <p:sldId id="328" r:id="rId4"/>
    <p:sldId id="329" r:id="rId5"/>
    <p:sldId id="291" r:id="rId6"/>
    <p:sldId id="323" r:id="rId7"/>
    <p:sldId id="292" r:id="rId8"/>
    <p:sldId id="257" r:id="rId9"/>
    <p:sldId id="363" r:id="rId10"/>
    <p:sldId id="258" r:id="rId11"/>
    <p:sldId id="259" r:id="rId12"/>
    <p:sldId id="296" r:id="rId13"/>
    <p:sldId id="261" r:id="rId14"/>
    <p:sldId id="263" r:id="rId15"/>
    <p:sldId id="297" r:id="rId16"/>
    <p:sldId id="35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B2C09-6245-4EAD-B8E9-FB1B557C6A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A5CEC5C-68E8-403F-AE00-2C960903D7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4A09D72-C9AA-40E2-B8E6-964993F03E17}"/>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5E474479-FE97-4369-B2FE-BD4DCFFCB3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71D52A-FCFC-416D-BDBB-FD4934A7322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6187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6DDB-B510-4181-A2C7-0208BDD3C8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EFB1ED-83D4-4967-A3B6-A0973D1B28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AE2622-73A2-4803-8D67-B2D8FE4C7EC7}"/>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2E3FB015-EF30-4895-8DD0-F922A8E2324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A062623-8E4F-4BC6-9AA0-479D664E2768}"/>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125972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3AE3E2-BB29-4632-98D4-E0B3B2457F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7A26A3C-20D6-4355-8252-F263C4D0BC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0B598D-3A50-4D8B-81C3-20CBFF87FB2F}"/>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0047EDDF-8F2F-4762-B5C3-3261A53484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6F72B6-2BEA-4D2C-AD48-016BDE172F0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51165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7935B-224E-4E24-BDAB-6E448E165E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8E064B8-DD2C-4F69-930C-52EA25CDA3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6B65533-4F16-45A0-98FC-A253BEF0293F}"/>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FEC91239-68AF-4254-815C-3B22A09DD1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1F69CD-F07C-4F78-BEC5-1AEA505B6922}"/>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58373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AFE1-B170-4F2E-ABDE-59A6B9AE8C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4381D66-445B-4C37-BDE0-545C02F8C9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318FA4-B8FA-46BB-9949-41153B1EFE90}"/>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58A2FC5F-168B-4AF1-B8B4-FEBFECA450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2D7B06-1320-487E-9414-7B870DF9D2AE}"/>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84574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2A27B-FD99-419A-8E54-5D6EB59C249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8281CC5-7D66-4FFC-9133-15ECE43D54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4511D47-650D-4F38-852F-0717A062BE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2922C60-6A8A-4BE9-A90D-94BD2FEA2F86}"/>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F4DF48E6-5BAD-4527-8E4E-C101E9BE823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266B3E-F3B9-493E-9D06-F7FBAC742396}"/>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2724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C501-362A-4E82-AE41-3E4DCB1452F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5800805-5526-45A8-86C7-704CAFF2F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6FF4E5-081C-415F-B636-9ACE7EC322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BA6DD10-2B3E-4C2C-8E39-3D8EF18945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94CC73-E8D3-4A85-ACBC-5ECEDE4956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813C59C-83EE-4AA5-A6C8-F92BE57382B0}"/>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8" name="Footer Placeholder 7">
            <a:extLst>
              <a:ext uri="{FF2B5EF4-FFF2-40B4-BE49-F238E27FC236}">
                <a16:creationId xmlns:a16="http://schemas.microsoft.com/office/drawing/2014/main" id="{8A568BC0-5FD0-40A3-8399-DFF92F99A8E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15B8ED5-097E-467F-A8C0-4ED3D048E19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4274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B102A-09CD-45A0-8BBC-977B3498994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71E6461-9AAB-4BCB-B91E-0F03891D1AB6}"/>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4" name="Footer Placeholder 3">
            <a:extLst>
              <a:ext uri="{FF2B5EF4-FFF2-40B4-BE49-F238E27FC236}">
                <a16:creationId xmlns:a16="http://schemas.microsoft.com/office/drawing/2014/main" id="{C0955876-1C1B-4B27-B725-405897DD4C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2605648-2F6E-4BCD-BD98-EBEF7EE8095F}"/>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6712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8F899D-AA0C-4AEA-9532-EB097658385D}"/>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3" name="Footer Placeholder 2">
            <a:extLst>
              <a:ext uri="{FF2B5EF4-FFF2-40B4-BE49-F238E27FC236}">
                <a16:creationId xmlns:a16="http://schemas.microsoft.com/office/drawing/2014/main" id="{6BEF9D3B-CECF-440B-AE61-457EEB2451D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11B6471-672F-477A-9233-AB072224A035}"/>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1847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834E-C9DE-45DC-A948-9FACF7884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283D7AC-9677-4446-9BBB-871FF0AAA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BE36161-6B84-4672-BE8D-A1DDCF9F6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D2A504-8963-4504-B07D-5D7463AA4123}"/>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FAE6CFA2-96E8-4C90-861D-234027D8B7D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972BE0-74E5-4503-9A07-031322BA8E4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73993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3BCB5-89C9-4653-AF20-D33D6CB0EB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7E3B8F0-F2BD-40D9-8723-8249B209D6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ECFB685-D053-454D-9722-7C0A80E03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EEB4E6-70A0-4F0A-AF76-CDF21F858CDE}"/>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9E531181-560D-46A4-AF8E-689D0A0C2A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D91D50-D665-46A6-B055-2B49B9179F84}"/>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3336135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C7D853-C8CB-4445-B91F-EAFFA55D3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2382180-959A-4837-B4B4-E21E36779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B9EDD69-3BF2-48B8-9249-D6E0C28910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D63AB320-B0C7-457D-B964-978DC1895E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13780EA-20B6-434E-80AF-6667D9EFE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8D8136-F578-49D0-A477-F47BDE414864}" type="slidenum">
              <a:rPr lang="en-IN" smtClean="0"/>
              <a:t>‹#›</a:t>
            </a:fld>
            <a:endParaRPr lang="en-IN"/>
          </a:p>
        </p:txBody>
      </p:sp>
    </p:spTree>
    <p:extLst>
      <p:ext uri="{BB962C8B-B14F-4D97-AF65-F5344CB8AC3E}">
        <p14:creationId xmlns:p14="http://schemas.microsoft.com/office/powerpoint/2010/main" val="1316584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solidFill>
                  <a:srgbClr val="FF0000"/>
                </a:solidFill>
              </a:rPr>
              <a:t>SUBJECT:BIOLOGY </a:t>
            </a:r>
          </a:p>
          <a:p>
            <a:r>
              <a:rPr lang="en-US" dirty="0">
                <a:solidFill>
                  <a:srgbClr val="FF0000"/>
                </a:solidFill>
              </a:rPr>
              <a:t>CHAPTER:8</a:t>
            </a:r>
          </a:p>
          <a:p>
            <a:r>
              <a:rPr lang="en-US" dirty="0">
                <a:solidFill>
                  <a:srgbClr val="FF0000"/>
                </a:solidFill>
              </a:rPr>
              <a:t>CHAPTER NAME: HOW DO ORGANISMS REPRODUCE?</a:t>
            </a:r>
          </a:p>
          <a:p>
            <a:r>
              <a:rPr lang="en-US" dirty="0">
                <a:solidFill>
                  <a:srgbClr val="FF0000"/>
                </a:solidFill>
              </a:rPr>
              <a:t>PERIOD-4</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4">
            <a:extLst>
              <a:ext uri="{FF2B5EF4-FFF2-40B4-BE49-F238E27FC236}">
                <a16:creationId xmlns:a16="http://schemas.microsoft.com/office/drawing/2014/main" id="{A56D3198-E62D-4598-8542-E86BF9D8082B}"/>
              </a:ext>
            </a:extLst>
          </p:cNvPr>
          <p:cNvPicPr>
            <a:picLocks noChangeAspect="1" noChangeArrowheads="1"/>
          </p:cNvPicPr>
          <p:nvPr/>
        </p:nvPicPr>
        <p:blipFill>
          <a:blip r:embed="rId3"/>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29C3C-F8D8-4A0E-8EF6-337FB9B2D3B7}"/>
              </a:ext>
            </a:extLst>
          </p:cNvPr>
          <p:cNvSpPr>
            <a:spLocks noGrp="1"/>
          </p:cNvSpPr>
          <p:nvPr>
            <p:ph type="title"/>
          </p:nvPr>
        </p:nvSpPr>
        <p:spPr>
          <a:xfrm>
            <a:off x="960120" y="500062"/>
            <a:ext cx="10515600" cy="1325563"/>
          </a:xfrm>
        </p:spPr>
        <p:txBody>
          <a:bodyPr>
            <a:normAutofit fontScale="90000"/>
          </a:bodyPr>
          <a:lstStyle/>
          <a:p>
            <a:pPr>
              <a:spcBef>
                <a:spcPts val="200"/>
              </a:spcBef>
              <a:tabLst>
                <a:tab pos="536575" algn="l"/>
              </a:tabLst>
            </a:pPr>
            <a:r>
              <a:rPr lang="en-US" sz="27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Vas Deferens</a:t>
            </a:r>
            <a:r>
              <a:rPr lang="en-US" sz="44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br>
              <a:rPr lang="en-IN" sz="4400" b="1"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br>
            <a:r>
              <a:rPr lang="en-US" sz="4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79081F5E-36A6-4AA4-9368-13BDC97C51B1}"/>
              </a:ext>
            </a:extLst>
          </p:cNvPr>
          <p:cNvSpPr>
            <a:spLocks noGrp="1"/>
          </p:cNvSpPr>
          <p:nvPr>
            <p:ph idx="1"/>
          </p:nvPr>
        </p:nvSpPr>
        <p:spPr/>
        <p:txBody>
          <a:bodyPr/>
          <a:lstStyle/>
          <a:p>
            <a:pPr marL="342900" lvl="0" indent="-342900">
              <a:spcBef>
                <a:spcPts val="5"/>
              </a:spcBef>
              <a:spcAft>
                <a:spcPts val="0"/>
              </a:spcAft>
              <a:buFont typeface="Wingdings" panose="05000000000000000000" pitchFamily="2" charset="2"/>
              <a:buChar char=""/>
              <a:tabLst>
                <a:tab pos="981710" algn="l"/>
              </a:tabLst>
            </a:pP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Vas</a:t>
            </a:r>
            <a:r>
              <a:rPr lang="en-US" sz="1800" spc="1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deferens</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is</a:t>
            </a:r>
            <a:r>
              <a:rPr lang="en-US" sz="1800" spc="1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tube</a:t>
            </a:r>
            <a:r>
              <a:rPr lang="en-US" sz="1800" spc="2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which</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carries</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sperms</a:t>
            </a:r>
            <a:r>
              <a:rPr lang="en-US" sz="1800" spc="1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a:t>
            </a:r>
            <a:r>
              <a:rPr lang="en-US" sz="1800" spc="2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seminal</a:t>
            </a:r>
            <a:r>
              <a:rPr lang="en-US" sz="18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vesicle.</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pic>
        <p:nvPicPr>
          <p:cNvPr id="4" name="Picture 2" descr="The Physiology of the Testis | SpringerLink">
            <a:extLst>
              <a:ext uri="{FF2B5EF4-FFF2-40B4-BE49-F238E27FC236}">
                <a16:creationId xmlns:a16="http://schemas.microsoft.com/office/drawing/2014/main" id="{C3899A43-2A0E-4F87-B96A-079E87BDA1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2435" y="2865120"/>
            <a:ext cx="4515485" cy="29159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0685756-E108-4577-B185-E374EE4179E1}"/>
              </a:ext>
            </a:extLst>
          </p:cNvPr>
          <p:cNvPicPr>
            <a:picLocks noChangeAspect="1" noChangeArrowheads="1"/>
          </p:cNvPicPr>
          <p:nvPr/>
        </p:nvPicPr>
        <p:blipFill>
          <a:blip r:embed="rId3"/>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39730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5FD17-76F9-4A07-96EE-0EBF87A20E2F}"/>
              </a:ext>
            </a:extLst>
          </p:cNvPr>
          <p:cNvSpPr>
            <a:spLocks noGrp="1"/>
          </p:cNvSpPr>
          <p:nvPr>
            <p:ph type="title"/>
          </p:nvPr>
        </p:nvSpPr>
        <p:spPr/>
        <p:txBody>
          <a:bodyPr>
            <a:normAutofit/>
          </a:bodyPr>
          <a:lstStyle/>
          <a:p>
            <a:r>
              <a:rPr lang="en-US"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Seminal</a:t>
            </a:r>
            <a:r>
              <a:rPr lang="en-US" sz="2400" b="1" spc="25"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Vesicle:</a:t>
            </a:r>
            <a:br>
              <a:rPr lang="en-IN" sz="2400" b="1" dirty="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br>
            <a:endParaRPr lang="en-IN" sz="2400" dirty="0">
              <a:solidFill>
                <a:srgbClr val="FF0000"/>
              </a:solidFill>
            </a:endParaRPr>
          </a:p>
        </p:txBody>
      </p:sp>
      <p:sp>
        <p:nvSpPr>
          <p:cNvPr id="3" name="Content Placeholder 2">
            <a:extLst>
              <a:ext uri="{FF2B5EF4-FFF2-40B4-BE49-F238E27FC236}">
                <a16:creationId xmlns:a16="http://schemas.microsoft.com/office/drawing/2014/main" id="{B72F9131-512C-4D8A-A012-54925954570A}"/>
              </a:ext>
            </a:extLst>
          </p:cNvPr>
          <p:cNvSpPr>
            <a:spLocks noGrp="1"/>
          </p:cNvSpPr>
          <p:nvPr>
            <p:ph idx="1"/>
          </p:nvPr>
        </p:nvSpPr>
        <p:spPr/>
        <p:txBody>
          <a:bodyPr/>
          <a:lstStyle/>
          <a:p>
            <a:pPr marL="0" indent="0">
              <a:spcBef>
                <a:spcPts val="25"/>
              </a:spcBef>
              <a:buNone/>
            </a:pPr>
            <a:endParaRPr lang="en-IN" sz="1800" dirty="0">
              <a:effectLst/>
              <a:latin typeface="Calibri" panose="020F0502020204030204" pitchFamily="34" charset="0"/>
              <a:ea typeface="Calibri" panose="020F0502020204030204" pitchFamily="34" charset="0"/>
            </a:endParaRPr>
          </a:p>
          <a:p>
            <a:pPr marL="342900" lvl="0" indent="-342900">
              <a:spcBef>
                <a:spcPts val="205"/>
              </a:spcBef>
              <a:buFont typeface="Wingdings" panose="05000000000000000000" pitchFamily="2" charset="2"/>
              <a:buChar char=""/>
              <a:tabLst>
                <a:tab pos="981710" algn="l"/>
              </a:tabLst>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is the</a:t>
            </a:r>
            <a:r>
              <a:rPr lang="en-US" sz="2000" spc="-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place</a:t>
            </a:r>
            <a:r>
              <a:rPr lang="en-US" sz="2000" spc="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where</a:t>
            </a:r>
            <a:r>
              <a:rPr lang="en-US" sz="2000" spc="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sperms</a:t>
            </a:r>
            <a:r>
              <a:rPr lang="en-US" sz="2000" spc="1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are</a:t>
            </a:r>
            <a:r>
              <a:rPr lang="en-US" sz="2000" spc="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stored.</a:t>
            </a:r>
            <a:endParaRPr lang="en-IN" sz="2000" dirty="0">
              <a:effectLst/>
              <a:latin typeface="Calibri" panose="020F0502020204030204" pitchFamily="34" charset="0"/>
              <a:ea typeface="Calibri" panose="020F0502020204030204" pitchFamily="34" charset="0"/>
            </a:endParaRPr>
          </a:p>
          <a:p>
            <a:pPr>
              <a:buFont typeface="Wingdings" panose="05000000000000000000" pitchFamily="2" charset="2"/>
              <a:buChar char="Ø"/>
            </a:pPr>
            <a:r>
              <a:rPr lang="en-IN" sz="2000" dirty="0"/>
              <a:t>it provide alkaline substances which contains carbohydrate, proteins and hormones</a:t>
            </a:r>
          </a:p>
          <a:p>
            <a:pPr>
              <a:buFont typeface="Wingdings" panose="05000000000000000000" pitchFamily="2" charset="2"/>
              <a:buChar char="Ø"/>
            </a:pPr>
            <a:r>
              <a:rPr lang="en-IN" sz="2000" dirty="0"/>
              <a:t>Carbohydrates  provides the energy source for the sperms</a:t>
            </a:r>
          </a:p>
          <a:p>
            <a:pPr>
              <a:buFont typeface="Wingdings" panose="05000000000000000000" pitchFamily="2" charset="2"/>
              <a:buChar char="Ø"/>
            </a:pPr>
            <a:r>
              <a:rPr lang="en-IN" sz="2000" dirty="0"/>
              <a:t>Protein helps in sperm coagulation.</a:t>
            </a:r>
          </a:p>
          <a:p>
            <a:pPr>
              <a:buFont typeface="Wingdings" panose="05000000000000000000" pitchFamily="2" charset="2"/>
              <a:buChar char="Ø"/>
            </a:pPr>
            <a:r>
              <a:rPr lang="en-IN" sz="2000" dirty="0"/>
              <a:t>Alkaline nature of the fluid protect the sperm from acidic condition.</a:t>
            </a:r>
          </a:p>
        </p:txBody>
      </p:sp>
      <p:pic>
        <p:nvPicPr>
          <p:cNvPr id="5" name="Picture 4">
            <a:extLst>
              <a:ext uri="{FF2B5EF4-FFF2-40B4-BE49-F238E27FC236}">
                <a16:creationId xmlns:a16="http://schemas.microsoft.com/office/drawing/2014/main" id="{33D361FF-737F-4B1C-8B9A-D7ADC953918A}"/>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096413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A969-6D26-CF49-99D4-DC397E688252}"/>
              </a:ext>
            </a:extLst>
          </p:cNvPr>
          <p:cNvSpPr>
            <a:spLocks noGrp="1"/>
          </p:cNvSpPr>
          <p:nvPr>
            <p:ph type="title"/>
          </p:nvPr>
        </p:nvSpPr>
        <p:spPr/>
        <p:txBody>
          <a:bodyPr>
            <a:normAutofit/>
          </a:bodyPr>
          <a:lstStyle/>
          <a:p>
            <a:r>
              <a:rPr lang="en-IN" sz="2400" dirty="0">
                <a:solidFill>
                  <a:srgbClr val="FF0000"/>
                </a:solidFill>
              </a:rPr>
              <a:t>Prostate</a:t>
            </a:r>
            <a:r>
              <a:rPr lang="en-IN" sz="2400" dirty="0"/>
              <a:t> gland </a:t>
            </a:r>
            <a:endParaRPr lang="en-US" sz="2400" dirty="0"/>
          </a:p>
        </p:txBody>
      </p:sp>
      <p:sp>
        <p:nvSpPr>
          <p:cNvPr id="3" name="Content Placeholder 2">
            <a:extLst>
              <a:ext uri="{FF2B5EF4-FFF2-40B4-BE49-F238E27FC236}">
                <a16:creationId xmlns:a16="http://schemas.microsoft.com/office/drawing/2014/main" id="{DE14D09C-0BEE-354B-9752-B9A790AAB6B5}"/>
              </a:ext>
            </a:extLst>
          </p:cNvPr>
          <p:cNvSpPr>
            <a:spLocks noGrp="1"/>
          </p:cNvSpPr>
          <p:nvPr>
            <p:ph idx="1"/>
          </p:nvPr>
        </p:nvSpPr>
        <p:spPr/>
        <p:txBody>
          <a:bodyPr>
            <a:normAutofit/>
          </a:bodyPr>
          <a:lstStyle/>
          <a:p>
            <a:r>
              <a:rPr lang="en-IN" sz="2000" dirty="0"/>
              <a:t>It is a single gland that surrounds the urethra </a:t>
            </a:r>
          </a:p>
          <a:p>
            <a:r>
              <a:rPr lang="en-IN" sz="2000" dirty="0"/>
              <a:t>It secretes milky substances which helps the sperm to swim and motility </a:t>
            </a:r>
            <a:endParaRPr lang="en-US" sz="2000" dirty="0"/>
          </a:p>
        </p:txBody>
      </p:sp>
      <p:pic>
        <p:nvPicPr>
          <p:cNvPr id="5" name="Picture 4">
            <a:extLst>
              <a:ext uri="{FF2B5EF4-FFF2-40B4-BE49-F238E27FC236}">
                <a16:creationId xmlns:a16="http://schemas.microsoft.com/office/drawing/2014/main" id="{5E4A05AD-1940-4527-8771-8DCE42518983}"/>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448093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68B7-46EE-4686-A75E-8F5CEA75E493}"/>
              </a:ext>
            </a:extLst>
          </p:cNvPr>
          <p:cNvSpPr>
            <a:spLocks noGrp="1"/>
          </p:cNvSpPr>
          <p:nvPr>
            <p:ph type="title"/>
          </p:nvPr>
        </p:nvSpPr>
        <p:spPr/>
        <p:txBody>
          <a:bodyPr>
            <a:normAutofit/>
          </a:bodyPr>
          <a:lstStyle/>
          <a:p>
            <a:r>
              <a:rPr lang="en-US" sz="2400" dirty="0">
                <a:solidFill>
                  <a:srgbClr val="FF0000"/>
                </a:solidFill>
              </a:rPr>
              <a:t>Cowper's glands</a:t>
            </a:r>
            <a:endParaRPr lang="en-IN" sz="2400" dirty="0">
              <a:solidFill>
                <a:srgbClr val="FF0000"/>
              </a:solidFill>
            </a:endParaRPr>
          </a:p>
        </p:txBody>
      </p:sp>
      <p:sp>
        <p:nvSpPr>
          <p:cNvPr id="3" name="Content Placeholder 2">
            <a:extLst>
              <a:ext uri="{FF2B5EF4-FFF2-40B4-BE49-F238E27FC236}">
                <a16:creationId xmlns:a16="http://schemas.microsoft.com/office/drawing/2014/main" id="{E16BA680-2261-4393-8E97-BD6D70093971}"/>
              </a:ext>
            </a:extLst>
          </p:cNvPr>
          <p:cNvSpPr>
            <a:spLocks noGrp="1"/>
          </p:cNvSpPr>
          <p:nvPr>
            <p:ph idx="1"/>
          </p:nvPr>
        </p:nvSpPr>
        <p:spPr/>
        <p:txBody>
          <a:bodyPr/>
          <a:lstStyle/>
          <a:p>
            <a:r>
              <a:rPr lang="en-US" dirty="0"/>
              <a:t>It is located under the prostate gland </a:t>
            </a:r>
          </a:p>
          <a:p>
            <a:r>
              <a:rPr lang="en-US" dirty="0"/>
              <a:t>It secretes the mucus which lubricates the end of the penis during sexual intercourse.</a:t>
            </a:r>
            <a:endParaRPr lang="en-IN" dirty="0"/>
          </a:p>
        </p:txBody>
      </p:sp>
      <p:pic>
        <p:nvPicPr>
          <p:cNvPr id="5" name="Picture 4">
            <a:extLst>
              <a:ext uri="{FF2B5EF4-FFF2-40B4-BE49-F238E27FC236}">
                <a16:creationId xmlns:a16="http://schemas.microsoft.com/office/drawing/2014/main" id="{45AD8099-A466-4999-8196-A3A485C87D70}"/>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1496363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61C3C-A083-4CB3-B83E-3E600432F8B2}"/>
              </a:ext>
            </a:extLst>
          </p:cNvPr>
          <p:cNvSpPr>
            <a:spLocks noGrp="1"/>
          </p:cNvSpPr>
          <p:nvPr>
            <p:ph type="title"/>
          </p:nvPr>
        </p:nvSpPr>
        <p:spPr>
          <a:xfrm>
            <a:off x="838200" y="365125"/>
            <a:ext cx="10515600" cy="1325563"/>
          </a:xfrm>
        </p:spPr>
        <p:txBody>
          <a:bodyPr>
            <a:normAutofit/>
          </a:bodyPr>
          <a:lstStyle/>
          <a:p>
            <a:r>
              <a:rPr lang="en-US" sz="2400" dirty="0">
                <a:solidFill>
                  <a:srgbClr val="FF0000"/>
                </a:solidFill>
                <a:latin typeface="+mn-lt"/>
              </a:rPr>
              <a:t>semen</a:t>
            </a:r>
            <a:endParaRPr lang="en-IN" sz="2400" dirty="0">
              <a:solidFill>
                <a:srgbClr val="FF0000"/>
              </a:solidFill>
              <a:latin typeface="+mn-lt"/>
            </a:endParaRPr>
          </a:p>
        </p:txBody>
      </p:sp>
      <p:sp>
        <p:nvSpPr>
          <p:cNvPr id="3" name="Content Placeholder 2">
            <a:extLst>
              <a:ext uri="{FF2B5EF4-FFF2-40B4-BE49-F238E27FC236}">
                <a16:creationId xmlns:a16="http://schemas.microsoft.com/office/drawing/2014/main" id="{416A281B-C78E-497A-A90F-5E43FA5073C4}"/>
              </a:ext>
            </a:extLst>
          </p:cNvPr>
          <p:cNvSpPr>
            <a:spLocks noGrp="1"/>
          </p:cNvSpPr>
          <p:nvPr>
            <p:ph idx="1"/>
          </p:nvPr>
        </p:nvSpPr>
        <p:spPr/>
        <p:txBody>
          <a:bodyPr>
            <a:normAutofit/>
          </a:bodyPr>
          <a:lstStyle/>
          <a:p>
            <a:r>
              <a:rPr lang="en-US" sz="2000" dirty="0"/>
              <a:t>Semen is a mixture of sperm and the secretions of seminal vesicles, prostate gland ,and Cowper's gland</a:t>
            </a:r>
          </a:p>
          <a:p>
            <a:r>
              <a:rPr lang="en-US" sz="2000" dirty="0"/>
              <a:t>It is a milky white fluid.</a:t>
            </a:r>
          </a:p>
          <a:p>
            <a:r>
              <a:rPr lang="en-US" sz="2000" dirty="0"/>
              <a:t>A single ejaculation contains 2-3 ml semen.</a:t>
            </a:r>
          </a:p>
          <a:p>
            <a:r>
              <a:rPr lang="en-US" sz="2000" dirty="0"/>
              <a:t>A single ejaculation contains 20,000,000 – 40,000,000 sperms.</a:t>
            </a:r>
            <a:endParaRPr lang="en-IN" sz="2000" dirty="0"/>
          </a:p>
        </p:txBody>
      </p:sp>
      <p:pic>
        <p:nvPicPr>
          <p:cNvPr id="5" name="Picture 4">
            <a:extLst>
              <a:ext uri="{FF2B5EF4-FFF2-40B4-BE49-F238E27FC236}">
                <a16:creationId xmlns:a16="http://schemas.microsoft.com/office/drawing/2014/main" id="{9402B8A8-F58D-48CF-A3AF-BBE6F43A62F5}"/>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156396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E1BBB-B3CC-EF43-B76C-00D32E4F0069}"/>
              </a:ext>
            </a:extLst>
          </p:cNvPr>
          <p:cNvSpPr>
            <a:spLocks noGrp="1"/>
          </p:cNvSpPr>
          <p:nvPr>
            <p:ph type="title"/>
          </p:nvPr>
        </p:nvSpPr>
        <p:spPr/>
        <p:txBody>
          <a:bodyPr>
            <a:normAutofit/>
          </a:bodyPr>
          <a:lstStyle/>
          <a:p>
            <a:r>
              <a:rPr lang="en-IN" sz="2400" dirty="0">
                <a:solidFill>
                  <a:srgbClr val="FF0000"/>
                </a:solidFill>
              </a:rPr>
              <a:t>Penis</a:t>
            </a:r>
            <a:endParaRPr lang="en-US" sz="2400" dirty="0">
              <a:solidFill>
                <a:srgbClr val="FF0000"/>
              </a:solidFill>
            </a:endParaRPr>
          </a:p>
        </p:txBody>
      </p:sp>
      <p:sp>
        <p:nvSpPr>
          <p:cNvPr id="3" name="Content Placeholder 2">
            <a:extLst>
              <a:ext uri="{FF2B5EF4-FFF2-40B4-BE49-F238E27FC236}">
                <a16:creationId xmlns:a16="http://schemas.microsoft.com/office/drawing/2014/main" id="{2C9EA7E8-AB6E-4546-851C-BBF13A40E5DB}"/>
              </a:ext>
            </a:extLst>
          </p:cNvPr>
          <p:cNvSpPr>
            <a:spLocks noGrp="1"/>
          </p:cNvSpPr>
          <p:nvPr>
            <p:ph idx="1"/>
          </p:nvPr>
        </p:nvSpPr>
        <p:spPr/>
        <p:txBody>
          <a:bodyPr/>
          <a:lstStyle/>
          <a:p>
            <a:r>
              <a:rPr lang="en-US"/>
              <a:t>t is a muscular organ which serves the genitor-urinary functions. The urethra works as the common passage for urine as well as for sperms.</a:t>
            </a:r>
          </a:p>
        </p:txBody>
      </p:sp>
      <p:pic>
        <p:nvPicPr>
          <p:cNvPr id="5" name="Picture 4">
            <a:extLst>
              <a:ext uri="{FF2B5EF4-FFF2-40B4-BE49-F238E27FC236}">
                <a16:creationId xmlns:a16="http://schemas.microsoft.com/office/drawing/2014/main" id="{B08B4452-6480-4542-B925-64DEDBB98000}"/>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1032702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4">
            <a:extLst>
              <a:ext uri="{FF2B5EF4-FFF2-40B4-BE49-F238E27FC236}">
                <a16:creationId xmlns:a16="http://schemas.microsoft.com/office/drawing/2014/main" id="{A9118719-73B2-49CA-BD32-606DD9ADBB58}"/>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F3AD8-8AB4-BB41-8D3E-E6F8C9FCBFF3}"/>
              </a:ext>
            </a:extLst>
          </p:cNvPr>
          <p:cNvSpPr>
            <a:spLocks noGrp="1"/>
          </p:cNvSpPr>
          <p:nvPr>
            <p:ph type="title"/>
          </p:nvPr>
        </p:nvSpPr>
        <p:spPr/>
        <p:txBody>
          <a:bodyPr>
            <a:normAutofit/>
          </a:bodyPr>
          <a:lstStyle/>
          <a:p>
            <a:r>
              <a:rPr lang="en-US" sz="2400" dirty="0">
                <a:solidFill>
                  <a:srgbClr val="FF0000"/>
                </a:solidFill>
              </a:rPr>
              <a:t>PUBERTY</a:t>
            </a:r>
          </a:p>
        </p:txBody>
      </p:sp>
      <p:sp>
        <p:nvSpPr>
          <p:cNvPr id="3" name="Content Placeholder 2">
            <a:extLst>
              <a:ext uri="{FF2B5EF4-FFF2-40B4-BE49-F238E27FC236}">
                <a16:creationId xmlns:a16="http://schemas.microsoft.com/office/drawing/2014/main" id="{017C39CF-EB9E-0C4F-9368-8EDBC761D4EC}"/>
              </a:ext>
            </a:extLst>
          </p:cNvPr>
          <p:cNvSpPr>
            <a:spLocks noGrp="1"/>
          </p:cNvSpPr>
          <p:nvPr>
            <p:ph idx="1"/>
          </p:nvPr>
        </p:nvSpPr>
        <p:spPr/>
        <p:txBody>
          <a:bodyPr>
            <a:normAutofit/>
          </a:bodyPr>
          <a:lstStyle/>
          <a:p>
            <a:r>
              <a:rPr lang="en-US" sz="2000" dirty="0"/>
              <a:t>Human beings are complex animals and hence there is a distinct phase in their life cycle which marks the onset and attainment of sexual maturity. This period is called puberty. It usually starts at around 10 – 11 years of age in girls and at around 12 – 13 years of age in boys. It usually ends at around 18th year of age in girls and at around 19th year of age in boys. Since the years during puberty end in ‘teens’; hence this phase is also called teenage.</a:t>
            </a:r>
          </a:p>
        </p:txBody>
      </p:sp>
      <p:pic>
        <p:nvPicPr>
          <p:cNvPr id="5" name="Picture 4">
            <a:extLst>
              <a:ext uri="{FF2B5EF4-FFF2-40B4-BE49-F238E27FC236}">
                <a16:creationId xmlns:a16="http://schemas.microsoft.com/office/drawing/2014/main" id="{2C3911C9-36AE-47AA-A0FB-47ED59D152CF}"/>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365614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57614-9ECD-4F43-9E07-31B5CC986A7E}"/>
              </a:ext>
            </a:extLst>
          </p:cNvPr>
          <p:cNvSpPr>
            <a:spLocks noGrp="1"/>
          </p:cNvSpPr>
          <p:nvPr>
            <p:ph type="title"/>
          </p:nvPr>
        </p:nvSpPr>
        <p:spPr/>
        <p:txBody>
          <a:bodyPr>
            <a:normAutofit/>
          </a:bodyPr>
          <a:lstStyle/>
          <a:p>
            <a:r>
              <a:rPr lang="en-US" sz="2400" dirty="0"/>
              <a:t>Changes in Boys during Puberty: </a:t>
            </a:r>
          </a:p>
        </p:txBody>
      </p:sp>
      <p:sp>
        <p:nvSpPr>
          <p:cNvPr id="3" name="Content Placeholder 2">
            <a:extLst>
              <a:ext uri="{FF2B5EF4-FFF2-40B4-BE49-F238E27FC236}">
                <a16:creationId xmlns:a16="http://schemas.microsoft.com/office/drawing/2014/main" id="{C8C1A553-2B73-4941-93EC-9E4C9D0E2B5C}"/>
              </a:ext>
            </a:extLst>
          </p:cNvPr>
          <p:cNvSpPr>
            <a:spLocks noGrp="1"/>
          </p:cNvSpPr>
          <p:nvPr>
            <p:ph idx="1"/>
          </p:nvPr>
        </p:nvSpPr>
        <p:spPr/>
        <p:txBody>
          <a:bodyPr>
            <a:normAutofit/>
          </a:bodyPr>
          <a:lstStyle/>
          <a:p>
            <a:r>
              <a:rPr lang="en-US" sz="2000" dirty="0"/>
              <a:t>The boys suddenly grow in height dramatically. Voice becomes deep and the Adam’s apple becomes prominent. Shoulders become broad and body becomes muscular. Facial hairs begin to grow. Hairs also grow under the armpit and in the pubic region.</a:t>
            </a:r>
          </a:p>
        </p:txBody>
      </p:sp>
      <p:pic>
        <p:nvPicPr>
          <p:cNvPr id="5" name="Picture 4">
            <a:extLst>
              <a:ext uri="{FF2B5EF4-FFF2-40B4-BE49-F238E27FC236}">
                <a16:creationId xmlns:a16="http://schemas.microsoft.com/office/drawing/2014/main" id="{A8DD20C9-C928-4E41-A5CC-2BAFD7BF0897}"/>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863700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489EA-5C3D-BC42-AA83-5A47501EF463}"/>
              </a:ext>
            </a:extLst>
          </p:cNvPr>
          <p:cNvSpPr>
            <a:spLocks noGrp="1"/>
          </p:cNvSpPr>
          <p:nvPr>
            <p:ph type="title"/>
          </p:nvPr>
        </p:nvSpPr>
        <p:spPr/>
        <p:txBody>
          <a:bodyPr>
            <a:normAutofit/>
          </a:bodyPr>
          <a:lstStyle/>
          <a:p>
            <a:r>
              <a:rPr lang="en-US" sz="2400" dirty="0">
                <a:solidFill>
                  <a:srgbClr val="FF0000"/>
                </a:solidFill>
              </a:rPr>
              <a:t>Changes</a:t>
            </a:r>
            <a:r>
              <a:rPr lang="en-US" sz="2400" dirty="0"/>
              <a:t> in Girls during Puberty:</a:t>
            </a:r>
          </a:p>
        </p:txBody>
      </p:sp>
      <p:sp>
        <p:nvSpPr>
          <p:cNvPr id="3" name="Content Placeholder 2">
            <a:extLst>
              <a:ext uri="{FF2B5EF4-FFF2-40B4-BE49-F238E27FC236}">
                <a16:creationId xmlns:a16="http://schemas.microsoft.com/office/drawing/2014/main" id="{70C02362-D9AA-6A4E-B07E-F5BF6625EFA6}"/>
              </a:ext>
            </a:extLst>
          </p:cNvPr>
          <p:cNvSpPr>
            <a:spLocks noGrp="1"/>
          </p:cNvSpPr>
          <p:nvPr>
            <p:ph idx="1"/>
          </p:nvPr>
        </p:nvSpPr>
        <p:spPr/>
        <p:txBody>
          <a:bodyPr/>
          <a:lstStyle/>
          <a:p>
            <a:r>
              <a:rPr lang="en-US" dirty="0"/>
              <a:t> </a:t>
            </a:r>
            <a:r>
              <a:rPr lang="en-US" sz="2000" dirty="0"/>
              <a:t>The voice becomes thin. Shoulders and hip become rounded. Breasts get enlarged. Hairs grow under the armpit and in the pubic region.</a:t>
            </a:r>
          </a:p>
        </p:txBody>
      </p:sp>
      <p:pic>
        <p:nvPicPr>
          <p:cNvPr id="5" name="Picture 4">
            <a:extLst>
              <a:ext uri="{FF2B5EF4-FFF2-40B4-BE49-F238E27FC236}">
                <a16:creationId xmlns:a16="http://schemas.microsoft.com/office/drawing/2014/main" id="{3FA89FF9-A34D-4770-B54E-59213D36827B}"/>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3451243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FD0A5-BB12-1A46-8C72-79D73B196915}"/>
              </a:ext>
            </a:extLst>
          </p:cNvPr>
          <p:cNvSpPr>
            <a:spLocks noGrp="1"/>
          </p:cNvSpPr>
          <p:nvPr>
            <p:ph type="title"/>
          </p:nvPr>
        </p:nvSpPr>
        <p:spPr/>
        <p:txBody>
          <a:bodyPr>
            <a:normAutofit/>
          </a:bodyPr>
          <a:lstStyle/>
          <a:p>
            <a:r>
              <a:rPr lang="en-US" sz="2400" dirty="0">
                <a:solidFill>
                  <a:srgbClr val="FF0000"/>
                </a:solidFill>
              </a:rPr>
              <a:t>MALE REPRODUCTIVE SYSTEM</a:t>
            </a:r>
          </a:p>
        </p:txBody>
      </p:sp>
      <p:sp>
        <p:nvSpPr>
          <p:cNvPr id="3" name="Content Placeholder 2">
            <a:extLst>
              <a:ext uri="{FF2B5EF4-FFF2-40B4-BE49-F238E27FC236}">
                <a16:creationId xmlns:a16="http://schemas.microsoft.com/office/drawing/2014/main" id="{BC7E25FE-228D-8048-A3F2-34E300823965}"/>
              </a:ext>
            </a:extLst>
          </p:cNvPr>
          <p:cNvSpPr>
            <a:spLocks noGrp="1"/>
          </p:cNvSpPr>
          <p:nvPr>
            <p:ph idx="1"/>
          </p:nvPr>
        </p:nvSpPr>
        <p:spPr/>
        <p:txBody>
          <a:bodyPr/>
          <a:lstStyle/>
          <a:p>
            <a:r>
              <a:rPr lang="en-IN" sz="2000" dirty="0"/>
              <a:t>Scrotum</a:t>
            </a:r>
          </a:p>
          <a:p>
            <a:r>
              <a:rPr lang="en-IN" sz="2000" dirty="0"/>
              <a:t>Testis</a:t>
            </a:r>
          </a:p>
          <a:p>
            <a:r>
              <a:rPr lang="en-IN" sz="2000" dirty="0"/>
              <a:t>Vas deferens </a:t>
            </a:r>
          </a:p>
          <a:p>
            <a:r>
              <a:rPr lang="en-IN" sz="2000" dirty="0"/>
              <a:t>Seminal vesicles</a:t>
            </a:r>
          </a:p>
          <a:p>
            <a:r>
              <a:rPr lang="en-IN" sz="2000" dirty="0"/>
              <a:t>Prostate gland</a:t>
            </a:r>
          </a:p>
          <a:p>
            <a:r>
              <a:rPr lang="en-IN" sz="2000" dirty="0"/>
              <a:t>Cowper's gland</a:t>
            </a:r>
          </a:p>
          <a:p>
            <a:r>
              <a:rPr lang="en-IN" sz="2000" dirty="0"/>
              <a:t>Penis</a:t>
            </a:r>
          </a:p>
          <a:p>
            <a:endParaRPr lang="en-US" dirty="0"/>
          </a:p>
        </p:txBody>
      </p:sp>
      <p:pic>
        <p:nvPicPr>
          <p:cNvPr id="5" name="Picture 4">
            <a:extLst>
              <a:ext uri="{FF2B5EF4-FFF2-40B4-BE49-F238E27FC236}">
                <a16:creationId xmlns:a16="http://schemas.microsoft.com/office/drawing/2014/main" id="{7E7F627F-4379-4C1F-BE73-DE4AF1636208}"/>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182778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C7B022E7-644C-374F-A015-5A863D2C806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4736" y="886968"/>
            <a:ext cx="9855200" cy="4938395"/>
          </a:xfrm>
        </p:spPr>
      </p:pic>
      <p:pic>
        <p:nvPicPr>
          <p:cNvPr id="6" name="Picture 5">
            <a:extLst>
              <a:ext uri="{FF2B5EF4-FFF2-40B4-BE49-F238E27FC236}">
                <a16:creationId xmlns:a16="http://schemas.microsoft.com/office/drawing/2014/main" id="{212103BC-5109-4576-9791-69AE8F7AA527}"/>
              </a:ext>
            </a:extLst>
          </p:cNvPr>
          <p:cNvPicPr>
            <a:picLocks noChangeAspect="1" noChangeArrowheads="1"/>
          </p:cNvPicPr>
          <p:nvPr/>
        </p:nvPicPr>
        <p:blipFill>
          <a:blip r:embed="rId3"/>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771035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177AB-FC37-7B42-A530-72BDFC9E60F3}"/>
              </a:ext>
            </a:extLst>
          </p:cNvPr>
          <p:cNvSpPr>
            <a:spLocks noGrp="1"/>
          </p:cNvSpPr>
          <p:nvPr>
            <p:ph type="title"/>
          </p:nvPr>
        </p:nvSpPr>
        <p:spPr/>
        <p:txBody>
          <a:bodyPr>
            <a:normAutofit/>
          </a:bodyPr>
          <a:lstStyle/>
          <a:p>
            <a:r>
              <a:rPr lang="en-IN" sz="2400" dirty="0">
                <a:solidFill>
                  <a:srgbClr val="FF0000"/>
                </a:solidFill>
              </a:rPr>
              <a:t>Scrotum</a:t>
            </a:r>
            <a:endParaRPr lang="en-US" sz="2400" dirty="0">
              <a:solidFill>
                <a:srgbClr val="FF0000"/>
              </a:solidFill>
            </a:endParaRPr>
          </a:p>
        </p:txBody>
      </p:sp>
      <p:sp>
        <p:nvSpPr>
          <p:cNvPr id="3" name="Content Placeholder 2">
            <a:extLst>
              <a:ext uri="{FF2B5EF4-FFF2-40B4-BE49-F238E27FC236}">
                <a16:creationId xmlns:a16="http://schemas.microsoft.com/office/drawing/2014/main" id="{23D126F2-80EA-774B-A4D6-ED0F43392BEC}"/>
              </a:ext>
            </a:extLst>
          </p:cNvPr>
          <p:cNvSpPr>
            <a:spLocks noGrp="1"/>
          </p:cNvSpPr>
          <p:nvPr>
            <p:ph idx="1"/>
          </p:nvPr>
        </p:nvSpPr>
        <p:spPr>
          <a:xfrm>
            <a:off x="894080" y="1866265"/>
            <a:ext cx="10515600" cy="4351338"/>
          </a:xfrm>
        </p:spPr>
        <p:txBody>
          <a:bodyPr>
            <a:normAutofit/>
          </a:bodyPr>
          <a:lstStyle/>
          <a:p>
            <a:r>
              <a:rPr lang="en-US" sz="2000" dirty="0"/>
              <a:t>Scrotum is suspended outside the body; below the abdominal cavity. This helps in maintaining the temperature of testes below the body temperature. This is necessary for optimum sperm production. Testis primarily serves the function of sperm production. </a:t>
            </a:r>
          </a:p>
        </p:txBody>
      </p:sp>
      <p:pic>
        <p:nvPicPr>
          <p:cNvPr id="5" name="Picture 4">
            <a:extLst>
              <a:ext uri="{FF2B5EF4-FFF2-40B4-BE49-F238E27FC236}">
                <a16:creationId xmlns:a16="http://schemas.microsoft.com/office/drawing/2014/main" id="{FA519335-0CFB-4ECF-83AF-13C83F9C7D3E}"/>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21425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1326CF-23B9-472C-A820-D7A62C46AF0D}"/>
              </a:ext>
            </a:extLst>
          </p:cNvPr>
          <p:cNvSpPr>
            <a:spLocks noGrp="1"/>
          </p:cNvSpPr>
          <p:nvPr>
            <p:ph idx="1"/>
          </p:nvPr>
        </p:nvSpPr>
        <p:spPr>
          <a:xfrm>
            <a:off x="676656" y="1234440"/>
            <a:ext cx="10677144" cy="5052251"/>
          </a:xfrm>
        </p:spPr>
        <p:txBody>
          <a:bodyPr/>
          <a:lstStyle/>
          <a:p>
            <a:pPr marL="0" marR="88900" indent="0">
              <a:lnSpc>
                <a:spcPct val="101000"/>
              </a:lnSpc>
              <a:spcBef>
                <a:spcPts val="1400"/>
              </a:spcBef>
              <a:spcAft>
                <a:spcPts val="0"/>
              </a:spcAft>
              <a:buNone/>
              <a:tabLst>
                <a:tab pos="535940" algn="l"/>
                <a:tab pos="536575" algn="l"/>
              </a:tabLst>
            </a:pPr>
            <a:r>
              <a:rPr lang="en-US" sz="2400" b="1" dirty="0">
                <a:solidFill>
                  <a:srgbClr val="FF0000"/>
                </a:solidFill>
                <a:effectLst/>
                <a:ea typeface="Cambria" panose="02040503050406030204" pitchFamily="18" charset="0"/>
                <a:cs typeface="Calibri" panose="020F0502020204030204" pitchFamily="34" charset="0"/>
              </a:rPr>
              <a:t>Testis:</a:t>
            </a:r>
          </a:p>
          <a:p>
            <a:pPr marL="0" marR="88900" indent="0">
              <a:lnSpc>
                <a:spcPct val="101000"/>
              </a:lnSpc>
              <a:spcBef>
                <a:spcPts val="1400"/>
              </a:spcBef>
              <a:spcAft>
                <a:spcPts val="0"/>
              </a:spcAft>
              <a:buNone/>
              <a:tabLst>
                <a:tab pos="535940" algn="l"/>
                <a:tab pos="536575" algn="l"/>
              </a:tabLst>
            </a:pPr>
            <a:endParaRPr lang="en-IN" sz="2000" dirty="0">
              <a:effectLst/>
              <a:ea typeface="Calibri" panose="020F0502020204030204" pitchFamily="34" charset="0"/>
            </a:endParaRPr>
          </a:p>
          <a:p>
            <a:pPr marL="342900" lvl="0" indent="-342900">
              <a:spcBef>
                <a:spcPts val="205"/>
              </a:spcBef>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There</a:t>
            </a:r>
            <a:r>
              <a:rPr lang="en-US" sz="2000" spc="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is</a:t>
            </a:r>
            <a:r>
              <a:rPr lang="en-US" sz="2000" spc="4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a:t>
            </a:r>
            <a:r>
              <a:rPr lang="en-US" sz="2000" spc="4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pair</a:t>
            </a:r>
            <a:r>
              <a:rPr lang="en-US" sz="2000" spc="3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of</a:t>
            </a:r>
            <a:r>
              <a:rPr lang="en-US" sz="2000" spc="35"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testes</a:t>
            </a:r>
            <a:r>
              <a:rPr lang="en-US" sz="2000" dirty="0">
                <a:solidFill>
                  <a:srgbClr val="000000"/>
                </a:solidFill>
                <a:effectLst/>
                <a:ea typeface="Cambria" panose="02040503050406030204" pitchFamily="18" charset="0"/>
                <a:cs typeface="Calibri" panose="020F0502020204030204" pitchFamily="34" charset="0"/>
              </a:rPr>
              <a:t>;</a:t>
            </a:r>
            <a:r>
              <a:rPr lang="en-US" sz="2000" spc="5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which</a:t>
            </a:r>
            <a:r>
              <a:rPr lang="en-US" sz="2000" spc="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lie</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in</a:t>
            </a:r>
            <a:r>
              <a:rPr lang="en-US" sz="2000" spc="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skin</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pouch;</a:t>
            </a:r>
            <a:r>
              <a:rPr lang="en-US" sz="2000" spc="5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called</a:t>
            </a:r>
            <a:r>
              <a:rPr lang="en-US" sz="2000" spc="50"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scrotum.</a:t>
            </a:r>
            <a:endParaRPr lang="en-IN" sz="2000" dirty="0">
              <a:effectLst/>
              <a:ea typeface="Calibri" panose="020F0502020204030204" pitchFamily="34" charset="0"/>
            </a:endParaRPr>
          </a:p>
          <a:p>
            <a:pPr marL="342900" lvl="0" indent="-342900">
              <a:spcBef>
                <a:spcPts val="55"/>
              </a:spcBef>
              <a:spcAft>
                <a:spcPts val="0"/>
              </a:spcAft>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Scrotum</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is</a:t>
            </a:r>
            <a:r>
              <a:rPr lang="en-US" sz="2000" spc="-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suspended</a:t>
            </a:r>
            <a:r>
              <a:rPr lang="en-US" sz="2000" spc="-3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outside</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body;</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below</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abdominal</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cavity.</a:t>
            </a:r>
            <a:endParaRPr lang="en-IN" sz="2000" dirty="0">
              <a:effectLst/>
              <a:ea typeface="Calibri" panose="020F0502020204030204" pitchFamily="34" charset="0"/>
            </a:endParaRPr>
          </a:p>
          <a:p>
            <a:pPr marL="342900" marR="90170" lvl="0" indent="-342900">
              <a:lnSpc>
                <a:spcPct val="103000"/>
              </a:lnSpc>
              <a:spcBef>
                <a:spcPts val="55"/>
              </a:spcBef>
              <a:spcAft>
                <a:spcPts val="0"/>
              </a:spcAft>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This</a:t>
            </a:r>
            <a:r>
              <a:rPr lang="en-US" sz="2000" spc="2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helps</a:t>
            </a:r>
            <a:r>
              <a:rPr lang="en-US" sz="2000" spc="21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in</a:t>
            </a:r>
            <a:r>
              <a:rPr lang="en-US" sz="2000" spc="2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maintaining</a:t>
            </a:r>
            <a:r>
              <a:rPr lang="en-US" sz="2000" spc="2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2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temperature</a:t>
            </a:r>
            <a:r>
              <a:rPr lang="en-US" sz="2000" spc="2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of</a:t>
            </a:r>
            <a:r>
              <a:rPr lang="en-US" sz="2000" spc="2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testes</a:t>
            </a:r>
            <a:r>
              <a:rPr lang="en-US" sz="2000" spc="2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below</a:t>
            </a:r>
            <a:r>
              <a:rPr lang="en-US" sz="2000" spc="22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2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body</a:t>
            </a:r>
            <a:r>
              <a:rPr lang="en-US" sz="2000" spc="-26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temperature.</a:t>
            </a:r>
            <a:endParaRPr lang="en-IN" sz="2000" dirty="0">
              <a:effectLst/>
              <a:ea typeface="Calibri" panose="020F0502020204030204" pitchFamily="34" charset="0"/>
            </a:endParaRPr>
          </a:p>
          <a:p>
            <a:pPr marL="342900" lvl="0" indent="-342900">
              <a:spcBef>
                <a:spcPts val="5"/>
              </a:spcBef>
              <a:spcAft>
                <a:spcPts val="0"/>
              </a:spcAft>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This</a:t>
            </a:r>
            <a:r>
              <a:rPr lang="en-US" sz="2000" spc="-1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is</a:t>
            </a:r>
            <a:r>
              <a:rPr lang="en-US" sz="2000" spc="-1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necessary</a:t>
            </a:r>
            <a:r>
              <a:rPr lang="en-US" sz="2000" spc="-1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for optimum</a:t>
            </a:r>
            <a:r>
              <a:rPr lang="en-US" sz="2000" spc="-20"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sperm</a:t>
            </a:r>
            <a:r>
              <a:rPr lang="en-US" sz="2000" b="1" spc="-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production.</a:t>
            </a:r>
            <a:endParaRPr lang="en-IN" sz="2000" dirty="0">
              <a:effectLst/>
              <a:ea typeface="Calibri" panose="020F0502020204030204" pitchFamily="34" charset="0"/>
            </a:endParaRPr>
          </a:p>
          <a:p>
            <a:pPr marL="342900" lvl="0" indent="-342900">
              <a:spcBef>
                <a:spcPts val="55"/>
              </a:spcBef>
              <a:spcAft>
                <a:spcPts val="0"/>
              </a:spcAft>
              <a:buFont typeface="Wingdings" panose="05000000000000000000" pitchFamily="2" charset="2"/>
              <a:buChar char=""/>
              <a:tabLst>
                <a:tab pos="981710" algn="l"/>
              </a:tabLst>
            </a:pPr>
            <a:r>
              <a:rPr lang="en-US" sz="2000" b="1" dirty="0">
                <a:solidFill>
                  <a:srgbClr val="000000"/>
                </a:solidFill>
                <a:effectLst/>
                <a:ea typeface="Cambria" panose="02040503050406030204" pitchFamily="18" charset="0"/>
                <a:cs typeface="Calibri" panose="020F0502020204030204" pitchFamily="34" charset="0"/>
              </a:rPr>
              <a:t>Sperms</a:t>
            </a:r>
            <a:r>
              <a:rPr lang="en-US" sz="2000" b="1" spc="-3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are</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30"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male</a:t>
            </a:r>
            <a:r>
              <a:rPr lang="en-US" sz="2000" b="1" spc="-20"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gametes</a:t>
            </a:r>
            <a:r>
              <a:rPr lang="en-US" sz="2000" dirty="0">
                <a:solidFill>
                  <a:srgbClr val="000000"/>
                </a:solidFill>
                <a:effectLst/>
                <a:ea typeface="Cambria" panose="02040503050406030204" pitchFamily="18" charset="0"/>
                <a:cs typeface="Calibri" panose="020F0502020204030204" pitchFamily="34" charset="0"/>
              </a:rPr>
              <a:t>.</a:t>
            </a:r>
            <a:endParaRPr lang="en-IN" sz="2000" dirty="0">
              <a:effectLst/>
              <a:ea typeface="Calibri" panose="020F0502020204030204" pitchFamily="34" charset="0"/>
            </a:endParaRPr>
          </a:p>
          <a:p>
            <a:pPr marL="342900" lvl="0" indent="-342900">
              <a:spcBef>
                <a:spcPts val="55"/>
              </a:spcBef>
              <a:spcAft>
                <a:spcPts val="0"/>
              </a:spcAft>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Apart</a:t>
            </a:r>
            <a:r>
              <a:rPr lang="en-US" sz="2000" spc="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from</a:t>
            </a:r>
            <a:r>
              <a:rPr lang="en-US" sz="2000" spc="4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that,</a:t>
            </a:r>
            <a:r>
              <a:rPr lang="en-US" sz="2000" spc="6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testis</a:t>
            </a:r>
            <a:r>
              <a:rPr lang="en-US" sz="2000" spc="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also</a:t>
            </a:r>
            <a:r>
              <a:rPr lang="en-US" sz="2000" spc="5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produces</a:t>
            </a:r>
            <a:r>
              <a:rPr lang="en-US" sz="2000" spc="45" dirty="0">
                <a:solidFill>
                  <a:srgbClr val="000000"/>
                </a:solidFill>
                <a:effectLst/>
                <a:ea typeface="Cambria" panose="02040503050406030204" pitchFamily="18" charset="0"/>
                <a:cs typeface="Calibri" panose="020F0502020204030204" pitchFamily="34" charset="0"/>
              </a:rPr>
              <a:t> </a:t>
            </a:r>
            <a:r>
              <a:rPr lang="en-US" sz="2000" b="1" dirty="0">
                <a:solidFill>
                  <a:srgbClr val="000000"/>
                </a:solidFill>
                <a:effectLst/>
                <a:ea typeface="Cambria" panose="02040503050406030204" pitchFamily="18" charset="0"/>
                <a:cs typeface="Calibri" panose="020F0502020204030204" pitchFamily="34" charset="0"/>
              </a:rPr>
              <a:t>testosterone.</a:t>
            </a:r>
            <a:endParaRPr lang="en-IN" sz="2000" dirty="0">
              <a:effectLst/>
              <a:ea typeface="Calibri" panose="020F0502020204030204" pitchFamily="34" charset="0"/>
            </a:endParaRPr>
          </a:p>
          <a:p>
            <a:pPr marL="342900" marR="90170" lvl="0" indent="-342900">
              <a:lnSpc>
                <a:spcPct val="102000"/>
              </a:lnSpc>
              <a:spcBef>
                <a:spcPts val="60"/>
              </a:spcBef>
              <a:spcAft>
                <a:spcPts val="0"/>
              </a:spcAft>
              <a:buFont typeface="Wingdings" panose="05000000000000000000" pitchFamily="2" charset="2"/>
              <a:buChar char=""/>
              <a:tabLst>
                <a:tab pos="981710" algn="l"/>
              </a:tabLst>
            </a:pPr>
            <a:r>
              <a:rPr lang="en-US" sz="2000" dirty="0">
                <a:solidFill>
                  <a:srgbClr val="000000"/>
                </a:solidFill>
                <a:effectLst/>
                <a:ea typeface="Cambria" panose="02040503050406030204" pitchFamily="18" charset="0"/>
                <a:cs typeface="Calibri" panose="020F0502020204030204" pitchFamily="34" charset="0"/>
              </a:rPr>
              <a:t>Testosterone</a:t>
            </a:r>
            <a:r>
              <a:rPr lang="en-US" sz="2000" spc="14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is</a:t>
            </a:r>
            <a:r>
              <a:rPr lang="en-US" sz="2000" spc="16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also</a:t>
            </a:r>
            <a:r>
              <a:rPr lang="en-US" sz="2000" spc="16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called</a:t>
            </a:r>
            <a:r>
              <a:rPr lang="en-US" sz="2000" spc="15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the</a:t>
            </a:r>
            <a:r>
              <a:rPr lang="en-US" sz="2000" spc="1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male</a:t>
            </a:r>
            <a:r>
              <a:rPr lang="en-US" sz="2000" spc="1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hormone,</a:t>
            </a:r>
            <a:r>
              <a:rPr lang="en-US" sz="2000" spc="15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as</a:t>
            </a:r>
            <a:r>
              <a:rPr lang="en-US" sz="2000" spc="15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it</a:t>
            </a:r>
            <a:r>
              <a:rPr lang="en-US" sz="2000" spc="15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is</a:t>
            </a:r>
            <a:r>
              <a:rPr lang="en-US" sz="2000" spc="1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responsible</a:t>
            </a:r>
            <a:r>
              <a:rPr lang="en-US" sz="2000" spc="14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for</a:t>
            </a:r>
            <a:r>
              <a:rPr lang="en-US" sz="2000" spc="-26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developing</a:t>
            </a:r>
            <a:r>
              <a:rPr lang="en-US" sz="2000" spc="2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certain</a:t>
            </a:r>
            <a:r>
              <a:rPr lang="en-US" sz="2000" spc="3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secondary</a:t>
            </a:r>
            <a:r>
              <a:rPr lang="en-US" sz="2000" spc="1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sexual</a:t>
            </a:r>
            <a:r>
              <a:rPr lang="en-US" sz="2000" spc="4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characters</a:t>
            </a:r>
            <a:r>
              <a:rPr lang="en-US" sz="2000" spc="30"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in</a:t>
            </a:r>
            <a:r>
              <a:rPr lang="en-US" sz="2000" spc="35" dirty="0">
                <a:solidFill>
                  <a:srgbClr val="000000"/>
                </a:solidFill>
                <a:effectLst/>
                <a:ea typeface="Cambria" panose="02040503050406030204" pitchFamily="18" charset="0"/>
                <a:cs typeface="Calibri" panose="020F0502020204030204" pitchFamily="34" charset="0"/>
              </a:rPr>
              <a:t> </a:t>
            </a:r>
            <a:r>
              <a:rPr lang="en-US" sz="2000" dirty="0">
                <a:solidFill>
                  <a:srgbClr val="000000"/>
                </a:solidFill>
                <a:effectLst/>
                <a:ea typeface="Cambria" panose="02040503050406030204" pitchFamily="18" charset="0"/>
                <a:cs typeface="Calibri" panose="020F0502020204030204" pitchFamily="34" charset="0"/>
              </a:rPr>
              <a:t>boys.</a:t>
            </a:r>
            <a:endParaRPr lang="en-IN" sz="2000" dirty="0">
              <a:effectLst/>
              <a:ea typeface="Calibri" panose="020F0502020204030204" pitchFamily="34" charset="0"/>
            </a:endParaRPr>
          </a:p>
          <a:p>
            <a:endParaRPr lang="en-IN" dirty="0"/>
          </a:p>
        </p:txBody>
      </p:sp>
      <p:pic>
        <p:nvPicPr>
          <p:cNvPr id="4" name="Picture 3">
            <a:extLst>
              <a:ext uri="{FF2B5EF4-FFF2-40B4-BE49-F238E27FC236}">
                <a16:creationId xmlns:a16="http://schemas.microsoft.com/office/drawing/2014/main" id="{758A58D6-5672-448B-A710-F604AFEA2942}"/>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3272890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9BC26-15F5-45F6-921F-6305FD38631A}"/>
              </a:ext>
            </a:extLst>
          </p:cNvPr>
          <p:cNvSpPr>
            <a:spLocks noGrp="1"/>
          </p:cNvSpPr>
          <p:nvPr>
            <p:ph type="title"/>
          </p:nvPr>
        </p:nvSpPr>
        <p:spPr/>
        <p:txBody>
          <a:bodyPr>
            <a:normAutofit/>
          </a:bodyPr>
          <a:lstStyle/>
          <a:p>
            <a:r>
              <a:rPr lang="en-US" sz="2400" dirty="0">
                <a:solidFill>
                  <a:srgbClr val="FF0000"/>
                </a:solidFill>
              </a:rPr>
              <a:t> epididymis</a:t>
            </a:r>
            <a:endParaRPr lang="en-IN" sz="2400" dirty="0">
              <a:solidFill>
                <a:srgbClr val="FF0000"/>
              </a:solidFill>
            </a:endParaRPr>
          </a:p>
        </p:txBody>
      </p:sp>
      <p:sp>
        <p:nvSpPr>
          <p:cNvPr id="3" name="Content Placeholder 2">
            <a:extLst>
              <a:ext uri="{FF2B5EF4-FFF2-40B4-BE49-F238E27FC236}">
                <a16:creationId xmlns:a16="http://schemas.microsoft.com/office/drawing/2014/main" id="{D1B95080-4D3E-483B-B887-12855CCA65A1}"/>
              </a:ext>
            </a:extLst>
          </p:cNvPr>
          <p:cNvSpPr>
            <a:spLocks noGrp="1"/>
          </p:cNvSpPr>
          <p:nvPr>
            <p:ph idx="1"/>
          </p:nvPr>
        </p:nvSpPr>
        <p:spPr/>
        <p:txBody>
          <a:bodyPr>
            <a:normAutofit/>
          </a:bodyPr>
          <a:lstStyle/>
          <a:p>
            <a:r>
              <a:rPr lang="en-US" sz="2000" dirty="0"/>
              <a:t>It is highly coiled structure found on the upper side of the testes.</a:t>
            </a:r>
          </a:p>
          <a:p>
            <a:r>
              <a:rPr lang="en-US" sz="2000" dirty="0" err="1"/>
              <a:t>i</a:t>
            </a:r>
            <a:r>
              <a:rPr lang="en-US" sz="2000" dirty="0"/>
              <a:t>- site of sperm maturation : about 10-14 days are required for the sperm to mature.</a:t>
            </a:r>
          </a:p>
          <a:p>
            <a:r>
              <a:rPr lang="en-US" sz="2000" dirty="0"/>
              <a:t>ii- store mature sperm: sperms may remain in storage for up to 4 weeks .After that they are expelled from the epididymis or reabsorbed.</a:t>
            </a:r>
            <a:endParaRPr lang="en-IN" sz="2000" dirty="0"/>
          </a:p>
        </p:txBody>
      </p:sp>
      <p:pic>
        <p:nvPicPr>
          <p:cNvPr id="5" name="Picture 4">
            <a:extLst>
              <a:ext uri="{FF2B5EF4-FFF2-40B4-BE49-F238E27FC236}">
                <a16:creationId xmlns:a16="http://schemas.microsoft.com/office/drawing/2014/main" id="{1FC7ADDC-D6A8-4783-9B91-3C22BA620D2B}"/>
              </a:ext>
            </a:extLst>
          </p:cNvPr>
          <p:cNvPicPr>
            <a:picLocks noChangeAspect="1" noChangeArrowheads="1"/>
          </p:cNvPicPr>
          <p:nvPr/>
        </p:nvPicPr>
        <p:blipFill>
          <a:blip r:embed="rId2"/>
          <a:srcRect/>
          <a:stretch>
            <a:fillRect/>
          </a:stretch>
        </p:blipFill>
        <p:spPr bwMode="auto">
          <a:xfrm>
            <a:off x="10330542" y="302097"/>
            <a:ext cx="1752600" cy="1281113"/>
          </a:xfrm>
          <a:prstGeom prst="rect">
            <a:avLst/>
          </a:prstGeom>
          <a:noFill/>
          <a:ln w="9525">
            <a:noFill/>
            <a:miter lim="800000"/>
            <a:headEnd/>
            <a:tailEnd/>
          </a:ln>
        </p:spPr>
      </p:pic>
    </p:spTree>
    <p:extLst>
      <p:ext uri="{BB962C8B-B14F-4D97-AF65-F5344CB8AC3E}">
        <p14:creationId xmlns:p14="http://schemas.microsoft.com/office/powerpoint/2010/main" val="2350937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596</Words>
  <Application>Microsoft Office PowerPoint</Application>
  <PresentationFormat>Widescreen</PresentationFormat>
  <Paragraphs>60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vt:lpstr>
      <vt:lpstr>Wingdings</vt:lpstr>
      <vt:lpstr>Office Theme</vt:lpstr>
      <vt:lpstr>PowerPoint Presentation</vt:lpstr>
      <vt:lpstr>PUBERTY</vt:lpstr>
      <vt:lpstr>Changes in Boys during Puberty: </vt:lpstr>
      <vt:lpstr>Changes in Girls during Puberty:</vt:lpstr>
      <vt:lpstr>MALE REPRODUCTIVE SYSTEM</vt:lpstr>
      <vt:lpstr>PowerPoint Presentation</vt:lpstr>
      <vt:lpstr>Scrotum</vt:lpstr>
      <vt:lpstr>PowerPoint Presentation</vt:lpstr>
      <vt:lpstr> epididymis</vt:lpstr>
      <vt:lpstr>Vas Deferens:   </vt:lpstr>
      <vt:lpstr>Seminal Vesicle: </vt:lpstr>
      <vt:lpstr>Prostate gland </vt:lpstr>
      <vt:lpstr>Cowper's glands</vt:lpstr>
      <vt:lpstr>semen</vt:lpstr>
      <vt:lpstr>Penis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25</cp:revision>
  <dcterms:created xsi:type="dcterms:W3CDTF">2021-03-22T18:25:26Z</dcterms:created>
  <dcterms:modified xsi:type="dcterms:W3CDTF">2022-04-01T19:05:14Z</dcterms:modified>
</cp:coreProperties>
</file>