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21" roundtripDataSignature="AMtx7mgX9ksIiwlLUuVtY7p209xVYFK6h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11" Type="http://schemas.openxmlformats.org/officeDocument/2006/relationships/slide" Target="slides/slide7.xml"/><Relationship Id="rId10" Type="http://schemas.openxmlformats.org/officeDocument/2006/relationships/slide" Target="slides/slide6.xml"/><Relationship Id="rId21" Type="http://customschemas.google.com/relationships/presentationmetadata" Target="metadata"/><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0" name="Google Shape;190;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1" name="Shape 11"/>
        <p:cNvGrpSpPr/>
        <p:nvPr/>
      </p:nvGrpSpPr>
      <p:grpSpPr>
        <a:xfrm>
          <a:off x="0" y="0"/>
          <a:ext cx="0" cy="0"/>
          <a:chOff x="0" y="0"/>
          <a:chExt cx="0" cy="0"/>
        </a:xfrm>
      </p:grpSpPr>
      <p:sp>
        <p:nvSpPr>
          <p:cNvPr id="12" name="Google Shape;12;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1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 name="Google Shape;14;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2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27"/>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2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28"/>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28"/>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2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2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2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7" name="Shape 17"/>
        <p:cNvGrpSpPr/>
        <p:nvPr/>
      </p:nvGrpSpPr>
      <p:grpSpPr>
        <a:xfrm>
          <a:off x="0" y="0"/>
          <a:ext cx="0" cy="0"/>
          <a:chOff x="0" y="0"/>
          <a:chExt cx="0" cy="0"/>
        </a:xfrm>
      </p:grpSpPr>
      <p:sp>
        <p:nvSpPr>
          <p:cNvPr id="18" name="Google Shape;18;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1" name="Shape 21"/>
        <p:cNvGrpSpPr/>
        <p:nvPr/>
      </p:nvGrpSpPr>
      <p:grpSpPr>
        <a:xfrm>
          <a:off x="0" y="0"/>
          <a:ext cx="0" cy="0"/>
          <a:chOff x="0" y="0"/>
          <a:chExt cx="0" cy="0"/>
        </a:xfrm>
      </p:grpSpPr>
      <p:sp>
        <p:nvSpPr>
          <p:cNvPr id="22" name="Google Shape;22;p20"/>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20"/>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4" name="Google Shape;24;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21"/>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21"/>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2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22"/>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22"/>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23"/>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23"/>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23"/>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23"/>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23"/>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2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25"/>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25"/>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25"/>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26"/>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26"/>
          <p:cNvSpPr/>
          <p:nvPr>
            <p:ph idx="2" type="pic"/>
          </p:nvPr>
        </p:nvSpPr>
        <p:spPr>
          <a:xfrm>
            <a:off x="5183188" y="987425"/>
            <a:ext cx="6172200" cy="4873625"/>
          </a:xfrm>
          <a:prstGeom prst="rect">
            <a:avLst/>
          </a:prstGeom>
          <a:noFill/>
          <a:ln>
            <a:noFill/>
          </a:ln>
        </p:spPr>
      </p:sp>
      <p:sp>
        <p:nvSpPr>
          <p:cNvPr id="64" name="Google Shape;64;p26"/>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0.jp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hyperlink" Target="https://www.youtube.com/watch?v=9pSj2bgzTmM" TargetMode="Externa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9.png"/><Relationship Id="rId4" Type="http://schemas.openxmlformats.org/officeDocument/2006/relationships/image" Target="../media/image7.jpg"/><Relationship Id="rId5"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14.jpg"/><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2.jpg"/><Relationship Id="rId4" Type="http://schemas.openxmlformats.org/officeDocument/2006/relationships/image" Target="../media/image13.png"/><Relationship Id="rId5"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hyperlink" Target="https://www.youtube.com/watch?v=dkAe4DjHwMM" TargetMode="Externa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4.jp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8.pn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5.pn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1.pn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nvSpPr>
        <p:spPr>
          <a:xfrm>
            <a:off x="3666873" y="1944915"/>
            <a:ext cx="6097772" cy="230832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2800" u="none" cap="none" strike="noStrike">
                <a:solidFill>
                  <a:srgbClr val="FF0000"/>
                </a:solidFill>
                <a:latin typeface="Calibri"/>
                <a:ea typeface="Calibri"/>
                <a:cs typeface="Calibri"/>
                <a:sym typeface="Calibri"/>
              </a:rPr>
              <a:t>LIFE PROCESSES.</a:t>
            </a:r>
            <a:endParaRPr/>
          </a:p>
          <a:p>
            <a:pPr indent="0" lvl="0" marL="0" marR="0" rtl="0" algn="l">
              <a:spcBef>
                <a:spcPts val="0"/>
              </a:spcBef>
              <a:spcAft>
                <a:spcPts val="0"/>
              </a:spcAft>
              <a:buNone/>
            </a:pPr>
            <a:r>
              <a:rPr b="0" i="0" lang="en-US" sz="2000" u="none" cap="none" strike="noStrike">
                <a:solidFill>
                  <a:srgbClr val="FF0000"/>
                </a:solidFill>
                <a:latin typeface="Calibri"/>
                <a:ea typeface="Calibri"/>
                <a:cs typeface="Calibri"/>
                <a:sym typeface="Calibri"/>
              </a:rPr>
              <a:t>                         </a:t>
            </a:r>
            <a:endParaRPr sz="2400">
              <a:solidFill>
                <a:srgbClr val="FF0000"/>
              </a:solidFill>
              <a:latin typeface="Calibri"/>
              <a:ea typeface="Calibri"/>
              <a:cs typeface="Calibri"/>
              <a:sym typeface="Calibri"/>
            </a:endParaRPr>
          </a:p>
          <a:p>
            <a:pPr indent="0" lvl="0" marL="0" marR="0" rtl="0" algn="l">
              <a:spcBef>
                <a:spcPts val="0"/>
              </a:spcBef>
              <a:spcAft>
                <a:spcPts val="0"/>
              </a:spcAft>
              <a:buNone/>
            </a:pPr>
            <a:r>
              <a:rPr lang="en-US" sz="2400">
                <a:solidFill>
                  <a:srgbClr val="FF0000"/>
                </a:solidFill>
                <a:latin typeface="Calibri"/>
                <a:ea typeface="Calibri"/>
                <a:cs typeface="Calibri"/>
                <a:sym typeface="Calibri"/>
              </a:rPr>
              <a:t>                         </a:t>
            </a:r>
            <a:r>
              <a:rPr lang="en-US" sz="2400">
                <a:solidFill>
                  <a:schemeClr val="dk1"/>
                </a:solidFill>
                <a:latin typeface="Calibri"/>
                <a:ea typeface="Calibri"/>
                <a:cs typeface="Calibri"/>
                <a:sym typeface="Calibri"/>
              </a:rPr>
              <a:t>SUBJECT:BIOLOGY </a:t>
            </a:r>
            <a:endParaRPr/>
          </a:p>
          <a:p>
            <a:pPr indent="0" lvl="0" marL="0" marR="0" rtl="0" algn="l">
              <a:spcBef>
                <a:spcPts val="0"/>
              </a:spcBef>
              <a:spcAft>
                <a:spcPts val="0"/>
              </a:spcAft>
              <a:buNone/>
            </a:pPr>
            <a:r>
              <a:rPr lang="en-US" sz="2400">
                <a:solidFill>
                  <a:schemeClr val="dk1"/>
                </a:solidFill>
                <a:latin typeface="Calibri"/>
                <a:ea typeface="Calibri"/>
                <a:cs typeface="Calibri"/>
                <a:sym typeface="Calibri"/>
              </a:rPr>
              <a:t>                              CHAPTER:6</a:t>
            </a:r>
            <a:endParaRPr/>
          </a:p>
          <a:p>
            <a:pPr indent="0" lvl="0" marL="0" marR="0" rtl="0" algn="ctr">
              <a:spcBef>
                <a:spcPts val="0"/>
              </a:spcBef>
              <a:spcAft>
                <a:spcPts val="0"/>
              </a:spcAft>
              <a:buNone/>
            </a:pPr>
            <a:r>
              <a:rPr lang="en-US" sz="2400">
                <a:solidFill>
                  <a:schemeClr val="dk1"/>
                </a:solidFill>
                <a:latin typeface="Calibri"/>
                <a:ea typeface="Calibri"/>
                <a:cs typeface="Calibri"/>
                <a:sym typeface="Calibri"/>
              </a:rPr>
              <a:t>RESPIRATION.</a:t>
            </a:r>
            <a:endParaRPr/>
          </a:p>
          <a:p>
            <a:pPr indent="0" lvl="0" marL="0" marR="0" rtl="0" algn="l">
              <a:spcBef>
                <a:spcPts val="0"/>
              </a:spcBef>
              <a:spcAft>
                <a:spcPts val="0"/>
              </a:spcAft>
              <a:buNone/>
            </a:pPr>
            <a:r>
              <a:rPr lang="en-US" sz="2400">
                <a:solidFill>
                  <a:schemeClr val="dk1"/>
                </a:solidFill>
                <a:latin typeface="Calibri"/>
                <a:ea typeface="Calibri"/>
                <a:cs typeface="Calibri"/>
                <a:sym typeface="Calibri"/>
              </a:rPr>
              <a:t>                                 PERIOD-4</a:t>
            </a:r>
            <a:endParaRPr/>
          </a:p>
        </p:txBody>
      </p:sp>
      <p:pic>
        <p:nvPicPr>
          <p:cNvPr descr="https://lh6.googleusercontent.com/YnAKMN6Q_N49S3m2OrAAFzj82EoqJGvBx9mjxw0X0MSFyXvzp-LTzQJPk_2uQbwFzY9FsMlCgyLHQfP7IAJJ2ixgeg0WUCatowkdw-KIFt75BUaM5nm1BLo1B9FJ-OVv1G0avlTsV59-6wLuYQ" id="85" name="Google Shape;85;p1"/>
          <p:cNvPicPr preferRelativeResize="0"/>
          <p:nvPr/>
        </p:nvPicPr>
        <p:blipFill rotWithShape="1">
          <a:blip r:embed="rId3">
            <a:alphaModFix/>
          </a:blip>
          <a:srcRect b="0" l="0" r="0" t="0"/>
          <a:stretch/>
        </p:blipFill>
        <p:spPr>
          <a:xfrm>
            <a:off x="108857" y="4997302"/>
            <a:ext cx="11974285" cy="1860698"/>
          </a:xfrm>
          <a:prstGeom prst="rect">
            <a:avLst/>
          </a:prstGeom>
          <a:noFill/>
          <a:ln>
            <a:noFill/>
          </a:ln>
        </p:spPr>
      </p:pic>
      <p:pic>
        <p:nvPicPr>
          <p:cNvPr descr="https://lh6.googleusercontent.com/4sdW2sq7oAFLtRv-fygcfRsKi54VwU7fOTW7tCnOkUaYOYiBTv72q8jFPRgq4C9qXtwFyQFdvpl-87pSUvtiU7PFd-9jAQ8j5WZXHvDWdN7y78oRBYVFWsaTxfo3FqgcU4bP7FZGf_3IbIWK0g" id="86" name="Google Shape;86;p1"/>
          <p:cNvPicPr preferRelativeResize="0"/>
          <p:nvPr/>
        </p:nvPicPr>
        <p:blipFill rotWithShape="1">
          <a:blip r:embed="rId4">
            <a:alphaModFix/>
          </a:blip>
          <a:srcRect b="0" l="0" r="0" t="0"/>
          <a:stretch/>
        </p:blipFill>
        <p:spPr>
          <a:xfrm>
            <a:off x="10241280" y="182880"/>
            <a:ext cx="1676400" cy="823913"/>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1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u="sng">
                <a:solidFill>
                  <a:schemeClr val="hlink"/>
                </a:solidFill>
                <a:hlinkClick r:id="rId3"/>
              </a:rPr>
              <a:t>https://www.youtube.com/watch?v=9pSj2bgzTmM</a:t>
            </a:r>
            <a:r>
              <a:rPr lang="en-US"/>
              <a:t> </a:t>
            </a:r>
            <a:endParaRPr/>
          </a:p>
        </p:txBody>
      </p:sp>
      <p:pic>
        <p:nvPicPr>
          <p:cNvPr descr="https://lh6.googleusercontent.com/4sdW2sq7oAFLtRv-fygcfRsKi54VwU7fOTW7tCnOkUaYOYiBTv72q8jFPRgq4C9qXtwFyQFdvpl-87pSUvtiU7PFd-9jAQ8j5WZXHvDWdN7y78oRBYVFWsaTxfo3FqgcU4bP7FZGf_3IbIWK0g" id="149" name="Google Shape;149;p10"/>
          <p:cNvPicPr preferRelativeResize="0"/>
          <p:nvPr/>
        </p:nvPicPr>
        <p:blipFill rotWithShape="1">
          <a:blip r:embed="rId4">
            <a:alphaModFix/>
          </a:blip>
          <a:srcRect b="0" l="0" r="0" t="0"/>
          <a:stretch/>
        </p:blipFill>
        <p:spPr>
          <a:xfrm>
            <a:off x="10241280" y="182880"/>
            <a:ext cx="1676400" cy="823913"/>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11"/>
          <p:cNvSpPr txBox="1"/>
          <p:nvPr>
            <p:ph type="title"/>
          </p:nvPr>
        </p:nvSpPr>
        <p:spPr>
          <a:xfrm>
            <a:off x="1374888" y="1825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FF0000"/>
              </a:buClr>
              <a:buSzPts val="2400"/>
              <a:buFont typeface="Calibri"/>
              <a:buNone/>
            </a:pPr>
            <a:r>
              <a:rPr b="1" lang="en-US" sz="2400">
                <a:solidFill>
                  <a:srgbClr val="FF0000"/>
                </a:solidFill>
              </a:rPr>
              <a:t>RESPIRATION IN ANIMALS</a:t>
            </a:r>
            <a:endParaRPr/>
          </a:p>
        </p:txBody>
      </p:sp>
      <p:sp>
        <p:nvSpPr>
          <p:cNvPr id="155" name="Google Shape;155;p11"/>
          <p:cNvSpPr txBox="1"/>
          <p:nvPr>
            <p:ph idx="1" type="body"/>
          </p:nvPr>
        </p:nvSpPr>
        <p:spPr>
          <a:xfrm>
            <a:off x="838200" y="1290320"/>
            <a:ext cx="10515600" cy="4886643"/>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000"/>
              <a:buChar char="•"/>
            </a:pPr>
            <a:r>
              <a:rPr lang="en-US" sz="2000"/>
              <a:t>Aquatic animals have gills as respiratory organs </a:t>
            </a:r>
            <a:endParaRPr/>
          </a:p>
          <a:p>
            <a:pPr indent="-228600" lvl="0" marL="228600" rtl="0" algn="l">
              <a:lnSpc>
                <a:spcPct val="90000"/>
              </a:lnSpc>
              <a:spcBef>
                <a:spcPts val="1000"/>
              </a:spcBef>
              <a:spcAft>
                <a:spcPts val="0"/>
              </a:spcAft>
              <a:buClr>
                <a:schemeClr val="dk1"/>
              </a:buClr>
              <a:buSzPts val="2000"/>
              <a:buChar char="•"/>
            </a:pPr>
            <a:r>
              <a:rPr lang="en-US" sz="2000"/>
              <a:t>Land animals have lungs as respiratory organs </a:t>
            </a:r>
            <a:endParaRPr/>
          </a:p>
          <a:p>
            <a:pPr indent="-228600" lvl="0" marL="228600" rtl="0" algn="l">
              <a:lnSpc>
                <a:spcPct val="90000"/>
              </a:lnSpc>
              <a:spcBef>
                <a:spcPts val="1000"/>
              </a:spcBef>
              <a:spcAft>
                <a:spcPts val="0"/>
              </a:spcAft>
              <a:buClr>
                <a:schemeClr val="dk1"/>
              </a:buClr>
              <a:buSzPts val="2000"/>
              <a:buChar char="•"/>
            </a:pPr>
            <a:r>
              <a:rPr lang="en-US" sz="2000"/>
              <a:t>Insects have air tube or trachea as respiratory organs</a:t>
            </a:r>
            <a:r>
              <a:rPr lang="en-US"/>
              <a:t> </a:t>
            </a:r>
            <a:endParaRPr/>
          </a:p>
        </p:txBody>
      </p:sp>
      <p:pic>
        <p:nvPicPr>
          <p:cNvPr descr="Respiration in Animals: Through Skin, Body Wall, Videos and Examples" id="156" name="Google Shape;156;p11"/>
          <p:cNvPicPr preferRelativeResize="0"/>
          <p:nvPr/>
        </p:nvPicPr>
        <p:blipFill rotWithShape="1">
          <a:blip r:embed="rId3">
            <a:alphaModFix/>
          </a:blip>
          <a:srcRect b="0" l="0" r="0" t="0"/>
          <a:stretch/>
        </p:blipFill>
        <p:spPr>
          <a:xfrm>
            <a:off x="838200" y="2997200"/>
            <a:ext cx="3657599" cy="2915920"/>
          </a:xfrm>
          <a:prstGeom prst="rect">
            <a:avLst/>
          </a:prstGeom>
          <a:noFill/>
          <a:ln>
            <a:noFill/>
          </a:ln>
        </p:spPr>
      </p:pic>
      <p:pic>
        <p:nvPicPr>
          <p:cNvPr descr="Grasshopper and insect respiratory system, illustration - Stock Image -  C048/2741 - Science Photo Library" id="157" name="Google Shape;157;p11"/>
          <p:cNvPicPr preferRelativeResize="0"/>
          <p:nvPr/>
        </p:nvPicPr>
        <p:blipFill rotWithShape="1">
          <a:blip r:embed="rId4">
            <a:alphaModFix/>
          </a:blip>
          <a:srcRect b="0" l="0" r="0" t="0"/>
          <a:stretch/>
        </p:blipFill>
        <p:spPr>
          <a:xfrm>
            <a:off x="5405120" y="2775746"/>
            <a:ext cx="5466080" cy="3137373"/>
          </a:xfrm>
          <a:prstGeom prst="rect">
            <a:avLst/>
          </a:prstGeom>
          <a:noFill/>
          <a:ln>
            <a:noFill/>
          </a:ln>
        </p:spPr>
      </p:pic>
      <p:pic>
        <p:nvPicPr>
          <p:cNvPr descr="https://lh6.googleusercontent.com/4sdW2sq7oAFLtRv-fygcfRsKi54VwU7fOTW7tCnOkUaYOYiBTv72q8jFPRgq4C9qXtwFyQFdvpl-87pSUvtiU7PFd-9jAQ8j5WZXHvDWdN7y78oRBYVFWsaTxfo3FqgcU4bP7FZGf_3IbIWK0g" id="158" name="Google Shape;158;p11"/>
          <p:cNvPicPr preferRelativeResize="0"/>
          <p:nvPr/>
        </p:nvPicPr>
        <p:blipFill rotWithShape="1">
          <a:blip r:embed="rId5">
            <a:alphaModFix/>
          </a:blip>
          <a:srcRect b="0" l="0" r="0" t="0"/>
          <a:stretch/>
        </p:blipFill>
        <p:spPr>
          <a:xfrm>
            <a:off x="10241280" y="182880"/>
            <a:ext cx="1676400" cy="823913"/>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marR="0" rtl="0" algn="ctr">
              <a:lnSpc>
                <a:spcPct val="90000"/>
              </a:lnSpc>
              <a:spcBef>
                <a:spcPts val="0"/>
              </a:spcBef>
              <a:spcAft>
                <a:spcPts val="0"/>
              </a:spcAft>
              <a:buClr>
                <a:schemeClr val="dk1"/>
              </a:buClr>
              <a:buSzPts val="4400"/>
              <a:buFont typeface="Calibri"/>
              <a:buNone/>
            </a:pPr>
            <a:br>
              <a:rPr b="0" i="0" lang="en-US" sz="4400" u="none" cap="none" strike="noStrike">
                <a:solidFill>
                  <a:schemeClr val="dk1"/>
                </a:solidFill>
                <a:latin typeface="Calibri"/>
                <a:ea typeface="Calibri"/>
                <a:cs typeface="Calibri"/>
                <a:sym typeface="Calibri"/>
              </a:rPr>
            </a:br>
            <a:r>
              <a:rPr b="1" i="0" lang="en-US" sz="2400" u="none" cap="none" strike="noStrike">
                <a:solidFill>
                  <a:srgbClr val="FF0000"/>
                </a:solidFill>
                <a:latin typeface="Calibri"/>
                <a:ea typeface="Calibri"/>
                <a:cs typeface="Calibri"/>
                <a:sym typeface="Calibri"/>
              </a:rPr>
              <a:t>HUMAN RESPIRATORY SYSTEM:</a:t>
            </a:r>
            <a:endParaRPr/>
          </a:p>
        </p:txBody>
      </p:sp>
      <p:sp>
        <p:nvSpPr>
          <p:cNvPr id="164" name="Google Shape;164;p12"/>
          <p:cNvSpPr txBox="1"/>
          <p:nvPr>
            <p:ph idx="1" type="body"/>
          </p:nvPr>
        </p:nvSpPr>
        <p:spPr>
          <a:xfrm>
            <a:off x="838200" y="2153920"/>
            <a:ext cx="10372276" cy="343408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The human respiratory system consists of </a:t>
            </a:r>
            <a:endParaRPr/>
          </a:p>
          <a:p>
            <a:pPr indent="-228600" lvl="0" marL="228600" rtl="0" algn="l">
              <a:lnSpc>
                <a:spcPct val="90000"/>
              </a:lnSpc>
              <a:spcBef>
                <a:spcPts val="10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Nostrils</a:t>
            </a:r>
            <a:endParaRPr/>
          </a:p>
          <a:p>
            <a:pPr indent="-228600" lvl="0" marL="228600" rtl="0" algn="l">
              <a:lnSpc>
                <a:spcPct val="90000"/>
              </a:lnSpc>
              <a:spcBef>
                <a:spcPts val="10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Nasal cavity</a:t>
            </a:r>
            <a:endParaRPr/>
          </a:p>
          <a:p>
            <a:pPr indent="-228600" lvl="0" marL="228600" rtl="0" algn="l">
              <a:lnSpc>
                <a:spcPct val="90000"/>
              </a:lnSpc>
              <a:spcBef>
                <a:spcPts val="10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Pharynx </a:t>
            </a:r>
            <a:endParaRPr/>
          </a:p>
          <a:p>
            <a:pPr indent="-228600" lvl="0" marL="228600" rtl="0" algn="l">
              <a:lnSpc>
                <a:spcPct val="90000"/>
              </a:lnSpc>
              <a:spcBef>
                <a:spcPts val="10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Trachea</a:t>
            </a:r>
            <a:endParaRPr/>
          </a:p>
          <a:p>
            <a:pPr indent="-228600" lvl="0" marL="228600" rtl="0" algn="l">
              <a:lnSpc>
                <a:spcPct val="90000"/>
              </a:lnSpc>
              <a:spcBef>
                <a:spcPts val="10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Bronchi</a:t>
            </a:r>
            <a:endParaRPr/>
          </a:p>
          <a:p>
            <a:pPr indent="-228600" lvl="0" marL="228600" rtl="0" algn="l">
              <a:lnSpc>
                <a:spcPct val="90000"/>
              </a:lnSpc>
              <a:spcBef>
                <a:spcPts val="10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Bronchioles</a:t>
            </a:r>
            <a:endParaRPr/>
          </a:p>
          <a:p>
            <a:pPr indent="-228600" lvl="0" marL="228600" rtl="0" algn="l">
              <a:lnSpc>
                <a:spcPct val="90000"/>
              </a:lnSpc>
              <a:spcBef>
                <a:spcPts val="10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Alveoli </a:t>
            </a:r>
            <a:endParaRPr b="0" i="0" sz="2000" u="none" cap="none" strike="noStrike">
              <a:solidFill>
                <a:schemeClr val="dk1"/>
              </a:solidFill>
              <a:latin typeface="Calibri"/>
              <a:ea typeface="Calibri"/>
              <a:cs typeface="Calibri"/>
              <a:sym typeface="Calibri"/>
            </a:endParaRPr>
          </a:p>
        </p:txBody>
      </p:sp>
      <p:pic>
        <p:nvPicPr>
          <p:cNvPr id="165" name="Google Shape;165;p12"/>
          <p:cNvPicPr preferRelativeResize="0"/>
          <p:nvPr/>
        </p:nvPicPr>
        <p:blipFill rotWithShape="1">
          <a:blip r:embed="rId3">
            <a:alphaModFix/>
          </a:blip>
          <a:srcRect b="0" l="0" r="0" t="0"/>
          <a:stretch/>
        </p:blipFill>
        <p:spPr>
          <a:xfrm>
            <a:off x="5789295" y="2153920"/>
            <a:ext cx="4982338" cy="3952240"/>
          </a:xfrm>
          <a:prstGeom prst="rect">
            <a:avLst/>
          </a:prstGeom>
          <a:noFill/>
          <a:ln>
            <a:noFill/>
          </a:ln>
        </p:spPr>
      </p:pic>
      <p:pic>
        <p:nvPicPr>
          <p:cNvPr descr="https://lh6.googleusercontent.com/4sdW2sq7oAFLtRv-fygcfRsKi54VwU7fOTW7tCnOkUaYOYiBTv72q8jFPRgq4C9qXtwFyQFdvpl-87pSUvtiU7PFd-9jAQ8j5WZXHvDWdN7y78oRBYVFWsaTxfo3FqgcU4bP7FZGf_3IbIWK0g" id="166" name="Google Shape;166;p12"/>
          <p:cNvPicPr preferRelativeResize="0"/>
          <p:nvPr/>
        </p:nvPicPr>
        <p:blipFill rotWithShape="1">
          <a:blip r:embed="rId4">
            <a:alphaModFix/>
          </a:blip>
          <a:srcRect b="0" l="0" r="0" t="0"/>
          <a:stretch/>
        </p:blipFill>
        <p:spPr>
          <a:xfrm>
            <a:off x="10241280" y="182880"/>
            <a:ext cx="1676400" cy="823913"/>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13"/>
          <p:cNvSpPr txBox="1"/>
          <p:nvPr>
            <p:ph idx="1" type="body"/>
          </p:nvPr>
        </p:nvSpPr>
        <p:spPr>
          <a:xfrm>
            <a:off x="463296" y="381345"/>
            <a:ext cx="11217828" cy="5163962"/>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1800"/>
              <a:buChar char="•"/>
            </a:pPr>
            <a:r>
              <a:rPr i="0" lang="en-US" sz="1800" u="none" strike="noStrike"/>
              <a:t>Air enter through the nostrils. The hairs and mucous traps the dust particles. </a:t>
            </a:r>
            <a:endParaRPr/>
          </a:p>
          <a:p>
            <a:pPr indent="-228600" lvl="0" marL="228600" rtl="0" algn="l">
              <a:lnSpc>
                <a:spcPct val="90000"/>
              </a:lnSpc>
              <a:spcBef>
                <a:spcPts val="1000"/>
              </a:spcBef>
              <a:spcAft>
                <a:spcPts val="0"/>
              </a:spcAft>
              <a:buClr>
                <a:schemeClr val="dk1"/>
              </a:buClr>
              <a:buSzPts val="1800"/>
              <a:buChar char="•"/>
            </a:pPr>
            <a:r>
              <a:rPr i="0" lang="en-US" sz="1800" u="none" strike="noStrike"/>
              <a:t>It is then passes through the phraynx, larynx, trachea, bronchi and enters the lungs. </a:t>
            </a:r>
            <a:endParaRPr/>
          </a:p>
          <a:p>
            <a:pPr indent="-228600" lvl="0" marL="228600" rtl="0" algn="l">
              <a:lnSpc>
                <a:spcPct val="90000"/>
              </a:lnSpc>
              <a:spcBef>
                <a:spcPts val="1000"/>
              </a:spcBef>
              <a:spcAft>
                <a:spcPts val="0"/>
              </a:spcAft>
              <a:buClr>
                <a:schemeClr val="dk1"/>
              </a:buClr>
              <a:buSzPts val="1800"/>
              <a:buChar char="•"/>
            </a:pPr>
            <a:r>
              <a:rPr i="0" lang="en-US" sz="1800" u="none" strike="noStrike"/>
              <a:t>The trachea has rings of cartilage which prevents it from collapsing when there is no air in the trachea. </a:t>
            </a:r>
            <a:endParaRPr/>
          </a:p>
          <a:p>
            <a:pPr indent="-228600" lvl="0" marL="228600" rtl="0" algn="l">
              <a:lnSpc>
                <a:spcPct val="90000"/>
              </a:lnSpc>
              <a:spcBef>
                <a:spcPts val="1000"/>
              </a:spcBef>
              <a:spcAft>
                <a:spcPts val="0"/>
              </a:spcAft>
              <a:buClr>
                <a:schemeClr val="dk1"/>
              </a:buClr>
              <a:buSzPts val="1800"/>
              <a:buChar char="•"/>
            </a:pPr>
            <a:r>
              <a:rPr i="0" lang="en-US" sz="1800" u="none" strike="noStrike"/>
              <a:t>The bronchi divides into smaller tubes called bronchioles which ends in tiny air sacs called alveoli. </a:t>
            </a:r>
            <a:endParaRPr/>
          </a:p>
          <a:p>
            <a:pPr indent="-228600" lvl="0" marL="228600" rtl="0" algn="l">
              <a:lnSpc>
                <a:spcPct val="90000"/>
              </a:lnSpc>
              <a:spcBef>
                <a:spcPts val="1000"/>
              </a:spcBef>
              <a:spcAft>
                <a:spcPts val="0"/>
              </a:spcAft>
              <a:buClr>
                <a:schemeClr val="dk1"/>
              </a:buClr>
              <a:buSzPts val="1800"/>
              <a:buChar char="•"/>
            </a:pPr>
            <a:r>
              <a:rPr i="0" lang="en-US" sz="1800" u="none" strike="noStrike"/>
              <a:t>The alveoli is supplied with blood vessels through which exchange of gases takes place. The alveoli helps to increase the surface area for the exchange of gases. </a:t>
            </a:r>
            <a:endParaRPr/>
          </a:p>
          <a:p>
            <a:pPr indent="0" lvl="0" marL="0" rtl="0" algn="l">
              <a:lnSpc>
                <a:spcPct val="90000"/>
              </a:lnSpc>
              <a:spcBef>
                <a:spcPts val="1000"/>
              </a:spcBef>
              <a:spcAft>
                <a:spcPts val="0"/>
              </a:spcAft>
              <a:buClr>
                <a:schemeClr val="dk1"/>
              </a:buClr>
              <a:buSzPts val="2800"/>
              <a:buNone/>
            </a:pPr>
            <a:r>
              <a:t/>
            </a:r>
            <a:endParaRPr/>
          </a:p>
        </p:txBody>
      </p:sp>
      <p:pic>
        <p:nvPicPr>
          <p:cNvPr id="172" name="Google Shape;172;p13"/>
          <p:cNvPicPr preferRelativeResize="0"/>
          <p:nvPr/>
        </p:nvPicPr>
        <p:blipFill rotWithShape="1">
          <a:blip r:embed="rId3">
            <a:alphaModFix/>
          </a:blip>
          <a:srcRect b="0" l="0" r="0" t="0"/>
          <a:stretch/>
        </p:blipFill>
        <p:spPr>
          <a:xfrm>
            <a:off x="1357376" y="2732893"/>
            <a:ext cx="6236036" cy="3566160"/>
          </a:xfrm>
          <a:prstGeom prst="rect">
            <a:avLst/>
          </a:prstGeom>
          <a:noFill/>
          <a:ln>
            <a:noFill/>
          </a:ln>
        </p:spPr>
      </p:pic>
      <p:pic>
        <p:nvPicPr>
          <p:cNvPr id="173" name="Google Shape;173;p13"/>
          <p:cNvPicPr preferRelativeResize="0"/>
          <p:nvPr/>
        </p:nvPicPr>
        <p:blipFill rotWithShape="1">
          <a:blip r:embed="rId4">
            <a:alphaModFix/>
          </a:blip>
          <a:srcRect b="0" l="0" r="0" t="0"/>
          <a:stretch/>
        </p:blipFill>
        <p:spPr>
          <a:xfrm>
            <a:off x="7924800" y="2885439"/>
            <a:ext cx="3424936" cy="3413613"/>
          </a:xfrm>
          <a:prstGeom prst="rect">
            <a:avLst/>
          </a:prstGeom>
          <a:noFill/>
          <a:ln>
            <a:noFill/>
          </a:ln>
        </p:spPr>
      </p:pic>
      <p:pic>
        <p:nvPicPr>
          <p:cNvPr descr="https://lh6.googleusercontent.com/4sdW2sq7oAFLtRv-fygcfRsKi54VwU7fOTW7tCnOkUaYOYiBTv72q8jFPRgq4C9qXtwFyQFdvpl-87pSUvtiU7PFd-9jAQ8j5WZXHvDWdN7y78oRBYVFWsaTxfo3FqgcU4bP7FZGf_3IbIWK0g" id="174" name="Google Shape;174;p13"/>
          <p:cNvPicPr preferRelativeResize="0"/>
          <p:nvPr/>
        </p:nvPicPr>
        <p:blipFill rotWithShape="1">
          <a:blip r:embed="rId5">
            <a:alphaModFix/>
          </a:blip>
          <a:srcRect b="0" l="0" r="0" t="0"/>
          <a:stretch/>
        </p:blipFill>
        <p:spPr>
          <a:xfrm>
            <a:off x="10241280" y="182880"/>
            <a:ext cx="1676400" cy="823913"/>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1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u="sng">
                <a:solidFill>
                  <a:schemeClr val="hlink"/>
                </a:solidFill>
                <a:hlinkClick r:id="rId3"/>
              </a:rPr>
              <a:t>https://www.youtube.com/watch?v=dkAe4DjHwMM</a:t>
            </a:r>
            <a:r>
              <a:rPr lang="en-US"/>
              <a:t> </a:t>
            </a:r>
            <a:endParaRPr/>
          </a:p>
        </p:txBody>
      </p:sp>
      <p:pic>
        <p:nvPicPr>
          <p:cNvPr descr="https://lh6.googleusercontent.com/4sdW2sq7oAFLtRv-fygcfRsKi54VwU7fOTW7tCnOkUaYOYiBTv72q8jFPRgq4C9qXtwFyQFdvpl-87pSUvtiU7PFd-9jAQ8j5WZXHvDWdN7y78oRBYVFWsaTxfo3FqgcU4bP7FZGf_3IbIWK0g" id="180" name="Google Shape;180;p14"/>
          <p:cNvPicPr preferRelativeResize="0"/>
          <p:nvPr/>
        </p:nvPicPr>
        <p:blipFill rotWithShape="1">
          <a:blip r:embed="rId4">
            <a:alphaModFix/>
          </a:blip>
          <a:srcRect b="0" l="0" r="0" t="0"/>
          <a:stretch/>
        </p:blipFill>
        <p:spPr>
          <a:xfrm>
            <a:off x="10241280" y="182880"/>
            <a:ext cx="1676400" cy="823913"/>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FF0000"/>
              </a:buClr>
              <a:buSzPts val="2400"/>
              <a:buFont typeface="Calibri"/>
              <a:buNone/>
            </a:pPr>
            <a:r>
              <a:rPr b="1" lang="en-US" sz="2400">
                <a:solidFill>
                  <a:srgbClr val="FF0000"/>
                </a:solidFill>
                <a:latin typeface="Calibri"/>
                <a:ea typeface="Calibri"/>
                <a:cs typeface="Calibri"/>
                <a:sym typeface="Calibri"/>
              </a:rPr>
              <a:t>HOME ASSIGNMENT</a:t>
            </a:r>
            <a:endParaRPr sz="2400">
              <a:solidFill>
                <a:srgbClr val="FF0000"/>
              </a:solidFill>
            </a:endParaRPr>
          </a:p>
        </p:txBody>
      </p:sp>
      <p:sp>
        <p:nvSpPr>
          <p:cNvPr id="186" name="Google Shape;186;p1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In box Question - 2 ,Pg No-105 and Exercise Question No-8</a:t>
            </a:r>
            <a:endParaRPr/>
          </a:p>
        </p:txBody>
      </p:sp>
      <p:pic>
        <p:nvPicPr>
          <p:cNvPr descr="https://lh6.googleusercontent.com/4sdW2sq7oAFLtRv-fygcfRsKi54VwU7fOTW7tCnOkUaYOYiBTv72q8jFPRgq4C9qXtwFyQFdvpl-87pSUvtiU7PFd-9jAQ8j5WZXHvDWdN7y78oRBYVFWsaTxfo3FqgcU4bP7FZGf_3IbIWK0g" id="187" name="Google Shape;187;p15"/>
          <p:cNvPicPr preferRelativeResize="0"/>
          <p:nvPr/>
        </p:nvPicPr>
        <p:blipFill rotWithShape="1">
          <a:blip r:embed="rId3">
            <a:alphaModFix/>
          </a:blip>
          <a:srcRect b="0" l="0" r="0" t="0"/>
          <a:stretch/>
        </p:blipFill>
        <p:spPr>
          <a:xfrm>
            <a:off x="10241280" y="182880"/>
            <a:ext cx="1676400" cy="823913"/>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1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en-US"/>
              <a:t>                                           </a:t>
            </a:r>
            <a:endParaRPr/>
          </a:p>
          <a:p>
            <a:pPr indent="0" lvl="0" marL="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2800"/>
              <a:buNone/>
            </a:pPr>
            <a:r>
              <a:t/>
            </a:r>
            <a:endParaRPr/>
          </a:p>
          <a:p>
            <a:pPr indent="-228600" lvl="0" marL="228600" rtl="0" algn="l">
              <a:lnSpc>
                <a:spcPct val="90000"/>
              </a:lnSpc>
              <a:spcBef>
                <a:spcPts val="1000"/>
              </a:spcBef>
              <a:spcAft>
                <a:spcPts val="0"/>
              </a:spcAft>
              <a:buClr>
                <a:schemeClr val="dk1"/>
              </a:buClr>
              <a:buSzPts val="2800"/>
              <a:buFont typeface="Arial"/>
              <a:buNone/>
            </a:pPr>
            <a:r>
              <a:rPr lang="en-US"/>
              <a:t>                                            </a:t>
            </a:r>
            <a:r>
              <a:rPr b="1" lang="en-US" sz="2800"/>
              <a:t>THANKING YOU</a:t>
            </a:r>
            <a:endParaRPr sz="2800"/>
          </a:p>
          <a:p>
            <a:pPr indent="-228600" lvl="0" marL="228600" rtl="0" algn="l">
              <a:lnSpc>
                <a:spcPct val="90000"/>
              </a:lnSpc>
              <a:spcBef>
                <a:spcPts val="1000"/>
              </a:spcBef>
              <a:spcAft>
                <a:spcPts val="0"/>
              </a:spcAft>
              <a:buClr>
                <a:srgbClr val="FF0000"/>
              </a:buClr>
              <a:buSzPts val="2800"/>
              <a:buFont typeface="Arial"/>
              <a:buNone/>
            </a:pPr>
            <a:r>
              <a:rPr b="1" lang="en-US" sz="2800">
                <a:solidFill>
                  <a:srgbClr val="FF0000"/>
                </a:solidFill>
              </a:rPr>
              <a:t>                                  ODM EDUCATIONAL GROP</a:t>
            </a:r>
            <a:endParaRPr>
              <a:solidFill>
                <a:srgbClr val="FF0000"/>
              </a:solidFill>
            </a:endParaRPr>
          </a:p>
        </p:txBody>
      </p:sp>
      <p:pic>
        <p:nvPicPr>
          <p:cNvPr descr="https://lh6.googleusercontent.com/4sdW2sq7oAFLtRv-fygcfRsKi54VwU7fOTW7tCnOkUaYOYiBTv72q8jFPRgq4C9qXtwFyQFdvpl-87pSUvtiU7PFd-9jAQ8j5WZXHvDWdN7y78oRBYVFWsaTxfo3FqgcU4bP7FZGf_3IbIWK0g" id="193" name="Google Shape;193;p16"/>
          <p:cNvPicPr preferRelativeResize="0"/>
          <p:nvPr/>
        </p:nvPicPr>
        <p:blipFill rotWithShape="1">
          <a:blip r:embed="rId3">
            <a:alphaModFix/>
          </a:blip>
          <a:srcRect b="0" l="0" r="0" t="0"/>
          <a:stretch/>
        </p:blipFill>
        <p:spPr>
          <a:xfrm>
            <a:off x="10241280" y="182880"/>
            <a:ext cx="1676400" cy="823913"/>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2"/>
          <p:cNvSpPr txBox="1"/>
          <p:nvPr/>
        </p:nvSpPr>
        <p:spPr>
          <a:xfrm>
            <a:off x="1831341" y="322136"/>
            <a:ext cx="8258809" cy="3349635"/>
          </a:xfrm>
          <a:prstGeom prst="rect">
            <a:avLst/>
          </a:prstGeom>
          <a:noFill/>
          <a:ln>
            <a:noFill/>
          </a:ln>
        </p:spPr>
        <p:txBody>
          <a:bodyPr anchorCtr="0" anchor="t" bIns="0" lIns="0" spcFirstLastPara="1" rIns="0" wrap="square" tIns="86350">
            <a:spAutoFit/>
          </a:bodyPr>
          <a:lstStyle/>
          <a:p>
            <a:pPr indent="0" lvl="0" marL="0" marR="293370" rtl="0" algn="ctr">
              <a:spcBef>
                <a:spcPts val="0"/>
              </a:spcBef>
              <a:spcAft>
                <a:spcPts val="0"/>
              </a:spcAft>
              <a:buNone/>
            </a:pPr>
            <a:r>
              <a:rPr lang="en-US" sz="2400">
                <a:solidFill>
                  <a:srgbClr val="FF0000"/>
                </a:solidFill>
                <a:latin typeface="Calibri"/>
                <a:ea typeface="Calibri"/>
                <a:cs typeface="Calibri"/>
                <a:sym typeface="Calibri"/>
              </a:rPr>
              <a:t>LEARNING	OBJECTIVE</a:t>
            </a:r>
            <a:endParaRPr sz="2400">
              <a:solidFill>
                <a:schemeClr val="dk1"/>
              </a:solidFill>
              <a:latin typeface="Calibri"/>
              <a:ea typeface="Calibri"/>
              <a:cs typeface="Calibri"/>
              <a:sym typeface="Calibri"/>
            </a:endParaRPr>
          </a:p>
          <a:p>
            <a:pPr indent="-344805" lvl="0" marL="356870" marR="5080" rtl="0" algn="l">
              <a:spcBef>
                <a:spcPts val="580"/>
              </a:spcBef>
              <a:spcAft>
                <a:spcPts val="0"/>
              </a:spcAft>
              <a:buClr>
                <a:schemeClr val="dk1"/>
              </a:buClr>
              <a:buSzPts val="2400"/>
              <a:buFont typeface="Arial"/>
              <a:buChar char="•"/>
            </a:pPr>
            <a:r>
              <a:rPr lang="en-US" sz="2400">
                <a:solidFill>
                  <a:schemeClr val="dk1"/>
                </a:solidFill>
                <a:latin typeface="Calibri"/>
                <a:ea typeface="Calibri"/>
                <a:cs typeface="Calibri"/>
                <a:sym typeface="Calibri"/>
              </a:rPr>
              <a:t>Student will be able to understand the meaning of aerobic and anaerobic respiration.</a:t>
            </a:r>
            <a:endParaRPr sz="2400">
              <a:solidFill>
                <a:schemeClr val="dk1"/>
              </a:solidFill>
              <a:latin typeface="Calibri"/>
              <a:ea typeface="Calibri"/>
              <a:cs typeface="Calibri"/>
              <a:sym typeface="Calibri"/>
            </a:endParaRPr>
          </a:p>
          <a:p>
            <a:pPr indent="-344805" lvl="0" marL="356870" marR="1407795" rtl="0" algn="l">
              <a:spcBef>
                <a:spcPts val="575"/>
              </a:spcBef>
              <a:spcAft>
                <a:spcPts val="0"/>
              </a:spcAft>
              <a:buClr>
                <a:schemeClr val="dk1"/>
              </a:buClr>
              <a:buSzPts val="2400"/>
              <a:buFont typeface="Arial"/>
              <a:buChar char="•"/>
            </a:pPr>
            <a:r>
              <a:rPr lang="en-US" sz="2400">
                <a:solidFill>
                  <a:schemeClr val="dk1"/>
                </a:solidFill>
                <a:latin typeface="Calibri"/>
                <a:ea typeface="Calibri"/>
                <a:cs typeface="Calibri"/>
                <a:sym typeface="Calibri"/>
              </a:rPr>
              <a:t>Student will be familiarized with the mechanism of breaking down of glucose in various organisms.</a:t>
            </a:r>
            <a:endParaRPr sz="2400">
              <a:solidFill>
                <a:schemeClr val="dk1"/>
              </a:solidFill>
              <a:latin typeface="Calibri"/>
              <a:ea typeface="Calibri"/>
              <a:cs typeface="Calibri"/>
              <a:sym typeface="Calibri"/>
            </a:endParaRPr>
          </a:p>
          <a:p>
            <a:pPr indent="-344805" lvl="0" marL="356870" marR="535305" rtl="0" algn="l">
              <a:spcBef>
                <a:spcPts val="585"/>
              </a:spcBef>
              <a:spcAft>
                <a:spcPts val="0"/>
              </a:spcAft>
              <a:buClr>
                <a:schemeClr val="dk1"/>
              </a:buClr>
              <a:buSzPts val="2400"/>
              <a:buFont typeface="Arial"/>
              <a:buChar char="•"/>
            </a:pPr>
            <a:r>
              <a:rPr lang="en-US" sz="2400">
                <a:solidFill>
                  <a:schemeClr val="dk1"/>
                </a:solidFill>
                <a:latin typeface="Calibri"/>
                <a:ea typeface="Calibri"/>
                <a:cs typeface="Calibri"/>
                <a:sym typeface="Calibri"/>
              </a:rPr>
              <a:t>They will be able to analyze various types of respiration .</a:t>
            </a:r>
            <a:endParaRPr sz="2400">
              <a:solidFill>
                <a:schemeClr val="dk1"/>
              </a:solidFill>
              <a:latin typeface="Calibri"/>
              <a:ea typeface="Calibri"/>
              <a:cs typeface="Calibri"/>
              <a:sym typeface="Calibri"/>
            </a:endParaRPr>
          </a:p>
          <a:p>
            <a:pPr indent="-344805" lvl="0" marL="356870" marR="835660" rtl="0" algn="l">
              <a:spcBef>
                <a:spcPts val="575"/>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	</a:t>
            </a:r>
            <a:r>
              <a:rPr lang="en-US" sz="2400">
                <a:solidFill>
                  <a:schemeClr val="dk1"/>
                </a:solidFill>
                <a:latin typeface="Calibri"/>
                <a:ea typeface="Calibri"/>
                <a:cs typeface="Calibri"/>
                <a:sym typeface="Calibri"/>
              </a:rPr>
              <a:t>Learners will be sensitized about the difference between  aerobic and anaerobic respiration.</a:t>
            </a:r>
            <a:endParaRPr sz="2400">
              <a:solidFill>
                <a:schemeClr val="dk1"/>
              </a:solidFill>
              <a:latin typeface="Calibri"/>
              <a:ea typeface="Calibri"/>
              <a:cs typeface="Calibri"/>
              <a:sym typeface="Calibri"/>
            </a:endParaRPr>
          </a:p>
        </p:txBody>
      </p:sp>
      <p:pic>
        <p:nvPicPr>
          <p:cNvPr id="92" name="Google Shape;92;p2"/>
          <p:cNvPicPr preferRelativeResize="0"/>
          <p:nvPr/>
        </p:nvPicPr>
        <p:blipFill rotWithShape="1">
          <a:blip r:embed="rId3">
            <a:alphaModFix/>
          </a:blip>
          <a:srcRect b="0" l="0" r="0" t="0"/>
          <a:stretch/>
        </p:blipFill>
        <p:spPr>
          <a:xfrm>
            <a:off x="2590800" y="4419600"/>
            <a:ext cx="2286000" cy="2438399"/>
          </a:xfrm>
          <a:prstGeom prst="rect">
            <a:avLst/>
          </a:prstGeom>
          <a:noFill/>
          <a:ln>
            <a:noFill/>
          </a:ln>
        </p:spPr>
      </p:pic>
      <p:pic>
        <p:nvPicPr>
          <p:cNvPr descr="https://lh6.googleusercontent.com/4sdW2sq7oAFLtRv-fygcfRsKi54VwU7fOTW7tCnOkUaYOYiBTv72q8jFPRgq4C9qXtwFyQFdvpl-87pSUvtiU7PFd-9jAQ8j5WZXHvDWdN7y78oRBYVFWsaTxfo3FqgcU4bP7FZGf_3IbIWK0g" id="93" name="Google Shape;93;p2"/>
          <p:cNvPicPr preferRelativeResize="0"/>
          <p:nvPr/>
        </p:nvPicPr>
        <p:blipFill rotWithShape="1">
          <a:blip r:embed="rId4">
            <a:alphaModFix/>
          </a:blip>
          <a:srcRect b="0" l="0" r="0" t="0"/>
          <a:stretch/>
        </p:blipFill>
        <p:spPr>
          <a:xfrm>
            <a:off x="10241280" y="182880"/>
            <a:ext cx="1676400" cy="823913"/>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3"/>
          <p:cNvSpPr txBox="1"/>
          <p:nvPr/>
        </p:nvSpPr>
        <p:spPr>
          <a:xfrm>
            <a:off x="633222" y="1159502"/>
            <a:ext cx="11162538" cy="518347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FF0000"/>
                </a:solidFill>
                <a:latin typeface="Calibri"/>
                <a:ea typeface="Calibri"/>
                <a:cs typeface="Calibri"/>
                <a:sym typeface="Calibri"/>
              </a:rPr>
              <a:t>                                                           WARM UP QUESTIONS</a:t>
            </a:r>
            <a:endParaRPr/>
          </a:p>
          <a:p>
            <a:pPr indent="0" lvl="0" marL="0" marR="0" rtl="0" algn="l">
              <a:spcBef>
                <a:spcPts val="0"/>
              </a:spcBef>
              <a:spcAft>
                <a:spcPts val="0"/>
              </a:spcAft>
              <a:buNone/>
            </a:pPr>
            <a:r>
              <a:t/>
            </a:r>
            <a:endParaRPr b="1" sz="2400">
              <a:solidFill>
                <a:srgbClr val="FF0000"/>
              </a:solidFill>
              <a:latin typeface="Calibri"/>
              <a:ea typeface="Calibri"/>
              <a:cs typeface="Calibri"/>
              <a:sym typeface="Calibri"/>
            </a:endParaRPr>
          </a:p>
          <a:p>
            <a:pPr indent="-285750" lvl="0" marL="285750" marR="0" rtl="0" algn="l">
              <a:spcBef>
                <a:spcPts val="70"/>
              </a:spcBef>
              <a:spcAft>
                <a:spcPts val="0"/>
              </a:spcAft>
              <a:buClr>
                <a:schemeClr val="dk1"/>
              </a:buClr>
              <a:buSzPts val="1200"/>
              <a:buFont typeface="Arial"/>
              <a:buChar char="•"/>
            </a:pPr>
            <a:r>
              <a:rPr lang="en-US" sz="2400">
                <a:solidFill>
                  <a:schemeClr val="dk1"/>
                </a:solidFill>
                <a:latin typeface="Calibri"/>
                <a:ea typeface="Calibri"/>
                <a:cs typeface="Calibri"/>
                <a:sym typeface="Calibri"/>
              </a:rPr>
              <a:t>Name one organism which can live without oxygen</a:t>
            </a:r>
            <a:endParaRPr sz="2400">
              <a:solidFill>
                <a:schemeClr val="dk1"/>
              </a:solidFill>
              <a:latin typeface="Calibri"/>
              <a:ea typeface="Calibri"/>
              <a:cs typeface="Calibri"/>
              <a:sym typeface="Calibri"/>
            </a:endParaRPr>
          </a:p>
          <a:p>
            <a:pPr indent="-285750" lvl="0" marL="285750" marR="0" rtl="0" algn="l">
              <a:spcBef>
                <a:spcPts val="0"/>
              </a:spcBef>
              <a:spcAft>
                <a:spcPts val="0"/>
              </a:spcAft>
              <a:buClr>
                <a:schemeClr val="dk1"/>
              </a:buClr>
              <a:buSzPts val="2400"/>
              <a:buFont typeface="Arial"/>
              <a:buChar char="•"/>
            </a:pPr>
            <a:r>
              <a:rPr lang="en-US" sz="2400">
                <a:solidFill>
                  <a:schemeClr val="dk1"/>
                </a:solidFill>
                <a:latin typeface="Calibri"/>
                <a:ea typeface="Calibri"/>
                <a:cs typeface="Calibri"/>
                <a:sym typeface="Calibri"/>
              </a:rPr>
              <a:t>In which type of respiration, aerobic or anaerobic, more energy is released.</a:t>
            </a:r>
            <a:endParaRPr/>
          </a:p>
          <a:p>
            <a:pPr indent="-285750" lvl="0" marL="285750" marR="0" rtl="0" algn="l">
              <a:spcBef>
                <a:spcPts val="0"/>
              </a:spcBef>
              <a:spcAft>
                <a:spcPts val="0"/>
              </a:spcAft>
              <a:buClr>
                <a:schemeClr val="dk1"/>
              </a:buClr>
              <a:buSzPts val="2400"/>
              <a:buFont typeface="Arial"/>
              <a:buChar char="•"/>
            </a:pPr>
            <a:r>
              <a:rPr lang="en-US" sz="2400">
                <a:solidFill>
                  <a:schemeClr val="dk1"/>
                </a:solidFill>
                <a:latin typeface="Calibri"/>
                <a:ea typeface="Calibri"/>
                <a:cs typeface="Calibri"/>
                <a:sym typeface="Calibri"/>
              </a:rPr>
              <a:t>What are different types of respiration?</a:t>
            </a:r>
            <a:endParaRPr/>
          </a:p>
          <a:p>
            <a:pPr indent="0" lvl="0" marL="0" marR="0" rtl="0" algn="l">
              <a:spcBef>
                <a:spcPts val="0"/>
              </a:spcBef>
              <a:spcAft>
                <a:spcPts val="0"/>
              </a:spcAft>
              <a:buNone/>
            </a:pPr>
            <a:r>
              <a:t/>
            </a:r>
            <a:endParaRPr sz="2400">
              <a:solidFill>
                <a:schemeClr val="dk1"/>
              </a:solidFill>
              <a:latin typeface="Calibri"/>
              <a:ea typeface="Calibri"/>
              <a:cs typeface="Calibri"/>
              <a:sym typeface="Calibri"/>
            </a:endParaRPr>
          </a:p>
          <a:p>
            <a:pPr indent="-133350" lvl="0" marL="285750" marR="0" rtl="0" algn="l">
              <a:spcBef>
                <a:spcPts val="0"/>
              </a:spcBef>
              <a:spcAft>
                <a:spcPts val="0"/>
              </a:spcAft>
              <a:buClr>
                <a:schemeClr val="dk1"/>
              </a:buClr>
              <a:buSzPts val="2400"/>
              <a:buFont typeface="Arial"/>
              <a:buNone/>
            </a:pPr>
            <a:r>
              <a:t/>
            </a:r>
            <a:endParaRPr b="1" sz="2400">
              <a:solidFill>
                <a:srgbClr val="FF0000"/>
              </a:solidFill>
              <a:latin typeface="Calibri"/>
              <a:ea typeface="Calibri"/>
              <a:cs typeface="Calibri"/>
              <a:sym typeface="Calibri"/>
            </a:endParaRPr>
          </a:p>
          <a:p>
            <a:pPr indent="0" lvl="0" marL="0" marR="0" rtl="0" algn="l">
              <a:spcBef>
                <a:spcPts val="0"/>
              </a:spcBef>
              <a:spcAft>
                <a:spcPts val="0"/>
              </a:spcAft>
              <a:buNone/>
            </a:pPr>
            <a:r>
              <a:t/>
            </a:r>
            <a:endParaRPr b="1" sz="1800">
              <a:solidFill>
                <a:srgbClr val="FF0000"/>
              </a:solidFill>
              <a:latin typeface="Calibri"/>
              <a:ea typeface="Calibri"/>
              <a:cs typeface="Calibri"/>
              <a:sym typeface="Calibri"/>
            </a:endParaRPr>
          </a:p>
          <a:p>
            <a:pPr indent="0" lvl="0" marL="0" marR="0" rtl="0" algn="l">
              <a:spcBef>
                <a:spcPts val="0"/>
              </a:spcBef>
              <a:spcAft>
                <a:spcPts val="0"/>
              </a:spcAft>
              <a:buNone/>
            </a:pPr>
            <a:r>
              <a:t/>
            </a:r>
            <a:endParaRPr b="1" sz="1800">
              <a:solidFill>
                <a:srgbClr val="FF0000"/>
              </a:solidFill>
              <a:latin typeface="Calibri"/>
              <a:ea typeface="Calibri"/>
              <a:cs typeface="Calibri"/>
              <a:sym typeface="Calibri"/>
            </a:endParaRPr>
          </a:p>
          <a:p>
            <a:pPr indent="0" lvl="0" marL="0" marR="0" rtl="0" algn="l">
              <a:spcBef>
                <a:spcPts val="0"/>
              </a:spcBef>
              <a:spcAft>
                <a:spcPts val="0"/>
              </a:spcAft>
              <a:buNone/>
            </a:pPr>
            <a:r>
              <a:t/>
            </a:r>
            <a:endParaRPr b="1" sz="1800">
              <a:solidFill>
                <a:srgbClr val="FF0000"/>
              </a:solidFill>
              <a:latin typeface="Calibri"/>
              <a:ea typeface="Calibri"/>
              <a:cs typeface="Calibri"/>
              <a:sym typeface="Calibri"/>
            </a:endParaRPr>
          </a:p>
          <a:p>
            <a:pPr indent="0" lvl="0" marL="0" marR="0" rtl="0" algn="l">
              <a:spcBef>
                <a:spcPts val="0"/>
              </a:spcBef>
              <a:spcAft>
                <a:spcPts val="0"/>
              </a:spcAft>
              <a:buNone/>
            </a:pPr>
            <a:r>
              <a:t/>
            </a:r>
            <a:endParaRPr b="1" sz="1800">
              <a:solidFill>
                <a:srgbClr val="FF0000"/>
              </a:solidFill>
              <a:latin typeface="Calibri"/>
              <a:ea typeface="Calibri"/>
              <a:cs typeface="Calibri"/>
              <a:sym typeface="Calibri"/>
            </a:endParaRPr>
          </a:p>
          <a:p>
            <a:pPr indent="0" lvl="0" marL="0" marR="0" rtl="0" algn="l">
              <a:spcBef>
                <a:spcPts val="0"/>
              </a:spcBef>
              <a:spcAft>
                <a:spcPts val="0"/>
              </a:spcAft>
              <a:buNone/>
            </a:pPr>
            <a:r>
              <a:t/>
            </a:r>
            <a:endParaRPr b="1" sz="1800">
              <a:solidFill>
                <a:srgbClr val="FF0000"/>
              </a:solidFill>
              <a:latin typeface="Calibri"/>
              <a:ea typeface="Calibri"/>
              <a:cs typeface="Calibri"/>
              <a:sym typeface="Calibri"/>
            </a:endParaRPr>
          </a:p>
          <a:p>
            <a:pPr indent="0" lvl="0" marL="0" marR="0" rtl="0" algn="l">
              <a:spcBef>
                <a:spcPts val="0"/>
              </a:spcBef>
              <a:spcAft>
                <a:spcPts val="0"/>
              </a:spcAft>
              <a:buNone/>
            </a:pPr>
            <a:r>
              <a:t/>
            </a:r>
            <a:endParaRPr b="1" sz="1800">
              <a:solidFill>
                <a:srgbClr val="FF0000"/>
              </a:solidFill>
              <a:latin typeface="Calibri"/>
              <a:ea typeface="Calibri"/>
              <a:cs typeface="Calibri"/>
              <a:sym typeface="Calibri"/>
            </a:endParaRPr>
          </a:p>
          <a:p>
            <a:pPr indent="0" lvl="0" marL="0" marR="0" rtl="0" algn="l">
              <a:spcBef>
                <a:spcPts val="0"/>
              </a:spcBef>
              <a:spcAft>
                <a:spcPts val="0"/>
              </a:spcAft>
              <a:buNone/>
            </a:pPr>
            <a:r>
              <a:t/>
            </a:r>
            <a:endParaRPr b="1" sz="1800">
              <a:solidFill>
                <a:srgbClr val="FF0000"/>
              </a:solidFill>
              <a:latin typeface="Calibri"/>
              <a:ea typeface="Calibri"/>
              <a:cs typeface="Calibri"/>
              <a:sym typeface="Calibri"/>
            </a:endParaRPr>
          </a:p>
          <a:p>
            <a:pPr indent="0" lvl="0" marL="0" marR="0" rtl="0" algn="l">
              <a:spcBef>
                <a:spcPts val="0"/>
              </a:spcBef>
              <a:spcAft>
                <a:spcPts val="0"/>
              </a:spcAft>
              <a:buNone/>
            </a:pPr>
            <a:r>
              <a:t/>
            </a:r>
            <a:endParaRPr b="1" sz="1800">
              <a:solidFill>
                <a:srgbClr val="FF0000"/>
              </a:solidFill>
              <a:latin typeface="Calibri"/>
              <a:ea typeface="Calibri"/>
              <a:cs typeface="Calibri"/>
              <a:sym typeface="Calibri"/>
            </a:endParaRPr>
          </a:p>
          <a:p>
            <a:pPr indent="0" lvl="0" marL="0" marR="0" rtl="0" algn="l">
              <a:spcBef>
                <a:spcPts val="0"/>
              </a:spcBef>
              <a:spcAft>
                <a:spcPts val="0"/>
              </a:spcAft>
              <a:buNone/>
            </a:pPr>
            <a:r>
              <a:rPr b="1" lang="en-US" sz="1800">
                <a:solidFill>
                  <a:srgbClr val="FF0000"/>
                </a:solidFill>
                <a:latin typeface="Calibri"/>
                <a:ea typeface="Calibri"/>
                <a:cs typeface="Calibri"/>
                <a:sym typeface="Calibri"/>
              </a:rPr>
              <a:t> </a:t>
            </a:r>
            <a:endParaRPr sz="1800">
              <a:solidFill>
                <a:schemeClr val="dk1"/>
              </a:solidFill>
              <a:latin typeface="Calibri"/>
              <a:ea typeface="Calibri"/>
              <a:cs typeface="Calibri"/>
              <a:sym typeface="Calibri"/>
            </a:endParaRPr>
          </a:p>
        </p:txBody>
      </p:sp>
      <p:pic>
        <p:nvPicPr>
          <p:cNvPr descr="https://lh6.googleusercontent.com/4sdW2sq7oAFLtRv-fygcfRsKi54VwU7fOTW7tCnOkUaYOYiBTv72q8jFPRgq4C9qXtwFyQFdvpl-87pSUvtiU7PFd-9jAQ8j5WZXHvDWdN7y78oRBYVFWsaTxfo3FqgcU4bP7FZGf_3IbIWK0g" id="99" name="Google Shape;99;p3"/>
          <p:cNvPicPr preferRelativeResize="0"/>
          <p:nvPr/>
        </p:nvPicPr>
        <p:blipFill rotWithShape="1">
          <a:blip r:embed="rId3">
            <a:alphaModFix/>
          </a:blip>
          <a:srcRect b="0" l="0" r="0" t="0"/>
          <a:stretch/>
        </p:blipFill>
        <p:spPr>
          <a:xfrm>
            <a:off x="10241280" y="182880"/>
            <a:ext cx="1676400" cy="823913"/>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4"/>
          <p:cNvSpPr txBox="1"/>
          <p:nvPr>
            <p:ph idx="1" type="body"/>
          </p:nvPr>
        </p:nvSpPr>
        <p:spPr>
          <a:xfrm>
            <a:off x="838200" y="274320"/>
            <a:ext cx="10515600" cy="590264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FF0000"/>
              </a:buClr>
              <a:buSzPts val="2400"/>
              <a:buNone/>
            </a:pPr>
            <a:r>
              <a:rPr b="1" lang="en-US" sz="2400">
                <a:solidFill>
                  <a:srgbClr val="FF0000"/>
                </a:solidFill>
                <a:latin typeface="Times New Roman"/>
                <a:ea typeface="Times New Roman"/>
                <a:cs typeface="Times New Roman"/>
                <a:sym typeface="Times New Roman"/>
              </a:rPr>
              <a:t>                                                 RESPIRATION</a:t>
            </a:r>
            <a:endParaRPr b="0" sz="2400"/>
          </a:p>
          <a:p>
            <a:pPr indent="0" lvl="0" marL="0" rtl="0" algn="l">
              <a:lnSpc>
                <a:spcPct val="90000"/>
              </a:lnSpc>
              <a:spcBef>
                <a:spcPts val="400"/>
              </a:spcBef>
              <a:spcAft>
                <a:spcPts val="0"/>
              </a:spcAft>
              <a:buClr>
                <a:schemeClr val="dk1"/>
              </a:buClr>
              <a:buSzPts val="2800"/>
              <a:buNone/>
            </a:pPr>
            <a:br>
              <a:rPr lang="en-US"/>
            </a:br>
            <a:r>
              <a:rPr b="1" i="0" lang="en-US" sz="1800" u="none" strike="noStrike">
                <a:latin typeface="Arial"/>
                <a:ea typeface="Arial"/>
                <a:cs typeface="Arial"/>
                <a:sym typeface="Arial"/>
              </a:rPr>
              <a:t>Respiration is the process by which food is burnt in the cells of the body with the help of oxygen to release energy. It takes place in the mitochondria of the cells.</a:t>
            </a:r>
            <a:endParaRPr b="0" i="0" sz="1800" u="none" strike="noStrike">
              <a:latin typeface="Arial"/>
              <a:ea typeface="Arial"/>
              <a:cs typeface="Arial"/>
              <a:sym typeface="Arial"/>
            </a:endParaRPr>
          </a:p>
          <a:p>
            <a:pPr indent="-228600" lvl="0" marL="228600" rtl="0" algn="l">
              <a:lnSpc>
                <a:spcPct val="90000"/>
              </a:lnSpc>
              <a:spcBef>
                <a:spcPts val="0"/>
              </a:spcBef>
              <a:spcAft>
                <a:spcPts val="0"/>
              </a:spcAft>
              <a:buClr>
                <a:schemeClr val="dk1"/>
              </a:buClr>
              <a:buSzPts val="1800"/>
              <a:buFont typeface="Arial"/>
              <a:buChar char="•"/>
            </a:pPr>
            <a:r>
              <a:rPr b="1" i="0" lang="en-US" sz="1800" u="none" strike="noStrike">
                <a:latin typeface="Arial"/>
                <a:ea typeface="Arial"/>
                <a:cs typeface="Arial"/>
                <a:sym typeface="Arial"/>
              </a:rPr>
              <a:t>       The energy released during respiration is used to make ATP molecules (Adenosine tri phosphate) from ADP molecules (Adenosine di phosphate) and inorganic phosphate.</a:t>
            </a:r>
            <a:endParaRPr/>
          </a:p>
          <a:p>
            <a:pPr indent="-114300" lvl="0" marL="228600" rtl="0" algn="l">
              <a:lnSpc>
                <a:spcPct val="90000"/>
              </a:lnSpc>
              <a:spcBef>
                <a:spcPts val="0"/>
              </a:spcBef>
              <a:spcAft>
                <a:spcPts val="0"/>
              </a:spcAft>
              <a:buClr>
                <a:schemeClr val="dk1"/>
              </a:buClr>
              <a:buSzPts val="1800"/>
              <a:buFont typeface="Arial"/>
              <a:buNone/>
            </a:pPr>
            <a:r>
              <a:t/>
            </a:r>
            <a:endParaRPr b="0" i="0" sz="1800" u="none" strike="noStrike">
              <a:latin typeface="Arial"/>
              <a:ea typeface="Arial"/>
              <a:cs typeface="Arial"/>
              <a:sym typeface="Arial"/>
            </a:endParaRPr>
          </a:p>
          <a:p>
            <a:pPr indent="0" lvl="0" marL="0" rtl="0" algn="l">
              <a:lnSpc>
                <a:spcPct val="90000"/>
              </a:lnSpc>
              <a:spcBef>
                <a:spcPts val="0"/>
              </a:spcBef>
              <a:spcAft>
                <a:spcPts val="0"/>
              </a:spcAft>
              <a:buClr>
                <a:schemeClr val="dk1"/>
              </a:buClr>
              <a:buSzPts val="1800"/>
              <a:buNone/>
            </a:pPr>
            <a:r>
              <a:rPr b="1" i="0" lang="en-US" sz="1800" u="none" strike="noStrike">
                <a:latin typeface="Arial"/>
                <a:ea typeface="Arial"/>
                <a:cs typeface="Arial"/>
                <a:sym typeface="Arial"/>
              </a:rPr>
              <a:t>                                           Energy</a:t>
            </a:r>
            <a:endParaRPr b="0" i="0" sz="1800" u="none" strike="noStrike">
              <a:latin typeface="Arial"/>
              <a:ea typeface="Arial"/>
              <a:cs typeface="Arial"/>
              <a:sym typeface="Arial"/>
            </a:endParaRPr>
          </a:p>
          <a:p>
            <a:pPr indent="-228600" lvl="0" marL="228600" rtl="0" algn="l">
              <a:lnSpc>
                <a:spcPct val="90000"/>
              </a:lnSpc>
              <a:spcBef>
                <a:spcPts val="0"/>
              </a:spcBef>
              <a:spcAft>
                <a:spcPts val="0"/>
              </a:spcAft>
              <a:buClr>
                <a:schemeClr val="dk1"/>
              </a:buClr>
              <a:buSzPts val="1800"/>
              <a:buFont typeface="Arial"/>
              <a:buChar char="•"/>
            </a:pPr>
            <a:r>
              <a:rPr b="1" i="0" lang="en-US" sz="1800" u="none" strike="noStrike">
                <a:latin typeface="Arial"/>
                <a:ea typeface="Arial"/>
                <a:cs typeface="Arial"/>
                <a:sym typeface="Arial"/>
              </a:rPr>
              <a:t>    ADP  +  Phosphate  -------------------------  ATP</a:t>
            </a:r>
            <a:endParaRPr b="0" i="0" sz="1800" u="none" strike="noStrike">
              <a:latin typeface="Arial"/>
              <a:ea typeface="Arial"/>
              <a:cs typeface="Arial"/>
              <a:sym typeface="Arial"/>
            </a:endParaRPr>
          </a:p>
          <a:p>
            <a:pPr indent="0" lvl="0" marL="0" rtl="0" algn="l">
              <a:lnSpc>
                <a:spcPct val="90000"/>
              </a:lnSpc>
              <a:spcBef>
                <a:spcPts val="0"/>
              </a:spcBef>
              <a:spcAft>
                <a:spcPts val="0"/>
              </a:spcAft>
              <a:buClr>
                <a:schemeClr val="dk1"/>
              </a:buClr>
              <a:buSzPts val="1800"/>
              <a:buNone/>
            </a:pPr>
            <a:r>
              <a:rPr b="1" i="0" lang="en-US" sz="1800" u="none" strike="noStrike">
                <a:latin typeface="Arial"/>
                <a:ea typeface="Arial"/>
                <a:cs typeface="Arial"/>
                <a:sym typeface="Arial"/>
              </a:rPr>
              <a:t>                                     from respiration</a:t>
            </a:r>
            <a:endParaRPr/>
          </a:p>
          <a:p>
            <a:pPr indent="-114300" lvl="0" marL="228600" rtl="0" algn="l">
              <a:lnSpc>
                <a:spcPct val="90000"/>
              </a:lnSpc>
              <a:spcBef>
                <a:spcPts val="0"/>
              </a:spcBef>
              <a:spcAft>
                <a:spcPts val="0"/>
              </a:spcAft>
              <a:buClr>
                <a:schemeClr val="dk1"/>
              </a:buClr>
              <a:buSzPts val="1800"/>
              <a:buFont typeface="Arial"/>
              <a:buNone/>
            </a:pPr>
            <a:r>
              <a:t/>
            </a:r>
            <a:endParaRPr b="0" i="0" sz="1800" u="none" strike="noStrike">
              <a:latin typeface="Arial"/>
              <a:ea typeface="Arial"/>
              <a:cs typeface="Arial"/>
              <a:sym typeface="Arial"/>
            </a:endParaRPr>
          </a:p>
          <a:p>
            <a:pPr indent="-228600" lvl="0" marL="228600" rtl="0" algn="l">
              <a:lnSpc>
                <a:spcPct val="90000"/>
              </a:lnSpc>
              <a:spcBef>
                <a:spcPts val="0"/>
              </a:spcBef>
              <a:spcAft>
                <a:spcPts val="0"/>
              </a:spcAft>
              <a:buClr>
                <a:schemeClr val="dk1"/>
              </a:buClr>
              <a:buSzPts val="1800"/>
              <a:buFont typeface="Arial"/>
              <a:buChar char="•"/>
            </a:pPr>
            <a:r>
              <a:rPr b="1" i="0" lang="en-US" sz="1800" u="none" strike="noStrike">
                <a:latin typeface="Arial"/>
                <a:ea typeface="Arial"/>
                <a:cs typeface="Arial"/>
                <a:sym typeface="Arial"/>
              </a:rPr>
              <a:t>       Energy is stored in the cells in the form of ATP molecules. When the cells need energy, ATP is broken down in the presence of water to form ADP and energy is released. </a:t>
            </a:r>
            <a:endParaRPr b="0" i="0" sz="1800" u="none" strike="noStrike">
              <a:latin typeface="Arial"/>
              <a:ea typeface="Arial"/>
              <a:cs typeface="Arial"/>
              <a:sym typeface="Arial"/>
            </a:endParaRPr>
          </a:p>
          <a:p>
            <a:pPr indent="0" lvl="0" marL="0" rtl="0" algn="l">
              <a:lnSpc>
                <a:spcPct val="90000"/>
              </a:lnSpc>
              <a:spcBef>
                <a:spcPts val="0"/>
              </a:spcBef>
              <a:spcAft>
                <a:spcPts val="0"/>
              </a:spcAft>
              <a:buClr>
                <a:schemeClr val="dk1"/>
              </a:buClr>
              <a:buSzPts val="1800"/>
              <a:buNone/>
            </a:pPr>
            <a:r>
              <a:rPr b="1" i="0" lang="en-US" sz="1800" u="none" strike="noStrike">
                <a:latin typeface="Arial"/>
                <a:ea typeface="Arial"/>
                <a:cs typeface="Arial"/>
                <a:sym typeface="Arial"/>
              </a:rPr>
              <a:t>                               water</a:t>
            </a:r>
            <a:endParaRPr b="0" i="0" sz="1800" u="none" strike="noStrike">
              <a:latin typeface="Arial"/>
              <a:ea typeface="Arial"/>
              <a:cs typeface="Arial"/>
              <a:sym typeface="Arial"/>
            </a:endParaRPr>
          </a:p>
          <a:p>
            <a:pPr indent="-228600" lvl="0" marL="228600" rtl="0" algn="l">
              <a:lnSpc>
                <a:spcPct val="90000"/>
              </a:lnSpc>
              <a:spcBef>
                <a:spcPts val="0"/>
              </a:spcBef>
              <a:spcAft>
                <a:spcPts val="0"/>
              </a:spcAft>
              <a:buClr>
                <a:schemeClr val="dk1"/>
              </a:buClr>
              <a:buSzPts val="1800"/>
              <a:buFont typeface="Arial"/>
              <a:buChar char="•"/>
            </a:pPr>
            <a:r>
              <a:rPr b="1" i="0" lang="en-US" sz="1800" u="none" strike="noStrike">
                <a:latin typeface="Arial"/>
                <a:ea typeface="Arial"/>
                <a:cs typeface="Arial"/>
                <a:sym typeface="Arial"/>
              </a:rPr>
              <a:t>                ATP   --------------       ADP  +  Energy</a:t>
            </a:r>
            <a:endParaRPr b="0" i="0" sz="1800" u="none" strike="noStrike">
              <a:latin typeface="Arial"/>
              <a:ea typeface="Arial"/>
              <a:cs typeface="Arial"/>
              <a:sym typeface="Arial"/>
            </a:endParaRPr>
          </a:p>
        </p:txBody>
      </p:sp>
      <p:pic>
        <p:nvPicPr>
          <p:cNvPr descr="https://lh6.googleusercontent.com/4sdW2sq7oAFLtRv-fygcfRsKi54VwU7fOTW7tCnOkUaYOYiBTv72q8jFPRgq4C9qXtwFyQFdvpl-87pSUvtiU7PFd-9jAQ8j5WZXHvDWdN7y78oRBYVFWsaTxfo3FqgcU4bP7FZGf_3IbIWK0g" id="105" name="Google Shape;105;p4"/>
          <p:cNvPicPr preferRelativeResize="0"/>
          <p:nvPr/>
        </p:nvPicPr>
        <p:blipFill rotWithShape="1">
          <a:blip r:embed="rId3">
            <a:alphaModFix/>
          </a:blip>
          <a:srcRect b="0" l="0" r="0" t="0"/>
          <a:stretch/>
        </p:blipFill>
        <p:spPr>
          <a:xfrm>
            <a:off x="10241280" y="182880"/>
            <a:ext cx="1676400" cy="823913"/>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5"/>
          <p:cNvSpPr txBox="1"/>
          <p:nvPr>
            <p:ph idx="1" type="body"/>
          </p:nvPr>
        </p:nvSpPr>
        <p:spPr>
          <a:xfrm>
            <a:off x="838200" y="475488"/>
            <a:ext cx="10515600" cy="5701475"/>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rgbClr val="FF0000"/>
              </a:buClr>
              <a:buSzPts val="2400"/>
              <a:buNone/>
            </a:pPr>
            <a:r>
              <a:rPr b="1" lang="en-US" sz="2400">
                <a:solidFill>
                  <a:srgbClr val="FF0000"/>
                </a:solidFill>
                <a:latin typeface="Arial"/>
                <a:ea typeface="Arial"/>
                <a:cs typeface="Arial"/>
                <a:sym typeface="Arial"/>
              </a:rPr>
              <a:t>TYPES OF RESPIRATION</a:t>
            </a:r>
            <a:endParaRPr b="0" sz="2400"/>
          </a:p>
          <a:p>
            <a:pPr indent="0" lvl="0" marL="0" rtl="0" algn="l">
              <a:lnSpc>
                <a:spcPct val="90000"/>
              </a:lnSpc>
              <a:spcBef>
                <a:spcPts val="1000"/>
              </a:spcBef>
              <a:spcAft>
                <a:spcPts val="0"/>
              </a:spcAft>
              <a:buClr>
                <a:schemeClr val="dk1"/>
              </a:buClr>
              <a:buSzPts val="2800"/>
              <a:buNone/>
            </a:pPr>
            <a:br>
              <a:rPr lang="en-US"/>
            </a:br>
            <a:endParaRPr/>
          </a:p>
        </p:txBody>
      </p:sp>
      <p:pic>
        <p:nvPicPr>
          <p:cNvPr descr="Respiration PPT and PDF Report for Download" id="111" name="Google Shape;111;p5"/>
          <p:cNvPicPr preferRelativeResize="0"/>
          <p:nvPr/>
        </p:nvPicPr>
        <p:blipFill rotWithShape="1">
          <a:blip r:embed="rId3">
            <a:alphaModFix/>
          </a:blip>
          <a:srcRect b="0" l="0" r="0" t="0"/>
          <a:stretch/>
        </p:blipFill>
        <p:spPr>
          <a:xfrm>
            <a:off x="2499360" y="1249680"/>
            <a:ext cx="7040880" cy="3962400"/>
          </a:xfrm>
          <a:prstGeom prst="rect">
            <a:avLst/>
          </a:prstGeom>
          <a:noFill/>
          <a:ln>
            <a:noFill/>
          </a:ln>
        </p:spPr>
      </p:pic>
      <p:pic>
        <p:nvPicPr>
          <p:cNvPr descr="https://lh6.googleusercontent.com/4sdW2sq7oAFLtRv-fygcfRsKi54VwU7fOTW7tCnOkUaYOYiBTv72q8jFPRgq4C9qXtwFyQFdvpl-87pSUvtiU7PFd-9jAQ8j5WZXHvDWdN7y78oRBYVFWsaTxfo3FqgcU4bP7FZGf_3IbIWK0g" id="112" name="Google Shape;112;p5"/>
          <p:cNvPicPr preferRelativeResize="0"/>
          <p:nvPr/>
        </p:nvPicPr>
        <p:blipFill rotWithShape="1">
          <a:blip r:embed="rId4">
            <a:alphaModFix/>
          </a:blip>
          <a:srcRect b="0" l="0" r="0" t="0"/>
          <a:stretch/>
        </p:blipFill>
        <p:spPr>
          <a:xfrm>
            <a:off x="10241280" y="182880"/>
            <a:ext cx="1676400" cy="823913"/>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FF0000"/>
              </a:buClr>
              <a:buSzPts val="2400"/>
              <a:buFont typeface="Calibri"/>
              <a:buNone/>
            </a:pPr>
            <a:r>
              <a:rPr b="1" lang="en-US" sz="2400">
                <a:solidFill>
                  <a:srgbClr val="FF0000"/>
                </a:solidFill>
              </a:rPr>
              <a:t>AEROBIC RESPIRATION</a:t>
            </a:r>
            <a:endParaRPr/>
          </a:p>
        </p:txBody>
      </p:sp>
      <p:sp>
        <p:nvSpPr>
          <p:cNvPr id="118" name="Google Shape;118;p6"/>
          <p:cNvSpPr txBox="1"/>
          <p:nvPr>
            <p:ph idx="1" type="body"/>
          </p:nvPr>
        </p:nvSpPr>
        <p:spPr>
          <a:xfrm>
            <a:off x="838200" y="1391920"/>
            <a:ext cx="10515600" cy="4785043"/>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000"/>
              <a:buChar char="•"/>
            </a:pPr>
            <a:r>
              <a:rPr lang="en-US" sz="2000"/>
              <a:t>Aerobic Respiration: This type of respiration happens in the presence of oxygen.Pyruvic acid is converted into carbon dioxide. Energy is released and water molecule isalso formed at the end of this process</a:t>
            </a:r>
            <a:r>
              <a:rPr lang="en-US"/>
              <a:t>.</a:t>
            </a:r>
            <a:endParaRPr/>
          </a:p>
        </p:txBody>
      </p:sp>
      <p:pic>
        <p:nvPicPr>
          <p:cNvPr descr="Anaerobic Respiration and Fermentation (Tutorial) – sciencemusicvideos" id="119" name="Google Shape;119;p6"/>
          <p:cNvPicPr preferRelativeResize="0"/>
          <p:nvPr/>
        </p:nvPicPr>
        <p:blipFill rotWithShape="1">
          <a:blip r:embed="rId3">
            <a:alphaModFix/>
          </a:blip>
          <a:srcRect b="0" l="0" r="0" t="0"/>
          <a:stretch/>
        </p:blipFill>
        <p:spPr>
          <a:xfrm>
            <a:off x="1209040" y="2529840"/>
            <a:ext cx="8128000" cy="3647123"/>
          </a:xfrm>
          <a:prstGeom prst="rect">
            <a:avLst/>
          </a:prstGeom>
          <a:noFill/>
          <a:ln>
            <a:noFill/>
          </a:ln>
        </p:spPr>
      </p:pic>
      <p:pic>
        <p:nvPicPr>
          <p:cNvPr descr="https://lh6.googleusercontent.com/4sdW2sq7oAFLtRv-fygcfRsKi54VwU7fOTW7tCnOkUaYOYiBTv72q8jFPRgq4C9qXtwFyQFdvpl-87pSUvtiU7PFd-9jAQ8j5WZXHvDWdN7y78oRBYVFWsaTxfo3FqgcU4bP7FZGf_3IbIWK0g" id="120" name="Google Shape;120;p6"/>
          <p:cNvPicPr preferRelativeResize="0"/>
          <p:nvPr/>
        </p:nvPicPr>
        <p:blipFill rotWithShape="1">
          <a:blip r:embed="rId4">
            <a:alphaModFix/>
          </a:blip>
          <a:srcRect b="0" l="0" r="0" t="0"/>
          <a:stretch/>
        </p:blipFill>
        <p:spPr>
          <a:xfrm>
            <a:off x="10241280" y="182880"/>
            <a:ext cx="1676400" cy="823913"/>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FF0000"/>
              </a:buClr>
              <a:buSzPts val="2400"/>
              <a:buFont typeface="Calibri"/>
              <a:buNone/>
            </a:pPr>
            <a:r>
              <a:rPr b="1" lang="en-US" sz="2400">
                <a:solidFill>
                  <a:srgbClr val="FF0000"/>
                </a:solidFill>
              </a:rPr>
              <a:t>ANAEROBIC RESPIRATION</a:t>
            </a:r>
            <a:r>
              <a:rPr lang="en-US" sz="2400">
                <a:solidFill>
                  <a:srgbClr val="FF0000"/>
                </a:solidFill>
              </a:rPr>
              <a:t>.</a:t>
            </a:r>
            <a:endParaRPr/>
          </a:p>
        </p:txBody>
      </p:sp>
      <p:sp>
        <p:nvSpPr>
          <p:cNvPr id="126" name="Google Shape;126;p7"/>
          <p:cNvSpPr txBox="1"/>
          <p:nvPr>
            <p:ph idx="1" type="body"/>
          </p:nvPr>
        </p:nvSpPr>
        <p:spPr>
          <a:xfrm>
            <a:off x="431800" y="1330960"/>
            <a:ext cx="9857946" cy="4711066"/>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000"/>
              <a:buChar char="•"/>
            </a:pPr>
            <a:r>
              <a:rPr lang="en-US" sz="2000"/>
              <a:t>Anaerobic Respiration: This type of respiration happens in the absence of oxygen.Pyruvic acid is either converted into ethyl alcohol or lactic acid. Ethyl alcohol is usually formed in case of anaerobic respiration in microbes; like yeast or bacteria. Lactic acid is formed in some microbes as well as in the muscle cells.</a:t>
            </a:r>
            <a:endParaRPr/>
          </a:p>
        </p:txBody>
      </p:sp>
      <p:pic>
        <p:nvPicPr>
          <p:cNvPr descr="Which is required for both anaerobic respiration and aerobic respiration? -  lifeder English" id="127" name="Google Shape;127;p7"/>
          <p:cNvPicPr preferRelativeResize="0"/>
          <p:nvPr/>
        </p:nvPicPr>
        <p:blipFill rotWithShape="1">
          <a:blip r:embed="rId3">
            <a:alphaModFix/>
          </a:blip>
          <a:srcRect b="0" l="0" r="0" t="0"/>
          <a:stretch/>
        </p:blipFill>
        <p:spPr>
          <a:xfrm>
            <a:off x="1270000" y="2656524"/>
            <a:ext cx="9255760" cy="3709670"/>
          </a:xfrm>
          <a:prstGeom prst="rect">
            <a:avLst/>
          </a:prstGeom>
          <a:noFill/>
          <a:ln>
            <a:noFill/>
          </a:ln>
        </p:spPr>
      </p:pic>
      <p:pic>
        <p:nvPicPr>
          <p:cNvPr descr="https://lh6.googleusercontent.com/4sdW2sq7oAFLtRv-fygcfRsKi54VwU7fOTW7tCnOkUaYOYiBTv72q8jFPRgq4C9qXtwFyQFdvpl-87pSUvtiU7PFd-9jAQ8j5WZXHvDWdN7y78oRBYVFWsaTxfo3FqgcU4bP7FZGf_3IbIWK0g" id="128" name="Google Shape;128;p7"/>
          <p:cNvPicPr preferRelativeResize="0"/>
          <p:nvPr/>
        </p:nvPicPr>
        <p:blipFill rotWithShape="1">
          <a:blip r:embed="rId4">
            <a:alphaModFix/>
          </a:blip>
          <a:srcRect b="0" l="0" r="0" t="0"/>
          <a:stretch/>
        </p:blipFill>
        <p:spPr>
          <a:xfrm>
            <a:off x="10241280" y="182880"/>
            <a:ext cx="1676400" cy="823913"/>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FF0000"/>
              </a:buClr>
              <a:buSzPts val="2400"/>
              <a:buFont typeface="Calibri"/>
              <a:buNone/>
            </a:pPr>
            <a:r>
              <a:rPr lang="en-US" sz="2400">
                <a:solidFill>
                  <a:srgbClr val="FF0000"/>
                </a:solidFill>
              </a:rPr>
              <a:t>                              </a:t>
            </a:r>
            <a:r>
              <a:rPr b="1" lang="en-US" sz="2400">
                <a:solidFill>
                  <a:srgbClr val="FF0000"/>
                </a:solidFill>
              </a:rPr>
              <a:t>BREAK DOWN OF GLUCOSE BY VARIOUS PATHWAYS. </a:t>
            </a:r>
            <a:endParaRPr b="1" sz="2400">
              <a:solidFill>
                <a:srgbClr val="FF0000"/>
              </a:solidFill>
            </a:endParaRPr>
          </a:p>
        </p:txBody>
      </p:sp>
      <p:pic>
        <p:nvPicPr>
          <p:cNvPr descr="https://lh6.googleusercontent.com/4sdW2sq7oAFLtRv-fygcfRsKi54VwU7fOTW7tCnOkUaYOYiBTv72q8jFPRgq4C9qXtwFyQFdvpl-87pSUvtiU7PFd-9jAQ8j5WZXHvDWdN7y78oRBYVFWsaTxfo3FqgcU4bP7FZGf_3IbIWK0g" id="134" name="Google Shape;134;p8"/>
          <p:cNvPicPr preferRelativeResize="0"/>
          <p:nvPr/>
        </p:nvPicPr>
        <p:blipFill rotWithShape="1">
          <a:blip r:embed="rId3">
            <a:alphaModFix/>
          </a:blip>
          <a:srcRect b="0" l="0" r="0" t="0"/>
          <a:stretch/>
        </p:blipFill>
        <p:spPr>
          <a:xfrm>
            <a:off x="10241280" y="182880"/>
            <a:ext cx="1676400" cy="823913"/>
          </a:xfrm>
          <a:prstGeom prst="rect">
            <a:avLst/>
          </a:prstGeom>
          <a:noFill/>
          <a:ln>
            <a:noFill/>
          </a:ln>
        </p:spPr>
      </p:pic>
      <p:pic>
        <p:nvPicPr>
          <p:cNvPr id="135" name="Google Shape;135;p8"/>
          <p:cNvPicPr preferRelativeResize="0"/>
          <p:nvPr>
            <p:ph idx="1" type="body"/>
          </p:nvPr>
        </p:nvPicPr>
        <p:blipFill rotWithShape="1">
          <a:blip r:embed="rId4">
            <a:alphaModFix/>
          </a:blip>
          <a:srcRect b="0" l="0" r="0" t="0"/>
          <a:stretch/>
        </p:blipFill>
        <p:spPr>
          <a:xfrm>
            <a:off x="590379" y="1872933"/>
            <a:ext cx="10763421" cy="4141787"/>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FF0000"/>
              </a:buClr>
              <a:buSzPts val="2400"/>
              <a:buFont typeface="Calibri"/>
              <a:buNone/>
            </a:pPr>
            <a:r>
              <a:rPr lang="en-US" sz="2400">
                <a:solidFill>
                  <a:srgbClr val="FF0000"/>
                </a:solidFill>
              </a:rPr>
              <a:t>                                             </a:t>
            </a:r>
            <a:r>
              <a:rPr b="1" lang="en-US" sz="2400">
                <a:solidFill>
                  <a:srgbClr val="FF0000"/>
                </a:solidFill>
              </a:rPr>
              <a:t>RESPIRATION IN PLANTS</a:t>
            </a:r>
            <a:endParaRPr/>
          </a:p>
        </p:txBody>
      </p:sp>
      <p:sp>
        <p:nvSpPr>
          <p:cNvPr id="141" name="Google Shape;141;p9"/>
          <p:cNvSpPr txBox="1"/>
          <p:nvPr>
            <p:ph idx="1" type="body"/>
          </p:nvPr>
        </p:nvSpPr>
        <p:spPr>
          <a:xfrm>
            <a:off x="705853" y="1564640"/>
            <a:ext cx="10122568" cy="4477386"/>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000"/>
              <a:buChar char="•"/>
            </a:pPr>
            <a:r>
              <a:rPr lang="en-US" sz="2000"/>
              <a:t>It takes place in all parts of the plants like root , stem and leaves </a:t>
            </a:r>
            <a:endParaRPr/>
          </a:p>
          <a:p>
            <a:pPr indent="-228600" lvl="0" marL="228600" rtl="0" algn="l">
              <a:lnSpc>
                <a:spcPct val="90000"/>
              </a:lnSpc>
              <a:spcBef>
                <a:spcPts val="1000"/>
              </a:spcBef>
              <a:spcAft>
                <a:spcPts val="0"/>
              </a:spcAft>
              <a:buClr>
                <a:schemeClr val="dk1"/>
              </a:buClr>
              <a:buSzPts val="2000"/>
              <a:buChar char="•"/>
            </a:pPr>
            <a:r>
              <a:rPr lang="en-US" sz="2000"/>
              <a:t>In roots exchange of gases takes place by the process of diffusion</a:t>
            </a:r>
            <a:endParaRPr/>
          </a:p>
          <a:p>
            <a:pPr indent="-228600" lvl="0" marL="228600" rtl="0" algn="l">
              <a:lnSpc>
                <a:spcPct val="90000"/>
              </a:lnSpc>
              <a:spcBef>
                <a:spcPts val="1000"/>
              </a:spcBef>
              <a:spcAft>
                <a:spcPts val="0"/>
              </a:spcAft>
              <a:buClr>
                <a:schemeClr val="dk1"/>
              </a:buClr>
              <a:buSzPts val="2000"/>
              <a:buChar char="•"/>
            </a:pPr>
            <a:r>
              <a:rPr lang="en-US" sz="2000"/>
              <a:t>In woody stem exchange of gases takes place by lenticels </a:t>
            </a:r>
            <a:endParaRPr/>
          </a:p>
          <a:p>
            <a:pPr indent="-228600" lvl="0" marL="228600" rtl="0" algn="l">
              <a:lnSpc>
                <a:spcPct val="90000"/>
              </a:lnSpc>
              <a:spcBef>
                <a:spcPts val="1000"/>
              </a:spcBef>
              <a:spcAft>
                <a:spcPts val="0"/>
              </a:spcAft>
              <a:buClr>
                <a:schemeClr val="dk1"/>
              </a:buClr>
              <a:buSzPts val="2000"/>
              <a:buChar char="•"/>
            </a:pPr>
            <a:r>
              <a:rPr lang="en-US" sz="2000"/>
              <a:t>In leaves exchange of gases takes place through stomata </a:t>
            </a:r>
            <a:endParaRPr sz="2000"/>
          </a:p>
        </p:txBody>
      </p:sp>
      <p:pic>
        <p:nvPicPr>
          <p:cNvPr descr="Respiration in Plants: Roots, Stems, Leaves Involved in Respiration" id="142" name="Google Shape;142;p9"/>
          <p:cNvPicPr preferRelativeResize="0"/>
          <p:nvPr/>
        </p:nvPicPr>
        <p:blipFill rotWithShape="1">
          <a:blip r:embed="rId3">
            <a:alphaModFix/>
          </a:blip>
          <a:srcRect b="0" l="0" r="0" t="0"/>
          <a:stretch/>
        </p:blipFill>
        <p:spPr>
          <a:xfrm>
            <a:off x="1960880" y="3122930"/>
            <a:ext cx="5892800" cy="3572510"/>
          </a:xfrm>
          <a:prstGeom prst="rect">
            <a:avLst/>
          </a:prstGeom>
          <a:noFill/>
          <a:ln>
            <a:noFill/>
          </a:ln>
        </p:spPr>
      </p:pic>
      <p:pic>
        <p:nvPicPr>
          <p:cNvPr descr="https://lh6.googleusercontent.com/4sdW2sq7oAFLtRv-fygcfRsKi54VwU7fOTW7tCnOkUaYOYiBTv72q8jFPRgq4C9qXtwFyQFdvpl-87pSUvtiU7PFd-9jAQ8j5WZXHvDWdN7y78oRBYVFWsaTxfo3FqgcU4bP7FZGf_3IbIWK0g" id="143" name="Google Shape;143;p9"/>
          <p:cNvPicPr preferRelativeResize="0"/>
          <p:nvPr/>
        </p:nvPicPr>
        <p:blipFill rotWithShape="1">
          <a:blip r:embed="rId4">
            <a:alphaModFix/>
          </a:blip>
          <a:srcRect b="0" l="0" r="0" t="0"/>
          <a:stretch/>
        </p:blipFill>
        <p:spPr>
          <a:xfrm>
            <a:off x="10241280" y="182880"/>
            <a:ext cx="1676400" cy="823913"/>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2021-03-22T18:37:25Z</dcterms:created>
  <dc:creator>DEBASHISH BALA</dc:creator>
</cp:coreProperties>
</file>