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7" r:id="rId2"/>
    <p:sldId id="258" r:id="rId3"/>
    <p:sldId id="259" r:id="rId4"/>
    <p:sldId id="260" r:id="rId5"/>
    <p:sldId id="261" r:id="rId6"/>
    <p:sldId id="262" r:id="rId7"/>
    <p:sldId id="263" r:id="rId8"/>
    <p:sldId id="264" r:id="rId9"/>
    <p:sldId id="269" r:id="rId10"/>
    <p:sldId id="268" r:id="rId11"/>
    <p:sldId id="266"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4781583-57D2-46DB-A7AD-433A9F8DE4BD}" type="datetimeFigureOut">
              <a:rPr lang="en-IN" smtClean="0"/>
              <a:t>06-06-2022</a:t>
            </a:fld>
            <a:endParaRPr lang="en-IN"/>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95EE8EC-67DA-40F2-9426-20CDAF6D1017}" type="slidenum">
              <a:rPr lang="en-IN" smtClean="0"/>
              <a:t>‹#›</a:t>
            </a:fld>
            <a:endParaRPr lang="en-IN"/>
          </a:p>
        </p:txBody>
      </p:sp>
    </p:spTree>
    <p:extLst>
      <p:ext uri="{BB962C8B-B14F-4D97-AF65-F5344CB8AC3E}">
        <p14:creationId xmlns:p14="http://schemas.microsoft.com/office/powerpoint/2010/main" val="37251351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E95EE8EC-67DA-40F2-9426-20CDAF6D1017}" type="slidenum">
              <a:rPr lang="en-IN" smtClean="0"/>
              <a:t>10</a:t>
            </a:fld>
            <a:endParaRPr lang="en-IN"/>
          </a:p>
        </p:txBody>
      </p:sp>
    </p:spTree>
    <p:extLst>
      <p:ext uri="{BB962C8B-B14F-4D97-AF65-F5344CB8AC3E}">
        <p14:creationId xmlns:p14="http://schemas.microsoft.com/office/powerpoint/2010/main" val="8002184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37A9B66-CCAC-42D8-B051-1E7A91F3C210}" type="datetimeFigureOut">
              <a:rPr lang="en-US" smtClean="0"/>
              <a:t>6/6/2022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6F3268-F612-4769-B79B-E96B770AC184}"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37A9B66-CCAC-42D8-B051-1E7A91F3C210}" type="datetimeFigureOut">
              <a:rPr lang="en-US" smtClean="0"/>
              <a:t>6/6/2022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6F3268-F612-4769-B79B-E96B770AC184}"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37A9B66-CCAC-42D8-B051-1E7A91F3C210}" type="datetimeFigureOut">
              <a:rPr lang="en-US" smtClean="0"/>
              <a:t>6/6/2022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6F3268-F612-4769-B79B-E96B770AC184}"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37A9B66-CCAC-42D8-B051-1E7A91F3C210}" type="datetimeFigureOut">
              <a:rPr lang="en-US" smtClean="0"/>
              <a:t>6/6/2022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6F3268-F612-4769-B79B-E96B770AC184}"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37A9B66-CCAC-42D8-B051-1E7A91F3C210}" type="datetimeFigureOut">
              <a:rPr lang="en-US" smtClean="0"/>
              <a:t>6/6/2022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6F3268-F612-4769-B79B-E96B770AC184}"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37A9B66-CCAC-42D8-B051-1E7A91F3C210}" type="datetimeFigureOut">
              <a:rPr lang="en-US" smtClean="0"/>
              <a:t>6/6/2022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6F3268-F612-4769-B79B-E96B770AC184}"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37A9B66-CCAC-42D8-B051-1E7A91F3C210}" type="datetimeFigureOut">
              <a:rPr lang="en-US" smtClean="0"/>
              <a:t>6/6/2022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D6F3268-F612-4769-B79B-E96B770AC184}"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37A9B66-CCAC-42D8-B051-1E7A91F3C210}" type="datetimeFigureOut">
              <a:rPr lang="en-US" smtClean="0"/>
              <a:t>6/6/2022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D6F3268-F612-4769-B79B-E96B770AC184}"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37A9B66-CCAC-42D8-B051-1E7A91F3C210}" type="datetimeFigureOut">
              <a:rPr lang="en-US" smtClean="0"/>
              <a:t>6/6/2022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D6F3268-F612-4769-B79B-E96B770AC184}"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37A9B66-CCAC-42D8-B051-1E7A91F3C210}" type="datetimeFigureOut">
              <a:rPr lang="en-US" smtClean="0"/>
              <a:t>6/6/2022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6F3268-F612-4769-B79B-E96B770AC184}"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37A9B66-CCAC-42D8-B051-1E7A91F3C210}" type="datetimeFigureOut">
              <a:rPr lang="en-US" smtClean="0"/>
              <a:t>6/6/2022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6F3268-F612-4769-B79B-E96B770AC184}"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37A9B66-CCAC-42D8-B051-1E7A91F3C210}" type="datetimeFigureOut">
              <a:rPr lang="en-US" smtClean="0"/>
              <a:t>6/6/2022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6F3268-F612-4769-B79B-E96B770AC184}"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solidFill>
            <a:schemeClr val="bg1"/>
          </a:solidFill>
          <a:ln>
            <a:solidFill>
              <a:schemeClr val="bg1"/>
            </a:solidFill>
          </a:ln>
        </p:spPr>
        <p:txBody>
          <a:bodyPr rtlCol="0">
            <a:normAutofit/>
          </a:bodyPr>
          <a:lstStyle/>
          <a:p>
            <a:pPr>
              <a:defRPr/>
            </a:pPr>
            <a:br>
              <a:rPr sz="3200">
                <a:solidFill>
                  <a:srgbClr val="CC3300"/>
                </a:solidFill>
                <a:latin typeface="+mn-lt"/>
              </a:rPr>
            </a:br>
            <a:r>
              <a:rPr lang="en-IN" sz="2700" b="1" dirty="0">
                <a:solidFill>
                  <a:srgbClr val="FF0000"/>
                </a:solidFill>
              </a:rPr>
              <a:t>PHYSICAL AND CHEMICAL CHANGES</a:t>
            </a:r>
            <a:br>
              <a:rPr lang="en-US" sz="2700" dirty="0"/>
            </a:br>
            <a:endParaRPr sz="2700">
              <a:solidFill>
                <a:srgbClr val="FF0000"/>
              </a:solidFill>
              <a:latin typeface="+mn-lt"/>
            </a:endParaRPr>
          </a:p>
        </p:txBody>
      </p:sp>
      <p:sp>
        <p:nvSpPr>
          <p:cNvPr id="2051" name="Subtitle 5"/>
          <p:cNvSpPr>
            <a:spLocks noGrp="1"/>
          </p:cNvSpPr>
          <p:nvPr>
            <p:ph type="subTitle" idx="1"/>
          </p:nvPr>
        </p:nvSpPr>
        <p:spPr>
          <a:xfrm>
            <a:off x="1066800" y="3200400"/>
            <a:ext cx="6705600" cy="1600200"/>
          </a:xfrm>
        </p:spPr>
        <p:txBody>
          <a:bodyPr>
            <a:normAutofit fontScale="85000" lnSpcReduction="20000"/>
          </a:bodyPr>
          <a:lstStyle/>
          <a:p>
            <a:r>
              <a:rPr lang="en-US" sz="2400" dirty="0">
                <a:solidFill>
                  <a:schemeClr val="tx1"/>
                </a:solidFill>
              </a:rPr>
              <a:t>SUBJECT-CHEMISTRY</a:t>
            </a:r>
          </a:p>
          <a:p>
            <a:r>
              <a:rPr lang="en-US" sz="2400" dirty="0">
                <a:solidFill>
                  <a:schemeClr val="tx1"/>
                </a:solidFill>
              </a:rPr>
              <a:t>CHAPTER NO- 2</a:t>
            </a:r>
          </a:p>
          <a:p>
            <a:r>
              <a:rPr lang="en-IN" sz="2400" dirty="0">
                <a:solidFill>
                  <a:schemeClr val="tx1"/>
                </a:solidFill>
              </a:rPr>
              <a:t>Terms involved in some physical changes, conditions affecting evaporation</a:t>
            </a:r>
          </a:p>
          <a:p>
            <a:r>
              <a:rPr lang="en-US" sz="2400" dirty="0">
                <a:solidFill>
                  <a:schemeClr val="tx1"/>
                </a:solidFill>
              </a:rPr>
              <a:t>PERIOD-4</a:t>
            </a:r>
          </a:p>
        </p:txBody>
      </p:sp>
      <p:pic>
        <p:nvPicPr>
          <p:cNvPr id="2052" name="Picture 4" descr="https://lh5.googleusercontent.com/B2T2ql4TLjSp4ggLqeDbw6DFpympyfswUtrz-ep90zjZpSCeRdrh5O-r-ciOZWWNnQpfTh0JhbmBes_QYjfZ0oNf0orHv3YbFGbQVGiE5wE10TvecMrl56liQVRS4919T7CdvvPq7JNX0fFITw"/>
          <p:cNvPicPr>
            <a:picLocks noChangeAspect="1" noChangeArrowheads="1"/>
          </p:cNvPicPr>
          <p:nvPr/>
        </p:nvPicPr>
        <p:blipFill>
          <a:blip r:embed="rId2"/>
          <a:srcRect/>
          <a:stretch>
            <a:fillRect/>
          </a:stretch>
        </p:blipFill>
        <p:spPr bwMode="auto">
          <a:xfrm>
            <a:off x="0" y="5191125"/>
            <a:ext cx="8991600" cy="1666875"/>
          </a:xfrm>
          <a:prstGeom prst="rect">
            <a:avLst/>
          </a:prstGeom>
          <a:noFill/>
          <a:ln w="9525">
            <a:noFill/>
            <a:miter lim="800000"/>
            <a:headEnd/>
            <a:tailEnd/>
          </a:ln>
        </p:spPr>
      </p:pic>
      <p:pic>
        <p:nvPicPr>
          <p:cNvPr id="2053" name="Picture 6" descr="https://lh6.googleusercontent.com/4sdW2sq7oAFLtRv-fygcfRsKi54VwU7fOTW7tCnOkUaYOYiBTv72q8jFPRgq4C9qXtwFyQFdvpl-87pSUvtiU7PFd-9jAQ8j5WZXHvDWdN7y78oRBYVFWsaTxfo3FqgcU4bP7FZGf_3IbIWK0g"/>
          <p:cNvPicPr>
            <a:picLocks noChangeAspect="1" noChangeArrowheads="1"/>
          </p:cNvPicPr>
          <p:nvPr/>
        </p:nvPicPr>
        <p:blipFill>
          <a:blip r:embed="rId3"/>
          <a:srcRect/>
          <a:stretch>
            <a:fillRect/>
          </a:stretch>
        </p:blipFill>
        <p:spPr bwMode="auto">
          <a:xfrm>
            <a:off x="7239000" y="53974"/>
            <a:ext cx="1752600" cy="1281113"/>
          </a:xfrm>
          <a:prstGeom prst="rect">
            <a:avLst/>
          </a:prstGeom>
          <a:no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447800"/>
            <a:ext cx="8458200" cy="4678363"/>
          </a:xfrm>
        </p:spPr>
        <p:txBody>
          <a:bodyPr>
            <a:normAutofit fontScale="85000" lnSpcReduction="20000"/>
          </a:bodyPr>
          <a:lstStyle/>
          <a:p>
            <a:pPr>
              <a:buNone/>
            </a:pPr>
            <a:r>
              <a:rPr lang="en-US" sz="2800" b="1" dirty="0">
                <a:solidFill>
                  <a:srgbClr val="FF0000"/>
                </a:solidFill>
              </a:rPr>
              <a:t>Factors That Affect the Rate of Evaporation</a:t>
            </a:r>
            <a:endParaRPr lang="en-US" sz="2800" dirty="0">
              <a:solidFill>
                <a:srgbClr val="FF0000"/>
              </a:solidFill>
            </a:endParaRPr>
          </a:p>
          <a:p>
            <a:pPr lvl="0">
              <a:buNone/>
            </a:pPr>
            <a:r>
              <a:rPr lang="en-US" sz="2800" dirty="0"/>
              <a:t>Many factors influence how quickly a liquid evaporates. They include:</a:t>
            </a:r>
          </a:p>
          <a:p>
            <a:pPr lvl="0">
              <a:buFont typeface="Wingdings" pitchFamily="2" charset="2"/>
              <a:buChar char="Ø"/>
            </a:pPr>
            <a:r>
              <a:rPr lang="en-US" sz="2800" b="1" dirty="0"/>
              <a:t>Temperature of the liquid</a:t>
            </a:r>
            <a:r>
              <a:rPr lang="en-US" sz="2800" dirty="0"/>
              <a:t>.  A cup of hot water will evaporate more quickly than a cup of cold water.</a:t>
            </a:r>
          </a:p>
          <a:p>
            <a:pPr lvl="0">
              <a:buFont typeface="Wingdings" pitchFamily="2" charset="2"/>
              <a:buChar char="Ø"/>
            </a:pPr>
            <a:r>
              <a:rPr lang="en-US" sz="2800" b="1" dirty="0"/>
              <a:t>Exposed surface area of the liquid</a:t>
            </a:r>
            <a:r>
              <a:rPr lang="en-US" sz="2800" dirty="0"/>
              <a:t>.  The same amount of water will evaporate more quickly in a wide shallow bowl than in a tall narrow glass.</a:t>
            </a:r>
          </a:p>
          <a:p>
            <a:pPr lvl="0">
              <a:buFont typeface="Wingdings" pitchFamily="2" charset="2"/>
              <a:buChar char="Ø"/>
            </a:pPr>
            <a:r>
              <a:rPr lang="en-US" sz="2800" b="1" dirty="0"/>
              <a:t>Presence or absence of other substances in the liquid</a:t>
            </a:r>
            <a:r>
              <a:rPr lang="en-US" sz="2800" dirty="0"/>
              <a:t>. Pure water will evaporate more quickly than salt water.</a:t>
            </a:r>
          </a:p>
          <a:p>
            <a:pPr lvl="0">
              <a:buFont typeface="Wingdings" pitchFamily="2" charset="2"/>
              <a:buChar char="Ø"/>
            </a:pPr>
            <a:r>
              <a:rPr lang="en-US" sz="2800" b="1" dirty="0"/>
              <a:t>Air movement</a:t>
            </a:r>
            <a:r>
              <a:rPr lang="en-US" sz="2800" dirty="0"/>
              <a:t>.  Clothes on a clothesline will dry more quickly on a windy day than on a still day.</a:t>
            </a:r>
          </a:p>
          <a:p>
            <a:pPr lvl="0">
              <a:buFont typeface="Wingdings" pitchFamily="2" charset="2"/>
              <a:buChar char="Ø"/>
            </a:pPr>
            <a:r>
              <a:rPr lang="en-US" sz="2800" b="1" dirty="0"/>
              <a:t>Concentration of the evaporating substance in the air</a:t>
            </a:r>
            <a:r>
              <a:rPr lang="en-US" sz="2800" dirty="0"/>
              <a:t>. Clothes will dry more quickly when air contains little water vapor.</a:t>
            </a:r>
          </a:p>
          <a:p>
            <a:endParaRPr lang="en-US" dirty="0"/>
          </a:p>
        </p:txBody>
      </p:sp>
      <p:pic>
        <p:nvPicPr>
          <p:cNvPr id="4" name="Google Shape;63;p14"/>
          <p:cNvPicPr preferRelativeResize="0"/>
          <p:nvPr/>
        </p:nvPicPr>
        <p:blipFill rotWithShape="1">
          <a:blip r:embed="rId3" cstate="print">
            <a:alphaModFix/>
          </a:blip>
          <a:srcRect/>
          <a:stretch/>
        </p:blipFill>
        <p:spPr>
          <a:xfrm>
            <a:off x="7149474" y="76200"/>
            <a:ext cx="1994526" cy="655637"/>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686800" cy="563562"/>
          </a:xfrm>
        </p:spPr>
        <p:txBody>
          <a:bodyPr>
            <a:normAutofit fontScale="90000"/>
          </a:bodyPr>
          <a:lstStyle/>
          <a:p>
            <a:r>
              <a:rPr lang="en-US" dirty="0">
                <a:solidFill>
                  <a:srgbClr val="FF0000"/>
                </a:solidFill>
              </a:rPr>
              <a:t>HOME ASSIGNMENT</a:t>
            </a:r>
          </a:p>
        </p:txBody>
      </p:sp>
      <p:sp>
        <p:nvSpPr>
          <p:cNvPr id="3" name="Content Placeholder 2"/>
          <p:cNvSpPr>
            <a:spLocks noGrp="1"/>
          </p:cNvSpPr>
          <p:nvPr>
            <p:ph idx="1"/>
          </p:nvPr>
        </p:nvSpPr>
        <p:spPr>
          <a:xfrm>
            <a:off x="0" y="838200"/>
            <a:ext cx="8686800" cy="5287963"/>
          </a:xfrm>
        </p:spPr>
        <p:txBody>
          <a:bodyPr/>
          <a:lstStyle/>
          <a:p>
            <a:pPr>
              <a:buNone/>
            </a:pPr>
            <a:r>
              <a:rPr lang="en-IN" dirty="0"/>
              <a:t>Exercise-6,7</a:t>
            </a:r>
            <a:endParaRPr lang="en-US" dirty="0"/>
          </a:p>
          <a:p>
            <a:pPr lvl="0"/>
            <a:r>
              <a:rPr lang="en-US" dirty="0"/>
              <a:t>Write a note on Melting point, boiling point, freezing point, condensation point</a:t>
            </a:r>
          </a:p>
          <a:p>
            <a:r>
              <a:rPr lang="en-IN" dirty="0"/>
              <a:t>Give the conditions affecting evaporation</a:t>
            </a:r>
            <a:endParaRPr lang="en-US" dirty="0"/>
          </a:p>
        </p:txBody>
      </p:sp>
      <p:pic>
        <p:nvPicPr>
          <p:cNvPr id="4" name="Google Shape;63;p14"/>
          <p:cNvPicPr preferRelativeResize="0"/>
          <p:nvPr/>
        </p:nvPicPr>
        <p:blipFill rotWithShape="1">
          <a:blip r:embed="rId2" cstate="print">
            <a:alphaModFix/>
          </a:blip>
          <a:srcRect/>
          <a:stretch/>
        </p:blipFill>
        <p:spPr>
          <a:xfrm>
            <a:off x="7010400" y="41885"/>
            <a:ext cx="1994526" cy="916675"/>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lstStyle/>
          <a:p>
            <a:pPr eaLnBrk="1" hangingPunct="1"/>
            <a:endParaRPr lang="en-US" dirty="0"/>
          </a:p>
        </p:txBody>
      </p:sp>
      <p:sp>
        <p:nvSpPr>
          <p:cNvPr id="28675" name="Content Placeholder 3"/>
          <p:cNvSpPr>
            <a:spLocks noGrp="1"/>
          </p:cNvSpPr>
          <p:nvPr>
            <p:ph idx="1"/>
          </p:nvPr>
        </p:nvSpPr>
        <p:spPr/>
        <p:txBody>
          <a:bodyPr>
            <a:normAutofit lnSpcReduction="10000"/>
          </a:bodyPr>
          <a:lstStyle/>
          <a:p>
            <a:pPr>
              <a:buFont typeface="Arial" charset="0"/>
              <a:buNone/>
            </a:pPr>
            <a:r>
              <a:rPr lang="en-US" b="1" dirty="0"/>
              <a:t>                          </a:t>
            </a:r>
          </a:p>
          <a:p>
            <a:pPr>
              <a:buFont typeface="Arial" charset="0"/>
              <a:buNone/>
            </a:pPr>
            <a:endParaRPr lang="en-US" b="1" dirty="0"/>
          </a:p>
          <a:p>
            <a:pPr>
              <a:buFont typeface="Arial" charset="0"/>
              <a:buNone/>
            </a:pPr>
            <a:r>
              <a:rPr lang="en-US" sz="4800" b="1" dirty="0"/>
              <a:t>                 </a:t>
            </a:r>
            <a:r>
              <a:rPr lang="en-US" sz="4000" b="1" dirty="0"/>
              <a:t>THANKING YOU</a:t>
            </a:r>
            <a:endParaRPr lang="en-US" sz="4000" dirty="0"/>
          </a:p>
          <a:p>
            <a:pPr>
              <a:buFont typeface="Arial" charset="0"/>
              <a:buNone/>
            </a:pPr>
            <a:r>
              <a:rPr lang="en-US" sz="4000" b="1">
                <a:solidFill>
                  <a:srgbClr val="FF0000"/>
                </a:solidFill>
              </a:rPr>
              <a:t>            </a:t>
            </a:r>
            <a:r>
              <a:rPr lang="en-US" sz="4000" b="1" dirty="0">
                <a:solidFill>
                  <a:srgbClr val="FF0000"/>
                </a:solidFill>
              </a:rPr>
              <a:t>ODM EDUCATIONAL GROUP</a:t>
            </a:r>
            <a:endParaRPr lang="en-US" sz="4000" dirty="0">
              <a:solidFill>
                <a:srgbClr val="FF0000"/>
              </a:solidFill>
            </a:endParaRPr>
          </a:p>
          <a:p>
            <a:pPr>
              <a:buFont typeface="Arial" charset="0"/>
              <a:buNone/>
            </a:pPr>
            <a:br>
              <a:rPr lang="en-US" dirty="0"/>
            </a:br>
            <a:endParaRPr lang="en-US" dirty="0"/>
          </a:p>
          <a:p>
            <a:pPr>
              <a:buFont typeface="Arial" charset="0"/>
              <a:buNone/>
            </a:pPr>
            <a:br>
              <a:rPr lang="en-US" dirty="0"/>
            </a:br>
            <a:endParaRPr lang="en-US" dirty="0"/>
          </a:p>
        </p:txBody>
      </p:sp>
      <p:pic>
        <p:nvPicPr>
          <p:cNvPr id="4" name="Picture 3">
            <a:extLst>
              <a:ext uri="{FF2B5EF4-FFF2-40B4-BE49-F238E27FC236}">
                <a16:creationId xmlns:a16="http://schemas.microsoft.com/office/drawing/2014/main" id="{060C0AB6-2B6A-EE84-0219-82CD297392AD}"/>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315200" y="160338"/>
            <a:ext cx="1600200" cy="6858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81000"/>
            <a:ext cx="8458200" cy="5745163"/>
          </a:xfrm>
        </p:spPr>
        <p:txBody>
          <a:bodyPr>
            <a:normAutofit/>
          </a:bodyPr>
          <a:lstStyle/>
          <a:p>
            <a:pPr>
              <a:buNone/>
            </a:pPr>
            <a:r>
              <a:rPr lang="en-US" sz="2400" dirty="0"/>
              <a:t>                                      </a:t>
            </a:r>
            <a:r>
              <a:rPr lang="en-US" sz="2400" dirty="0">
                <a:solidFill>
                  <a:srgbClr val="FF0000"/>
                </a:solidFill>
              </a:rPr>
              <a:t>LEARNING  OBJECTIVE</a:t>
            </a:r>
          </a:p>
          <a:p>
            <a:pPr>
              <a:buNone/>
            </a:pPr>
            <a:endParaRPr lang="en-IN" sz="2400" dirty="0"/>
          </a:p>
          <a:p>
            <a:pPr>
              <a:buNone/>
            </a:pPr>
            <a:r>
              <a:rPr lang="en-IN" sz="2400" dirty="0"/>
              <a:t>Students will be able to</a:t>
            </a:r>
            <a:endParaRPr lang="en-US" sz="2400" dirty="0"/>
          </a:p>
          <a:p>
            <a:pPr lvl="0"/>
            <a:r>
              <a:rPr lang="en-IN" sz="2400" dirty="0"/>
              <a:t>Understand the meaning of terms involved in some physical changes</a:t>
            </a:r>
            <a:endParaRPr lang="en-US" sz="2400" dirty="0"/>
          </a:p>
          <a:p>
            <a:pPr lvl="0"/>
            <a:r>
              <a:rPr lang="en-IN" sz="2400" dirty="0"/>
              <a:t>Familiarize  with the different conditions affecting evaporation </a:t>
            </a:r>
            <a:endParaRPr lang="en-US" sz="2400" dirty="0"/>
          </a:p>
          <a:p>
            <a:pPr>
              <a:buNone/>
            </a:pPr>
            <a:endParaRPr lang="en-US" sz="2400" dirty="0">
              <a:solidFill>
                <a:srgbClr val="FF0000"/>
              </a:solidFill>
            </a:endParaRPr>
          </a:p>
        </p:txBody>
      </p:sp>
      <p:pic>
        <p:nvPicPr>
          <p:cNvPr id="4" name="Google Shape;63;p14"/>
          <p:cNvPicPr preferRelativeResize="0"/>
          <p:nvPr/>
        </p:nvPicPr>
        <p:blipFill rotWithShape="1">
          <a:blip r:embed="rId2" cstate="print">
            <a:alphaModFix/>
          </a:blip>
          <a:srcRect/>
          <a:stretch/>
        </p:blipFill>
        <p:spPr>
          <a:xfrm>
            <a:off x="6937286" y="152400"/>
            <a:ext cx="1994526" cy="916675"/>
          </a:xfrm>
          <a:prstGeom prst="rect">
            <a:avLst/>
          </a:prstGeom>
          <a:noFill/>
          <a:ln>
            <a:noFill/>
          </a:ln>
        </p:spPr>
      </p:pic>
      <p:pic>
        <p:nvPicPr>
          <p:cNvPr id="6" name="Picture 5" descr="source.gif"/>
          <p:cNvPicPr>
            <a:picLocks noChangeAspect="1"/>
          </p:cNvPicPr>
          <p:nvPr/>
        </p:nvPicPr>
        <p:blipFill>
          <a:blip r:embed="rId3" cstate="print"/>
          <a:stretch>
            <a:fillRect/>
          </a:stretch>
        </p:blipFill>
        <p:spPr>
          <a:xfrm>
            <a:off x="457200" y="4953000"/>
            <a:ext cx="2209800" cy="1905000"/>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381000"/>
            <a:ext cx="8382000" cy="5745163"/>
          </a:xfrm>
        </p:spPr>
        <p:txBody>
          <a:bodyPr>
            <a:normAutofit/>
          </a:bodyPr>
          <a:lstStyle/>
          <a:p>
            <a:pPr lvl="0">
              <a:buNone/>
            </a:pPr>
            <a:endParaRPr lang="en-IN" sz="2400" dirty="0"/>
          </a:p>
          <a:p>
            <a:pPr lvl="0">
              <a:buNone/>
            </a:pPr>
            <a:r>
              <a:rPr lang="en-IN" sz="2400" dirty="0"/>
              <a:t>                                     </a:t>
            </a:r>
            <a:r>
              <a:rPr lang="en-IN" sz="2400" dirty="0">
                <a:solidFill>
                  <a:srgbClr val="FF0000"/>
                </a:solidFill>
              </a:rPr>
              <a:t>WARM UP QUESTIONS</a:t>
            </a:r>
          </a:p>
          <a:p>
            <a:pPr lvl="0">
              <a:buNone/>
            </a:pPr>
            <a:r>
              <a:rPr lang="en-US" sz="2400" dirty="0"/>
              <a:t>Recapitulation of the previous topic by asking following questions</a:t>
            </a:r>
          </a:p>
          <a:p>
            <a:pPr lvl="0"/>
            <a:r>
              <a:rPr lang="en-US" sz="2400" dirty="0"/>
              <a:t>Explain the meaning of physical change</a:t>
            </a:r>
          </a:p>
          <a:p>
            <a:pPr lvl="0"/>
            <a:r>
              <a:rPr lang="en-US" sz="2400" dirty="0"/>
              <a:t>Give the characteristics of physical changes</a:t>
            </a:r>
          </a:p>
          <a:p>
            <a:r>
              <a:rPr lang="en-IN" sz="2400" dirty="0"/>
              <a:t>Give some examples of physical changes</a:t>
            </a:r>
            <a:endParaRPr lang="en-US" sz="2400" dirty="0"/>
          </a:p>
          <a:p>
            <a:pPr lvl="0"/>
            <a:endParaRPr lang="en-US" sz="2400" dirty="0"/>
          </a:p>
        </p:txBody>
      </p:sp>
      <p:pic>
        <p:nvPicPr>
          <p:cNvPr id="4" name="Google Shape;63;p14"/>
          <p:cNvPicPr preferRelativeResize="0"/>
          <p:nvPr/>
        </p:nvPicPr>
        <p:blipFill rotWithShape="1">
          <a:blip r:embed="rId2" cstate="print">
            <a:alphaModFix/>
          </a:blip>
          <a:srcRect/>
          <a:stretch/>
        </p:blipFill>
        <p:spPr>
          <a:xfrm>
            <a:off x="7010400" y="152400"/>
            <a:ext cx="1994526" cy="916675"/>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8382000" cy="609600"/>
          </a:xfrm>
        </p:spPr>
        <p:txBody>
          <a:bodyPr>
            <a:normAutofit fontScale="90000"/>
          </a:bodyPr>
          <a:lstStyle/>
          <a:p>
            <a:pPr lvl="0"/>
            <a:br>
              <a:rPr lang="en-US" dirty="0"/>
            </a:br>
            <a:endParaRPr lang="en-US" dirty="0"/>
          </a:p>
        </p:txBody>
      </p:sp>
      <p:sp>
        <p:nvSpPr>
          <p:cNvPr id="3" name="Content Placeholder 2"/>
          <p:cNvSpPr>
            <a:spLocks noGrp="1"/>
          </p:cNvSpPr>
          <p:nvPr>
            <p:ph idx="1"/>
          </p:nvPr>
        </p:nvSpPr>
        <p:spPr>
          <a:xfrm>
            <a:off x="304800" y="1219200"/>
            <a:ext cx="8382000" cy="4906963"/>
          </a:xfrm>
        </p:spPr>
        <p:txBody>
          <a:bodyPr>
            <a:normAutofit/>
          </a:bodyPr>
          <a:lstStyle/>
          <a:p>
            <a:pPr>
              <a:buNone/>
            </a:pPr>
            <a:r>
              <a:rPr lang="en-IN" sz="2000" dirty="0">
                <a:solidFill>
                  <a:srgbClr val="FF0000"/>
                </a:solidFill>
              </a:rPr>
              <a:t>                         </a:t>
            </a:r>
            <a:r>
              <a:rPr lang="en-US" sz="2400" b="1" dirty="0">
                <a:solidFill>
                  <a:srgbClr val="FF0000"/>
                </a:solidFill>
              </a:rPr>
              <a:t>TERMS INVOLVED IN SOME PHYSICAL CHANGES</a:t>
            </a:r>
            <a:endParaRPr lang="en-US" sz="2400" dirty="0">
              <a:solidFill>
                <a:srgbClr val="FF0000"/>
              </a:solidFill>
            </a:endParaRPr>
          </a:p>
          <a:p>
            <a:pPr>
              <a:buNone/>
            </a:pPr>
            <a:endParaRPr lang="en-US" sz="2200" b="1" dirty="0"/>
          </a:p>
          <a:p>
            <a:pPr>
              <a:buNone/>
            </a:pPr>
            <a:r>
              <a:rPr lang="en-US" sz="2200" b="1" dirty="0">
                <a:solidFill>
                  <a:srgbClr val="FF0000"/>
                </a:solidFill>
              </a:rPr>
              <a:t>DISSOLVING</a:t>
            </a:r>
            <a:r>
              <a:rPr lang="en-US" sz="2200" dirty="0">
                <a:solidFill>
                  <a:srgbClr val="FF0000"/>
                </a:solidFill>
              </a:rPr>
              <a:t>-</a:t>
            </a:r>
          </a:p>
          <a:p>
            <a:pPr>
              <a:buNone/>
            </a:pPr>
            <a:r>
              <a:rPr lang="en-US" sz="2200" dirty="0"/>
              <a:t>Dissolving is a process in which a substance known as solute mixes completely with another substance known as solvent to form a homogeneous mixture called as solution.</a:t>
            </a:r>
          </a:p>
          <a:p>
            <a:pPr>
              <a:buNone/>
            </a:pPr>
            <a:r>
              <a:rPr lang="en-US" sz="2200" dirty="0"/>
              <a:t> Example -sugar dissolves in water .</a:t>
            </a:r>
          </a:p>
          <a:p>
            <a:pPr>
              <a:buNone/>
            </a:pPr>
            <a:endParaRPr lang="en-US" sz="2200" dirty="0"/>
          </a:p>
          <a:p>
            <a:pPr>
              <a:buNone/>
            </a:pPr>
            <a:r>
              <a:rPr lang="en-US" sz="2200" b="1" dirty="0">
                <a:solidFill>
                  <a:srgbClr val="FF0000"/>
                </a:solidFill>
              </a:rPr>
              <a:t>FREEZING</a:t>
            </a:r>
            <a:r>
              <a:rPr lang="en-US" sz="2200" dirty="0">
                <a:solidFill>
                  <a:srgbClr val="FF0000"/>
                </a:solidFill>
              </a:rPr>
              <a:t>-</a:t>
            </a:r>
          </a:p>
          <a:p>
            <a:pPr>
              <a:buNone/>
            </a:pPr>
            <a:r>
              <a:rPr lang="en-US" sz="2200" dirty="0"/>
              <a:t> Freezing the process in which a substance in a liquid state changes into its solid state on cooling at a particular temperature is called freezing or solidification </a:t>
            </a:r>
          </a:p>
          <a:p>
            <a:pPr>
              <a:buNone/>
            </a:pPr>
            <a:endParaRPr lang="en-IN" dirty="0">
              <a:solidFill>
                <a:srgbClr val="FF0000"/>
              </a:solidFill>
            </a:endParaRPr>
          </a:p>
          <a:p>
            <a:pPr>
              <a:buNone/>
            </a:pPr>
            <a:endParaRPr lang="en-IN" b="1" dirty="0">
              <a:solidFill>
                <a:srgbClr val="FF0000"/>
              </a:solidFill>
            </a:endParaRPr>
          </a:p>
          <a:p>
            <a:pPr>
              <a:buNone/>
            </a:pPr>
            <a:endParaRPr lang="en-US" dirty="0">
              <a:solidFill>
                <a:srgbClr val="FF0000"/>
              </a:solidFill>
            </a:endParaRPr>
          </a:p>
        </p:txBody>
      </p:sp>
      <p:pic>
        <p:nvPicPr>
          <p:cNvPr id="6" name="Google Shape;63;p14"/>
          <p:cNvPicPr preferRelativeResize="0"/>
          <p:nvPr/>
        </p:nvPicPr>
        <p:blipFill rotWithShape="1">
          <a:blip r:embed="rId2" cstate="print">
            <a:alphaModFix/>
          </a:blip>
          <a:srcRect/>
          <a:stretch/>
        </p:blipFill>
        <p:spPr>
          <a:xfrm>
            <a:off x="7149474" y="152400"/>
            <a:ext cx="1994526" cy="916675"/>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p:cNvSpPr>
            <a:spLocks noChangeArrowheads="1"/>
          </p:cNvSpPr>
          <p:nvPr/>
        </p:nvSpPr>
        <p:spPr bwMode="auto">
          <a:xfrm>
            <a:off x="0" y="0"/>
            <a:ext cx="8534400"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lang="en-US" dirty="0"/>
          </a:p>
          <a:p>
            <a:pPr marL="0" marR="0" lvl="0" indent="0" algn="l" defTabSz="914400" rtl="0" eaLnBrk="1" fontAlgn="base" latinLnBrk="0" hangingPunct="1">
              <a:lnSpc>
                <a:spcPct val="100000"/>
              </a:lnSpc>
              <a:spcBef>
                <a:spcPct val="0"/>
              </a:spcBef>
              <a:spcAft>
                <a:spcPct val="0"/>
              </a:spcAft>
              <a:buClrTx/>
              <a:buSzTx/>
              <a:buFontTx/>
              <a:buNone/>
              <a:tabLst/>
            </a:pPr>
            <a:endParaRPr lang="en-US" dirty="0"/>
          </a:p>
        </p:txBody>
      </p:sp>
      <p:sp>
        <p:nvSpPr>
          <p:cNvPr id="6" name="Content Placeholder 5"/>
          <p:cNvSpPr>
            <a:spLocks noGrp="1"/>
          </p:cNvSpPr>
          <p:nvPr>
            <p:ph idx="1"/>
          </p:nvPr>
        </p:nvSpPr>
        <p:spPr>
          <a:xfrm>
            <a:off x="381000" y="533400"/>
            <a:ext cx="8305800" cy="5592763"/>
          </a:xfrm>
        </p:spPr>
        <p:txBody>
          <a:bodyPr>
            <a:normAutofit/>
          </a:bodyPr>
          <a:lstStyle/>
          <a:p>
            <a:pPr>
              <a:buNone/>
            </a:pPr>
            <a:r>
              <a:rPr lang="en-US" sz="2400" b="1" dirty="0">
                <a:solidFill>
                  <a:srgbClr val="FF0000"/>
                </a:solidFill>
              </a:rPr>
              <a:t>FREEZING POINT</a:t>
            </a:r>
            <a:r>
              <a:rPr lang="en-US" sz="2400" dirty="0">
                <a:solidFill>
                  <a:srgbClr val="FF0000"/>
                </a:solidFill>
              </a:rPr>
              <a:t>-</a:t>
            </a:r>
          </a:p>
          <a:p>
            <a:pPr>
              <a:buNone/>
            </a:pPr>
            <a:r>
              <a:rPr lang="en-US" sz="2400" dirty="0"/>
              <a:t> The temperature at which liquid starts changing into a solid state at a given pressure is called its freezing point. All pure substances have a definite freezing point.</a:t>
            </a:r>
          </a:p>
          <a:p>
            <a:pPr>
              <a:buNone/>
            </a:pPr>
            <a:r>
              <a:rPr lang="en-US" sz="2400" dirty="0"/>
              <a:t> Example- pure water freezes at zero degrees Celsius into ice.</a:t>
            </a:r>
          </a:p>
          <a:p>
            <a:pPr>
              <a:buNone/>
            </a:pPr>
            <a:r>
              <a:rPr lang="en-US" sz="2400" dirty="0"/>
              <a:t> </a:t>
            </a:r>
            <a:r>
              <a:rPr lang="en-US" sz="2400" b="1" dirty="0">
                <a:solidFill>
                  <a:srgbClr val="FF0000"/>
                </a:solidFill>
              </a:rPr>
              <a:t>MELTING</a:t>
            </a:r>
            <a:r>
              <a:rPr lang="en-US" sz="2400" dirty="0">
                <a:solidFill>
                  <a:srgbClr val="FF0000"/>
                </a:solidFill>
              </a:rPr>
              <a:t> –</a:t>
            </a:r>
          </a:p>
          <a:p>
            <a:pPr>
              <a:buNone/>
            </a:pPr>
            <a:r>
              <a:rPr lang="en-US" sz="2400" dirty="0"/>
              <a:t>Melting is a process in which a substance in solid state changes into liquid state at a particular temperature.</a:t>
            </a:r>
          </a:p>
          <a:p>
            <a:pPr lvl="0">
              <a:buFont typeface="Wingdings" pitchFamily="2" charset="2"/>
              <a:buChar char="Ø"/>
            </a:pPr>
            <a:endParaRPr lang="en-US" dirty="0"/>
          </a:p>
        </p:txBody>
      </p:sp>
      <p:pic>
        <p:nvPicPr>
          <p:cNvPr id="4" name="Picture 3">
            <a:extLst>
              <a:ext uri="{FF2B5EF4-FFF2-40B4-BE49-F238E27FC236}">
                <a16:creationId xmlns:a16="http://schemas.microsoft.com/office/drawing/2014/main" id="{060C0AB6-2B6A-EE84-0219-82CD297392AD}"/>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339818" y="190500"/>
            <a:ext cx="1600200" cy="6858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228600" y="228600"/>
            <a:ext cx="8458200" cy="5897563"/>
          </a:xfrm>
        </p:spPr>
        <p:txBody>
          <a:bodyPr/>
          <a:lstStyle/>
          <a:p>
            <a:pPr>
              <a:buNone/>
            </a:pPr>
            <a:endParaRPr lang="en-US" sz="2400" b="1" dirty="0">
              <a:solidFill>
                <a:srgbClr val="FF0000"/>
              </a:solidFill>
            </a:endParaRPr>
          </a:p>
          <a:p>
            <a:pPr>
              <a:buNone/>
            </a:pPr>
            <a:r>
              <a:rPr lang="en-US" sz="2400" b="1" dirty="0">
                <a:solidFill>
                  <a:srgbClr val="FF0000"/>
                </a:solidFill>
              </a:rPr>
              <a:t>MELTING</a:t>
            </a:r>
            <a:r>
              <a:rPr lang="en-US" sz="2400" dirty="0">
                <a:solidFill>
                  <a:srgbClr val="FF0000"/>
                </a:solidFill>
              </a:rPr>
              <a:t> –</a:t>
            </a:r>
          </a:p>
          <a:p>
            <a:pPr>
              <a:buNone/>
            </a:pPr>
            <a:r>
              <a:rPr lang="en-US" sz="2400" dirty="0"/>
              <a:t>Melting is a process in which a substance in solid state changes into liquid state at a particular temperature.</a:t>
            </a:r>
          </a:p>
          <a:p>
            <a:pPr>
              <a:buNone/>
            </a:pPr>
            <a:r>
              <a:rPr lang="en-US" sz="2400" dirty="0">
                <a:solidFill>
                  <a:srgbClr val="FF0000"/>
                </a:solidFill>
              </a:rPr>
              <a:t> </a:t>
            </a:r>
            <a:r>
              <a:rPr lang="en-US" sz="2400" b="1" dirty="0">
                <a:solidFill>
                  <a:srgbClr val="FF0000"/>
                </a:solidFill>
              </a:rPr>
              <a:t>MELTING POINT</a:t>
            </a:r>
            <a:r>
              <a:rPr lang="en-US" sz="2400" dirty="0">
                <a:solidFill>
                  <a:srgbClr val="FF0000"/>
                </a:solidFill>
              </a:rPr>
              <a:t> –</a:t>
            </a:r>
          </a:p>
          <a:p>
            <a:pPr>
              <a:buNone/>
            </a:pPr>
            <a:r>
              <a:rPr lang="en-US" sz="2400" dirty="0"/>
              <a:t>Melting point of a solid is the temperature at which it starts melting solids have definite melting point. </a:t>
            </a:r>
          </a:p>
          <a:p>
            <a:pPr>
              <a:buNone/>
            </a:pPr>
            <a:r>
              <a:rPr lang="en-US" sz="2400" dirty="0"/>
              <a:t>Example- melting point of ice is zero degrees Celsius. Numerically the melting point and freezing point of a substance are the same.</a:t>
            </a:r>
          </a:p>
          <a:p>
            <a:endParaRPr lang="en-US" dirty="0"/>
          </a:p>
        </p:txBody>
      </p:sp>
      <p:pic>
        <p:nvPicPr>
          <p:cNvPr id="3" name="Picture 2">
            <a:extLst>
              <a:ext uri="{FF2B5EF4-FFF2-40B4-BE49-F238E27FC236}">
                <a16:creationId xmlns:a16="http://schemas.microsoft.com/office/drawing/2014/main" id="{060C0AB6-2B6A-EE84-0219-82CD297392AD}"/>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315200" y="228600"/>
            <a:ext cx="1600200" cy="6858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228600" y="304800"/>
            <a:ext cx="8458200" cy="5821363"/>
          </a:xfrm>
        </p:spPr>
        <p:txBody>
          <a:bodyPr>
            <a:normAutofit/>
          </a:bodyPr>
          <a:lstStyle/>
          <a:p>
            <a:pPr>
              <a:buNone/>
            </a:pPr>
            <a:r>
              <a:rPr lang="en-US" sz="2400" b="1" dirty="0">
                <a:solidFill>
                  <a:srgbClr val="FF0000"/>
                </a:solidFill>
              </a:rPr>
              <a:t>BOILING- </a:t>
            </a:r>
            <a:endParaRPr lang="en-US" sz="2400" dirty="0">
              <a:solidFill>
                <a:srgbClr val="FF0000"/>
              </a:solidFill>
            </a:endParaRPr>
          </a:p>
          <a:p>
            <a:pPr>
              <a:buNone/>
            </a:pPr>
            <a:r>
              <a:rPr lang="en-US" sz="2400" dirty="0"/>
              <a:t> The process in which a liquid on heating changes into its vapor state at a particular temperature is called boiling.</a:t>
            </a:r>
          </a:p>
          <a:p>
            <a:pPr>
              <a:buNone/>
            </a:pPr>
            <a:r>
              <a:rPr lang="en-US" sz="2400" b="1" dirty="0">
                <a:solidFill>
                  <a:srgbClr val="FF0000"/>
                </a:solidFill>
              </a:rPr>
              <a:t>BOILING POINT</a:t>
            </a:r>
            <a:r>
              <a:rPr lang="en-US" sz="2400" dirty="0">
                <a:solidFill>
                  <a:srgbClr val="FF0000"/>
                </a:solidFill>
              </a:rPr>
              <a:t>-</a:t>
            </a:r>
          </a:p>
          <a:p>
            <a:pPr>
              <a:buNone/>
            </a:pPr>
            <a:r>
              <a:rPr lang="en-US" sz="2400" dirty="0"/>
              <a:t> The temperature at which a liquid start changing into its vapor on heating at a given pressure is called it boiling point all pure liquids have a definite boiling point example boiling point of water is hundred degrees Celsius.</a:t>
            </a:r>
          </a:p>
          <a:p>
            <a:pPr>
              <a:buNone/>
            </a:pPr>
            <a:r>
              <a:rPr lang="en-US" sz="2400" b="1" dirty="0">
                <a:solidFill>
                  <a:srgbClr val="FF0000"/>
                </a:solidFill>
              </a:rPr>
              <a:t>EVAPORATION</a:t>
            </a:r>
            <a:r>
              <a:rPr lang="en-US" sz="2400" dirty="0">
                <a:solidFill>
                  <a:srgbClr val="FF0000"/>
                </a:solidFill>
              </a:rPr>
              <a:t>-</a:t>
            </a:r>
          </a:p>
          <a:p>
            <a:pPr>
              <a:buNone/>
            </a:pPr>
            <a:r>
              <a:rPr lang="en-US" sz="2400" dirty="0"/>
              <a:t> Process due to which a substance in liquid change state changes into its vapor state at any temperature below is boiling point is called evaporation of vaporization .Example water from rivers, lakes, Ponds etc change into vapor due to evaporation.</a:t>
            </a:r>
          </a:p>
          <a:p>
            <a:pPr>
              <a:buNone/>
            </a:pPr>
            <a:endParaRPr lang="en-US" dirty="0">
              <a:solidFill>
                <a:srgbClr val="FF0000"/>
              </a:solidFill>
            </a:endParaRPr>
          </a:p>
        </p:txBody>
      </p:sp>
      <p:pic>
        <p:nvPicPr>
          <p:cNvPr id="4" name="Picture 3">
            <a:extLst>
              <a:ext uri="{FF2B5EF4-FFF2-40B4-BE49-F238E27FC236}">
                <a16:creationId xmlns:a16="http://schemas.microsoft.com/office/drawing/2014/main" id="{060C0AB6-2B6A-EE84-0219-82CD297392AD}"/>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315200" y="126926"/>
            <a:ext cx="1600200" cy="6858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Google Shape;63;p14"/>
          <p:cNvPicPr preferRelativeResize="0"/>
          <p:nvPr/>
        </p:nvPicPr>
        <p:blipFill rotWithShape="1">
          <a:blip r:embed="rId2" cstate="print">
            <a:alphaModFix/>
          </a:blip>
          <a:srcRect/>
          <a:stretch/>
        </p:blipFill>
        <p:spPr>
          <a:xfrm>
            <a:off x="7051586" y="209478"/>
            <a:ext cx="1994526" cy="916675"/>
          </a:xfrm>
          <a:prstGeom prst="rect">
            <a:avLst/>
          </a:prstGeom>
          <a:noFill/>
          <a:ln>
            <a:noFill/>
          </a:ln>
        </p:spPr>
      </p:pic>
      <p:sp>
        <p:nvSpPr>
          <p:cNvPr id="14338" name="Rectangle 2"/>
          <p:cNvSpPr>
            <a:spLocks noChangeArrowheads="1"/>
          </p:cNvSpPr>
          <p:nvPr/>
        </p:nvSpPr>
        <p:spPr bwMode="auto">
          <a:xfrm>
            <a:off x="114300" y="838200"/>
            <a:ext cx="8915400" cy="489364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dirty="0">
              <a:ln>
                <a:noFill/>
              </a:ln>
              <a:solidFill>
                <a:srgbClr val="000000"/>
              </a:solidFill>
              <a:effectLst/>
              <a:ea typeface="Calibri" pitchFamily="34" charset="0"/>
              <a:cs typeface="Calibri"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n-US" sz="2400" b="1" dirty="0">
              <a:solidFill>
                <a:srgbClr val="000000"/>
              </a:solidFill>
              <a:ea typeface="Calibri" pitchFamily="34" charset="0"/>
              <a:cs typeface="Calibri"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dirty="0">
              <a:ln>
                <a:noFill/>
              </a:ln>
              <a:solidFill>
                <a:srgbClr val="000000"/>
              </a:solidFill>
              <a:effectLst/>
              <a:ea typeface="Calibri" pitchFamily="34" charset="0"/>
              <a:cs typeface="Calibri"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a:ln>
                  <a:noFill/>
                </a:ln>
                <a:solidFill>
                  <a:srgbClr val="FF0000"/>
                </a:solidFill>
                <a:effectLst/>
                <a:ea typeface="Calibri" pitchFamily="34" charset="0"/>
                <a:cs typeface="Calibri" pitchFamily="34" charset="0"/>
              </a:rPr>
              <a:t>CONDENSATION –</a:t>
            </a:r>
            <a:endParaRPr kumimoji="0" lang="en-US" sz="2400" b="0" i="0" u="none" strike="noStrike" cap="none" normalizeH="0" baseline="0" dirty="0">
              <a:ln>
                <a:noFill/>
              </a:ln>
              <a:solidFill>
                <a:srgbClr val="FF0000"/>
              </a:solidFill>
              <a:effectLs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a:ln>
                  <a:noFill/>
                </a:ln>
                <a:solidFill>
                  <a:srgbClr val="000000"/>
                </a:solidFill>
                <a:effectLst/>
                <a:ea typeface="Calibri" pitchFamily="34" charset="0"/>
                <a:cs typeface="Calibri" pitchFamily="34" charset="0"/>
              </a:rPr>
              <a:t>The process in which a substance in vapor of gaseous state changes into liquid state is called condensation.</a:t>
            </a:r>
          </a:p>
          <a:p>
            <a:pPr marL="0" marR="0" lvl="0" indent="0" algn="l" defTabSz="914400" rtl="0" eaLnBrk="0" fontAlgn="base" latinLnBrk="0" hangingPunct="0">
              <a:lnSpc>
                <a:spcPct val="100000"/>
              </a:lnSpc>
              <a:spcBef>
                <a:spcPct val="0"/>
              </a:spcBef>
              <a:spcAft>
                <a:spcPct val="0"/>
              </a:spcAft>
              <a:buClrTx/>
              <a:buSzTx/>
              <a:buFontTx/>
              <a:buNone/>
              <a:tabLst/>
            </a:pPr>
            <a:endParaRPr lang="en-US" sz="2400" dirty="0">
              <a:solidFill>
                <a:srgbClr val="000000"/>
              </a:solidFill>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a:ln>
                  <a:noFill/>
                </a:ln>
                <a:solidFill>
                  <a:srgbClr val="FF0000"/>
                </a:solidFill>
                <a:effectLst/>
                <a:ea typeface="Calibri" pitchFamily="34" charset="0"/>
                <a:cs typeface="Calibri" pitchFamily="34" charset="0"/>
              </a:rPr>
              <a:t>CONDENSATION POINT</a:t>
            </a:r>
            <a:r>
              <a:rPr kumimoji="0" lang="en-US" sz="2400" b="0" i="0" u="none" strike="noStrike" cap="none" normalizeH="0" baseline="0" dirty="0">
                <a:ln>
                  <a:noFill/>
                </a:ln>
                <a:solidFill>
                  <a:srgbClr val="FF0000"/>
                </a:solidFill>
                <a:effectLst/>
                <a:ea typeface="Calibri" pitchFamily="34" charset="0"/>
                <a:cs typeface="Calibri" pitchFamily="34" charset="0"/>
              </a:rPr>
              <a:t> </a:t>
            </a:r>
            <a:r>
              <a:rPr kumimoji="0" lang="en-US" sz="2400" b="0" i="0" u="none" strike="noStrike" cap="none" normalizeH="0" baseline="0" dirty="0">
                <a:ln>
                  <a:noFill/>
                </a:ln>
                <a:solidFill>
                  <a:srgbClr val="000000"/>
                </a:solidFill>
                <a:effectLst/>
                <a:ea typeface="Calibri" pitchFamily="34" charset="0"/>
                <a:cs typeface="Calibri"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endParaRPr lang="en-US" sz="2400" dirty="0">
              <a:solidFill>
                <a:srgbClr val="000000"/>
              </a:solidFill>
              <a:ea typeface="Calibri" pitchFamily="34"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a:ln>
                  <a:noFill/>
                </a:ln>
                <a:solidFill>
                  <a:srgbClr val="000000"/>
                </a:solidFill>
                <a:effectLst/>
                <a:ea typeface="Calibri" pitchFamily="34" charset="0"/>
                <a:cs typeface="Calibri" pitchFamily="34" charset="0"/>
              </a:rPr>
              <a:t>the temperature at which a gaseous substance start changing into liquid state is called condensation point numerically the boiling point and the condensation point of a liquid at the space.</a:t>
            </a:r>
            <a:endParaRPr kumimoji="0" lang="en-US" sz="2400" b="0" i="0" u="none" strike="noStrike" cap="none" normalizeH="0" baseline="0" dirty="0">
              <a:ln>
                <a:noFill/>
              </a:ln>
              <a:solidFill>
                <a:schemeClr val="tx1"/>
              </a:solidFill>
              <a:effectLst/>
              <a:cs typeface="Arial"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933E66-725A-45C7-AE82-9C5DE9235D94}"/>
              </a:ext>
            </a:extLst>
          </p:cNvPr>
          <p:cNvSpPr>
            <a:spLocks noGrp="1"/>
          </p:cNvSpPr>
          <p:nvPr>
            <p:ph type="title"/>
          </p:nvPr>
        </p:nvSpPr>
        <p:spPr>
          <a:xfrm>
            <a:off x="457200" y="762000"/>
            <a:ext cx="8229600" cy="655638"/>
          </a:xfrm>
        </p:spPr>
        <p:txBody>
          <a:bodyPr>
            <a:normAutofit fontScale="90000"/>
          </a:bodyPr>
          <a:lstStyle/>
          <a:p>
            <a:r>
              <a:rPr lang="en-US" sz="3000" b="1" dirty="0">
                <a:solidFill>
                  <a:srgbClr val="FF0000"/>
                </a:solidFill>
              </a:rPr>
              <a:t>DIFFERENCE BETWEEN EVAPORATION AND BOILING</a:t>
            </a:r>
            <a:endParaRPr lang="en-IN" sz="3000" b="1" dirty="0">
              <a:solidFill>
                <a:srgbClr val="FF0000"/>
              </a:solidFill>
            </a:endParaRPr>
          </a:p>
        </p:txBody>
      </p:sp>
      <p:graphicFrame>
        <p:nvGraphicFramePr>
          <p:cNvPr id="4" name="Table 4">
            <a:extLst>
              <a:ext uri="{FF2B5EF4-FFF2-40B4-BE49-F238E27FC236}">
                <a16:creationId xmlns:a16="http://schemas.microsoft.com/office/drawing/2014/main" id="{DC7C4FA1-6DC2-42E9-846F-D4199007F96C}"/>
              </a:ext>
            </a:extLst>
          </p:cNvPr>
          <p:cNvGraphicFramePr>
            <a:graphicFrameLocks noGrp="1"/>
          </p:cNvGraphicFramePr>
          <p:nvPr>
            <p:ph idx="1"/>
            <p:extLst>
              <p:ext uri="{D42A27DB-BD31-4B8C-83A1-F6EECF244321}">
                <p14:modId xmlns:p14="http://schemas.microsoft.com/office/powerpoint/2010/main" val="3655723471"/>
              </p:ext>
            </p:extLst>
          </p:nvPr>
        </p:nvGraphicFramePr>
        <p:xfrm>
          <a:off x="485335" y="1752600"/>
          <a:ext cx="7772400" cy="4655640"/>
        </p:xfrm>
        <a:graphic>
          <a:graphicData uri="http://schemas.openxmlformats.org/drawingml/2006/table">
            <a:tbl>
              <a:tblPr firstRow="1" bandRow="1">
                <a:tableStyleId>{5C22544A-7EE6-4342-B048-85BDC9FD1C3A}</a:tableStyleId>
              </a:tblPr>
              <a:tblGrid>
                <a:gridCol w="3629465">
                  <a:extLst>
                    <a:ext uri="{9D8B030D-6E8A-4147-A177-3AD203B41FA5}">
                      <a16:colId xmlns:a16="http://schemas.microsoft.com/office/drawing/2014/main" val="399676123"/>
                    </a:ext>
                  </a:extLst>
                </a:gridCol>
                <a:gridCol w="4142935">
                  <a:extLst>
                    <a:ext uri="{9D8B030D-6E8A-4147-A177-3AD203B41FA5}">
                      <a16:colId xmlns:a16="http://schemas.microsoft.com/office/drawing/2014/main" val="861107287"/>
                    </a:ext>
                  </a:extLst>
                </a:gridCol>
              </a:tblGrid>
              <a:tr h="647640">
                <a:tc>
                  <a:txBody>
                    <a:bodyPr/>
                    <a:lstStyle/>
                    <a:p>
                      <a:pPr algn="ctr"/>
                      <a:r>
                        <a:rPr lang="en-US" sz="2000" dirty="0"/>
                        <a:t>EVAPORATION</a:t>
                      </a:r>
                      <a:endParaRPr lang="en-IN" sz="2000" dirty="0"/>
                    </a:p>
                  </a:txBody>
                  <a:tcPr/>
                </a:tc>
                <a:tc>
                  <a:txBody>
                    <a:bodyPr/>
                    <a:lstStyle/>
                    <a:p>
                      <a:pPr algn="ctr"/>
                      <a:r>
                        <a:rPr lang="en-US" sz="2000" dirty="0"/>
                        <a:t>BOILING</a:t>
                      </a:r>
                      <a:endParaRPr lang="en-IN" sz="2000" dirty="0"/>
                    </a:p>
                  </a:txBody>
                  <a:tcPr/>
                </a:tc>
                <a:extLst>
                  <a:ext uri="{0D108BD9-81ED-4DB2-BD59-A6C34878D82A}">
                    <a16:rowId xmlns:a16="http://schemas.microsoft.com/office/drawing/2014/main" val="3370874086"/>
                  </a:ext>
                </a:extLst>
              </a:tr>
              <a:tr h="647640">
                <a:tc>
                  <a:txBody>
                    <a:bodyPr/>
                    <a:lstStyle/>
                    <a:p>
                      <a:r>
                        <a:rPr lang="en-US" sz="2000" dirty="0"/>
                        <a:t>Evaporation is a slow process</a:t>
                      </a:r>
                      <a:endParaRPr lang="en-IN" sz="2000" dirty="0"/>
                    </a:p>
                  </a:txBody>
                  <a:tcPr/>
                </a:tc>
                <a:tc>
                  <a:txBody>
                    <a:bodyPr/>
                    <a:lstStyle/>
                    <a:p>
                      <a:r>
                        <a:rPr lang="en-US" sz="2000" dirty="0"/>
                        <a:t>Boiling is a fast process</a:t>
                      </a:r>
                      <a:endParaRPr lang="en-IN" sz="2000" dirty="0"/>
                    </a:p>
                  </a:txBody>
                  <a:tcPr/>
                </a:tc>
                <a:extLst>
                  <a:ext uri="{0D108BD9-81ED-4DB2-BD59-A6C34878D82A}">
                    <a16:rowId xmlns:a16="http://schemas.microsoft.com/office/drawing/2014/main" val="1726266954"/>
                  </a:ext>
                </a:extLst>
              </a:tr>
              <a:tr h="652133">
                <a:tc>
                  <a:txBody>
                    <a:bodyPr/>
                    <a:lstStyle/>
                    <a:p>
                      <a:r>
                        <a:rPr lang="en-US" sz="2000" dirty="0"/>
                        <a:t>Evaporation is a surface phenomena.</a:t>
                      </a:r>
                      <a:endParaRPr lang="en-IN" sz="2000" dirty="0"/>
                    </a:p>
                  </a:txBody>
                  <a:tcPr/>
                </a:tc>
                <a:tc>
                  <a:txBody>
                    <a:bodyPr/>
                    <a:lstStyle/>
                    <a:p>
                      <a:r>
                        <a:rPr lang="en-US" sz="2000" dirty="0"/>
                        <a:t>Boiling is a bulk phenomena.</a:t>
                      </a:r>
                      <a:endParaRPr lang="en-IN" sz="2000" dirty="0"/>
                    </a:p>
                  </a:txBody>
                  <a:tcPr/>
                </a:tc>
                <a:extLst>
                  <a:ext uri="{0D108BD9-81ED-4DB2-BD59-A6C34878D82A}">
                    <a16:rowId xmlns:a16="http://schemas.microsoft.com/office/drawing/2014/main" val="289885383"/>
                  </a:ext>
                </a:extLst>
              </a:tr>
              <a:tr h="935668">
                <a:tc>
                  <a:txBody>
                    <a:bodyPr/>
                    <a:lstStyle/>
                    <a:p>
                      <a:r>
                        <a:rPr lang="en-US" sz="2000" dirty="0"/>
                        <a:t>Evaporation takes place at all temperature below its boiling point.</a:t>
                      </a:r>
                      <a:endParaRPr lang="en-IN" sz="2000" dirty="0"/>
                    </a:p>
                  </a:txBody>
                  <a:tcPr/>
                </a:tc>
                <a:tc>
                  <a:txBody>
                    <a:bodyPr/>
                    <a:lstStyle/>
                    <a:p>
                      <a:r>
                        <a:rPr lang="en-US" sz="2000" dirty="0"/>
                        <a:t>Boiling takes place at a fixed temperature.</a:t>
                      </a:r>
                      <a:endParaRPr lang="en-IN" sz="2000" dirty="0"/>
                    </a:p>
                  </a:txBody>
                  <a:tcPr/>
                </a:tc>
                <a:extLst>
                  <a:ext uri="{0D108BD9-81ED-4DB2-BD59-A6C34878D82A}">
                    <a16:rowId xmlns:a16="http://schemas.microsoft.com/office/drawing/2014/main" val="3322961284"/>
                  </a:ext>
                </a:extLst>
              </a:tr>
              <a:tr h="647640">
                <a:tc>
                  <a:txBody>
                    <a:bodyPr/>
                    <a:lstStyle/>
                    <a:p>
                      <a:r>
                        <a:rPr lang="en-US" sz="2000" dirty="0"/>
                        <a:t>Evaporation causes cooling</a:t>
                      </a:r>
                      <a:endParaRPr lang="en-IN" sz="2000" dirty="0"/>
                    </a:p>
                  </a:txBody>
                  <a:tcPr/>
                </a:tc>
                <a:tc>
                  <a:txBody>
                    <a:bodyPr/>
                    <a:lstStyle/>
                    <a:p>
                      <a:r>
                        <a:rPr lang="en-US" sz="2000" dirty="0"/>
                        <a:t>Boiling does not causes cooling.</a:t>
                      </a:r>
                      <a:endParaRPr lang="en-IN" sz="2000" dirty="0"/>
                    </a:p>
                  </a:txBody>
                  <a:tcPr/>
                </a:tc>
                <a:extLst>
                  <a:ext uri="{0D108BD9-81ED-4DB2-BD59-A6C34878D82A}">
                    <a16:rowId xmlns:a16="http://schemas.microsoft.com/office/drawing/2014/main" val="3383598678"/>
                  </a:ext>
                </a:extLst>
              </a:tr>
              <a:tr h="935668">
                <a:tc>
                  <a:txBody>
                    <a:bodyPr/>
                    <a:lstStyle/>
                    <a:p>
                      <a:r>
                        <a:rPr lang="en-US" sz="2000" dirty="0"/>
                        <a:t>Sunlight or surrounding temperature is essential for initiating this process.</a:t>
                      </a:r>
                      <a:endParaRPr lang="en-IN" sz="2000" dirty="0"/>
                    </a:p>
                  </a:txBody>
                  <a:tcPr/>
                </a:tc>
                <a:tc>
                  <a:txBody>
                    <a:bodyPr/>
                    <a:lstStyle/>
                    <a:p>
                      <a:r>
                        <a:rPr lang="en-US" sz="2000" dirty="0"/>
                        <a:t>Heat energy is supplied to initiate this process.</a:t>
                      </a:r>
                      <a:endParaRPr lang="en-IN" sz="2000" dirty="0"/>
                    </a:p>
                  </a:txBody>
                  <a:tcPr/>
                </a:tc>
                <a:extLst>
                  <a:ext uri="{0D108BD9-81ED-4DB2-BD59-A6C34878D82A}">
                    <a16:rowId xmlns:a16="http://schemas.microsoft.com/office/drawing/2014/main" val="3193431613"/>
                  </a:ext>
                </a:extLst>
              </a:tr>
            </a:tbl>
          </a:graphicData>
        </a:graphic>
      </p:graphicFrame>
      <p:pic>
        <p:nvPicPr>
          <p:cNvPr id="5" name="Google Shape;63;p14">
            <a:extLst>
              <a:ext uri="{FF2B5EF4-FFF2-40B4-BE49-F238E27FC236}">
                <a16:creationId xmlns:a16="http://schemas.microsoft.com/office/drawing/2014/main" id="{D1CF6AD9-EFE1-4511-B92A-EEB150E6D6B8}"/>
              </a:ext>
            </a:extLst>
          </p:cNvPr>
          <p:cNvPicPr preferRelativeResize="0"/>
          <p:nvPr/>
        </p:nvPicPr>
        <p:blipFill rotWithShape="1">
          <a:blip r:embed="rId2" cstate="print">
            <a:alphaModFix/>
          </a:blip>
          <a:srcRect/>
          <a:stretch/>
        </p:blipFill>
        <p:spPr>
          <a:xfrm>
            <a:off x="7373815" y="135044"/>
            <a:ext cx="1752600" cy="459475"/>
          </a:xfrm>
          <a:prstGeom prst="rect">
            <a:avLst/>
          </a:prstGeom>
          <a:noFill/>
          <a:ln>
            <a:noFill/>
          </a:ln>
        </p:spPr>
      </p:pic>
    </p:spTree>
    <p:extLst>
      <p:ext uri="{BB962C8B-B14F-4D97-AF65-F5344CB8AC3E}">
        <p14:creationId xmlns:p14="http://schemas.microsoft.com/office/powerpoint/2010/main" val="3974420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TotalTime>
  <Words>696</Words>
  <Application>Microsoft Office PowerPoint</Application>
  <PresentationFormat>On-screen Show (4:3)</PresentationFormat>
  <Paragraphs>84</Paragraphs>
  <Slides>12</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Wingdings</vt:lpstr>
      <vt:lpstr>Office Theme</vt:lpstr>
      <vt:lpstr> PHYSICAL AND CHEMICAL CHANGES </vt:lpstr>
      <vt:lpstr>PowerPoint Presentation</vt:lpstr>
      <vt:lpstr>PowerPoint Presentation</vt:lpstr>
      <vt:lpstr> </vt:lpstr>
      <vt:lpstr>PowerPoint Presentation</vt:lpstr>
      <vt:lpstr>PowerPoint Presentation</vt:lpstr>
      <vt:lpstr>PowerPoint Presentation</vt:lpstr>
      <vt:lpstr>PowerPoint Presentation</vt:lpstr>
      <vt:lpstr>DIFFERENCE BETWEEN EVAPORATION AND BOILING</vt:lpstr>
      <vt:lpstr>PowerPoint Presentation</vt:lpstr>
      <vt:lpstr>HOME ASSIGNMENT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PHYSICAL AND CHEMICAL CHANGES </dc:title>
  <dc:creator>FNSCB</dc:creator>
  <cp:lastModifiedBy>Pradeep Pati</cp:lastModifiedBy>
  <cp:revision>15</cp:revision>
  <dcterms:created xsi:type="dcterms:W3CDTF">2021-03-25T04:24:49Z</dcterms:created>
  <dcterms:modified xsi:type="dcterms:W3CDTF">2022-06-06T07:27:33Z</dcterms:modified>
</cp:coreProperties>
</file>