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257" r:id="rId2"/>
    <p:sldId id="264" r:id="rId3"/>
    <p:sldId id="265" r:id="rId4"/>
    <p:sldId id="258" r:id="rId5"/>
    <p:sldId id="259" r:id="rId6"/>
    <p:sldId id="260" r:id="rId7"/>
    <p:sldId id="261" r:id="rId8"/>
    <p:sldId id="269" r:id="rId9"/>
    <p:sldId id="262" r:id="rId10"/>
    <p:sldId id="266" r:id="rId11"/>
    <p:sldId id="267" r:id="rId12"/>
    <p:sldId id="270" r:id="rId1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398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114F5A3-24D7-4D77-A897-CDB6693C73E4}" type="datetimeFigureOut">
              <a:rPr lang="en-US" smtClean="0"/>
              <a:pPr/>
              <a:t>12/16/2021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A284151-2A0D-4E2B-9996-7385BECF274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284151-2A0D-4E2B-9996-7385BECF2740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6FFBEC-F2E4-4CA3-9712-37B5F8A4CECD}" type="datetimeFigureOut">
              <a:rPr lang="en-US" smtClean="0"/>
              <a:pPr/>
              <a:t>12/16/2021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5E4C71-2960-4E11-A38E-B9AB116BD12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6FFBEC-F2E4-4CA3-9712-37B5F8A4CECD}" type="datetimeFigureOut">
              <a:rPr lang="en-US" smtClean="0"/>
              <a:pPr/>
              <a:t>12/16/2021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5E4C71-2960-4E11-A38E-B9AB116BD12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6FFBEC-F2E4-4CA3-9712-37B5F8A4CECD}" type="datetimeFigureOut">
              <a:rPr lang="en-US" smtClean="0"/>
              <a:pPr/>
              <a:t>12/16/2021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5E4C71-2960-4E11-A38E-B9AB116BD12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6FFBEC-F2E4-4CA3-9712-37B5F8A4CECD}" type="datetimeFigureOut">
              <a:rPr lang="en-US" smtClean="0"/>
              <a:pPr/>
              <a:t>12/16/2021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5E4C71-2960-4E11-A38E-B9AB116BD12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6FFBEC-F2E4-4CA3-9712-37B5F8A4CECD}" type="datetimeFigureOut">
              <a:rPr lang="en-US" smtClean="0"/>
              <a:pPr/>
              <a:t>12/16/2021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5E4C71-2960-4E11-A38E-B9AB116BD12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6FFBEC-F2E4-4CA3-9712-37B5F8A4CECD}" type="datetimeFigureOut">
              <a:rPr lang="en-US" smtClean="0"/>
              <a:pPr/>
              <a:t>12/16/2021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5E4C71-2960-4E11-A38E-B9AB116BD12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6FFBEC-F2E4-4CA3-9712-37B5F8A4CECD}" type="datetimeFigureOut">
              <a:rPr lang="en-US" smtClean="0"/>
              <a:pPr/>
              <a:t>12/16/2021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5E4C71-2960-4E11-A38E-B9AB116BD12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6FFBEC-F2E4-4CA3-9712-37B5F8A4CECD}" type="datetimeFigureOut">
              <a:rPr lang="en-US" smtClean="0"/>
              <a:pPr/>
              <a:t>12/16/2021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5E4C71-2960-4E11-A38E-B9AB116BD12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6FFBEC-F2E4-4CA3-9712-37B5F8A4CECD}" type="datetimeFigureOut">
              <a:rPr lang="en-US" smtClean="0"/>
              <a:pPr/>
              <a:t>12/16/2021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5E4C71-2960-4E11-A38E-B9AB116BD12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6FFBEC-F2E4-4CA3-9712-37B5F8A4CECD}" type="datetimeFigureOut">
              <a:rPr lang="en-US" smtClean="0"/>
              <a:pPr/>
              <a:t>12/16/2021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5E4C71-2960-4E11-A38E-B9AB116BD12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6FFBEC-F2E4-4CA3-9712-37B5F8A4CECD}" type="datetimeFigureOut">
              <a:rPr lang="en-US" smtClean="0"/>
              <a:pPr/>
              <a:t>12/16/2021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5E4C71-2960-4E11-A38E-B9AB116BD12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E6FFBEC-F2E4-4CA3-9712-37B5F8A4CECD}" type="datetimeFigureOut">
              <a:rPr lang="en-US" smtClean="0"/>
              <a:pPr/>
              <a:t>12/16/2021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5E4C71-2960-4E11-A38E-B9AB116BD12C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youtu.be/MCvbfqz7ASs" TargetMode="External"/><Relationship Id="rId2" Type="http://schemas.openxmlformats.org/officeDocument/2006/relationships/hyperlink" Target="https://youtu.be/SD1AKWUazPU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solidFill>
            <a:schemeClr val="bg1"/>
          </a:solidFill>
          <a:ln>
            <a:solidFill>
              <a:schemeClr val="bg1"/>
            </a:solidFill>
          </a:ln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sz="3200" smtClean="0">
                <a:solidFill>
                  <a:srgbClr val="CC3300"/>
                </a:solidFill>
                <a:latin typeface="+mn-lt"/>
              </a:rPr>
              <a:t/>
            </a:r>
            <a:br>
              <a:rPr sz="3200" smtClean="0">
                <a:solidFill>
                  <a:srgbClr val="CC3300"/>
                </a:solidFill>
                <a:latin typeface="+mn-lt"/>
              </a:rPr>
            </a:br>
            <a:r>
              <a:rPr sz="3200" smtClean="0">
                <a:solidFill>
                  <a:srgbClr val="FF0000"/>
                </a:solidFill>
                <a:latin typeface="+mn-lt"/>
              </a:rPr>
              <a:t> </a:t>
            </a:r>
            <a:r>
              <a:rPr lang="en-US" sz="3200" dirty="0" smtClean="0">
                <a:solidFill>
                  <a:srgbClr val="FF0000"/>
                </a:solidFill>
                <a:latin typeface="+mn-lt"/>
              </a:rPr>
              <a:t>THE FUNDAMENTAL UNIT OF LIFE</a:t>
            </a:r>
            <a:r>
              <a:rPr sz="3200" smtClean="0">
                <a:solidFill>
                  <a:srgbClr val="FF0000"/>
                </a:solidFill>
                <a:latin typeface="+mn-lt"/>
              </a:rPr>
              <a:t/>
            </a:r>
            <a:br>
              <a:rPr sz="3200" smtClean="0">
                <a:solidFill>
                  <a:srgbClr val="FF0000"/>
                </a:solidFill>
                <a:latin typeface="+mn-lt"/>
              </a:rPr>
            </a:br>
            <a:endParaRPr sz="3200" smtClean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2051" name="Subtitle 5"/>
          <p:cNvSpPr>
            <a:spLocks noGrp="1"/>
          </p:cNvSpPr>
          <p:nvPr>
            <p:ph type="subTitle" idx="1"/>
          </p:nvPr>
        </p:nvSpPr>
        <p:spPr>
          <a:xfrm>
            <a:off x="1066800" y="3200400"/>
            <a:ext cx="6705600" cy="1600200"/>
          </a:xfrm>
        </p:spPr>
        <p:txBody>
          <a:bodyPr>
            <a:normAutofit fontScale="92500" lnSpcReduction="10000"/>
          </a:bodyPr>
          <a:lstStyle/>
          <a:p>
            <a:r>
              <a:rPr lang="en-US" sz="2400" dirty="0" smtClean="0">
                <a:solidFill>
                  <a:schemeClr val="tx1"/>
                </a:solidFill>
              </a:rPr>
              <a:t>SUBJECT- BIOLOGY</a:t>
            </a:r>
          </a:p>
          <a:p>
            <a:r>
              <a:rPr lang="en-US" sz="2400" dirty="0" smtClean="0">
                <a:solidFill>
                  <a:schemeClr val="tx1"/>
                </a:solidFill>
              </a:rPr>
              <a:t>CHAPTER NO- 5</a:t>
            </a:r>
          </a:p>
          <a:p>
            <a:r>
              <a:rPr lang="en-IN" sz="2400" dirty="0" smtClean="0">
                <a:solidFill>
                  <a:schemeClr val="tx1"/>
                </a:solidFill>
              </a:rPr>
              <a:t>Transport across cell membrane- Diffusion and Osmosis </a:t>
            </a:r>
          </a:p>
          <a:p>
            <a:r>
              <a:rPr lang="en-US" sz="2400" dirty="0" smtClean="0">
                <a:solidFill>
                  <a:schemeClr val="tx1"/>
                </a:solidFill>
              </a:rPr>
              <a:t>PERIOD-4</a:t>
            </a:r>
          </a:p>
        </p:txBody>
      </p:sp>
      <p:pic>
        <p:nvPicPr>
          <p:cNvPr id="4" name="Picture 6" descr="https://lh6.googleusercontent.com/4sdW2sq7oAFLtRv-fygcfRsKi54VwU7fOTW7tCnOkUaYOYiBTv72q8jFPRgq4C9qXtwFyQFdvpl-87pSUvtiU7PFd-9jAQ8j5WZXHvDWdN7y78oRBYVFWsaTxfo3FqgcU4bP7FZGf_3IbIWK0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629400" y="152401"/>
            <a:ext cx="22860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4" descr="https://lh5.googleusercontent.com/B2T2ql4TLjSp4ggLqeDbw6DFpympyfswUtrz-ep90zjZpSCeRdrh5O-r-ciOZWWNnQpfTh0JhbmBes_QYjfZ0oNf0orHv3YbFGbQVGiE5wE10TvecMrl56liQVRS4919T7CdvvPq7JNX0fFITw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5191125"/>
            <a:ext cx="8991600" cy="166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228600"/>
            <a:ext cx="8382000" cy="5897563"/>
          </a:xfrm>
        </p:spPr>
        <p:txBody>
          <a:bodyPr>
            <a:normAutofit/>
          </a:bodyPr>
          <a:lstStyle/>
          <a:p>
            <a:pPr lvl="0">
              <a:buNone/>
            </a:pPr>
            <a:endParaRPr lang="en-US" dirty="0" smtClean="0"/>
          </a:p>
          <a:p>
            <a:pPr lvl="0">
              <a:buNone/>
            </a:pPr>
            <a:endParaRPr lang="en-US" dirty="0" smtClean="0"/>
          </a:p>
          <a:p>
            <a:pPr lvl="0">
              <a:buNone/>
            </a:pPr>
            <a:r>
              <a:rPr lang="en-US" dirty="0" smtClean="0"/>
              <a:t>Detailed explanation on osmosis and diffusion</a:t>
            </a:r>
          </a:p>
          <a:p>
            <a:pPr lvl="0">
              <a:buNone/>
            </a:pPr>
            <a:r>
              <a:rPr lang="en-US" u="sng" dirty="0" smtClean="0">
                <a:hlinkClick r:id="rId2"/>
              </a:rPr>
              <a:t>https://youtu.be/SD1AKWUazPU</a:t>
            </a:r>
            <a:endParaRPr lang="en-US" dirty="0" smtClean="0"/>
          </a:p>
          <a:p>
            <a:pPr>
              <a:buNone/>
            </a:pPr>
            <a:r>
              <a:rPr lang="en-IN" u="sng" dirty="0" smtClean="0">
                <a:hlinkClick r:id="rId3"/>
              </a:rPr>
              <a:t>https://youtu.be/MCvbfqz7ASs</a:t>
            </a:r>
            <a:endParaRPr lang="en-IN" u="sng" dirty="0" smtClean="0"/>
          </a:p>
        </p:txBody>
      </p:sp>
      <p:pic>
        <p:nvPicPr>
          <p:cNvPr id="4" name="Picture 6" descr="https://lh6.googleusercontent.com/4sdW2sq7oAFLtRv-fygcfRsKi54VwU7fOTW7tCnOkUaYOYiBTv72q8jFPRgq4C9qXtwFyQFdvpl-87pSUvtiU7PFd-9jAQ8j5WZXHvDWdN7y78oRBYVFWsaTxfo3FqgcU4bP7FZGf_3IbIWK0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239000" y="381000"/>
            <a:ext cx="17526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52400"/>
            <a:ext cx="8229600" cy="731838"/>
          </a:xfrm>
        </p:spPr>
        <p:txBody>
          <a:bodyPr>
            <a:normAutofit/>
          </a:bodyPr>
          <a:lstStyle/>
          <a:p>
            <a:r>
              <a:rPr lang="en-US" sz="2800" dirty="0" smtClean="0">
                <a:solidFill>
                  <a:srgbClr val="FF0000"/>
                </a:solidFill>
              </a:rPr>
              <a:t>HOME ASSIGNMENT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295400"/>
            <a:ext cx="8458200" cy="483076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IN" sz="2400" dirty="0" smtClean="0"/>
              <a:t>Q1. </a:t>
            </a:r>
            <a:r>
              <a:rPr lang="en-US" sz="2400" dirty="0" smtClean="0"/>
              <a:t>How do substances like carbon dioxide and water move in &amp; out of the cells?</a:t>
            </a:r>
          </a:p>
          <a:p>
            <a:pPr>
              <a:buNone/>
            </a:pPr>
            <a:r>
              <a:rPr lang="en-US" sz="2400" dirty="0" smtClean="0"/>
              <a:t>Q2.Why is the plasma membrane called a selectively permeable membrane?</a:t>
            </a:r>
          </a:p>
          <a:p>
            <a:pPr>
              <a:buNone/>
            </a:pPr>
            <a:r>
              <a:rPr lang="en-US" sz="2400" dirty="0" smtClean="0"/>
              <a:t>Q3. Define isotonic, hypotonic and hypertonic solution.</a:t>
            </a:r>
          </a:p>
          <a:p>
            <a:pPr>
              <a:buNone/>
            </a:pPr>
            <a:r>
              <a:rPr lang="en-US" sz="2400" dirty="0" smtClean="0"/>
              <a:t>Q4. Explain what happens when </a:t>
            </a:r>
          </a:p>
          <a:p>
            <a:pPr lvl="0">
              <a:buNone/>
            </a:pPr>
            <a:r>
              <a:rPr lang="en-US" sz="2400" dirty="0" smtClean="0"/>
              <a:t>a plant cell is kept in hypertonic solution</a:t>
            </a:r>
          </a:p>
          <a:p>
            <a:pPr lvl="0">
              <a:buNone/>
            </a:pPr>
            <a:r>
              <a:rPr lang="en-US" sz="2400" dirty="0" smtClean="0"/>
              <a:t>an animal cell is kept in hypotonic solution</a:t>
            </a:r>
          </a:p>
        </p:txBody>
      </p:sp>
      <p:pic>
        <p:nvPicPr>
          <p:cNvPr id="4" name="Picture 6" descr="https://lh6.googleusercontent.com/4sdW2sq7oAFLtRv-fygcfRsKi54VwU7fOTW7tCnOkUaYOYiBTv72q8jFPRgq4C9qXtwFyQFdvpl-87pSUvtiU7PFd-9jAQ8j5WZXHvDWdN7y78oRBYVFWsaTxfo3FqgcU4bP7FZGf_3IbIWK0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62800" y="228600"/>
            <a:ext cx="17526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dirty="0" smtClean="0"/>
          </a:p>
        </p:txBody>
      </p:sp>
      <p:sp>
        <p:nvSpPr>
          <p:cNvPr id="28675" name="Content Placeholder 3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buFont typeface="Arial" charset="0"/>
              <a:buNone/>
            </a:pPr>
            <a:r>
              <a:rPr lang="en-US" b="1" dirty="0" smtClean="0"/>
              <a:t>                          </a:t>
            </a:r>
          </a:p>
          <a:p>
            <a:pPr>
              <a:buFont typeface="Arial" charset="0"/>
              <a:buNone/>
            </a:pPr>
            <a:endParaRPr lang="en-US" b="1" dirty="0" smtClean="0"/>
          </a:p>
          <a:p>
            <a:pPr>
              <a:buFont typeface="Arial" charset="0"/>
              <a:buNone/>
            </a:pPr>
            <a:r>
              <a:rPr lang="en-US" sz="4800" b="1" dirty="0" smtClean="0"/>
              <a:t>                 </a:t>
            </a:r>
            <a:r>
              <a:rPr lang="en-US" sz="4000" b="1" dirty="0" smtClean="0"/>
              <a:t>THANKING YOU</a:t>
            </a:r>
            <a:endParaRPr lang="en-US" sz="4000" dirty="0" smtClean="0"/>
          </a:p>
          <a:p>
            <a:pPr>
              <a:buFont typeface="Arial" charset="0"/>
              <a:buNone/>
            </a:pPr>
            <a:r>
              <a:rPr lang="en-US" sz="4000" b="1" smtClean="0">
                <a:solidFill>
                  <a:srgbClr val="FF0000"/>
                </a:solidFill>
              </a:rPr>
              <a:t>            </a:t>
            </a:r>
            <a:r>
              <a:rPr lang="en-US" sz="4000" b="1" dirty="0" smtClean="0">
                <a:solidFill>
                  <a:srgbClr val="FF0000"/>
                </a:solidFill>
              </a:rPr>
              <a:t>ODM EDUCATIONAL GROUP</a:t>
            </a:r>
            <a:endParaRPr lang="en-US" sz="4000" dirty="0" smtClean="0">
              <a:solidFill>
                <a:srgbClr val="FF0000"/>
              </a:solidFill>
            </a:endParaRPr>
          </a:p>
          <a:p>
            <a:pPr>
              <a:buFont typeface="Arial" charset="0"/>
              <a:buNone/>
            </a:pPr>
            <a:r>
              <a:rPr lang="en-US" dirty="0" smtClean="0"/>
              <a:t/>
            </a:r>
            <a:br>
              <a:rPr lang="en-US" dirty="0" smtClean="0"/>
            </a:br>
            <a:endParaRPr lang="en-US" dirty="0" smtClean="0"/>
          </a:p>
          <a:p>
            <a:pPr>
              <a:buFont typeface="Arial" charset="0"/>
              <a:buNone/>
            </a:pPr>
            <a:r>
              <a:rPr lang="en-US" dirty="0" smtClean="0"/>
              <a:t/>
            </a:r>
            <a:br>
              <a:rPr lang="en-US" dirty="0" smtClean="0"/>
            </a:b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381000"/>
            <a:ext cx="8458200" cy="574516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2400" dirty="0" smtClean="0"/>
              <a:t>                                      </a:t>
            </a:r>
            <a:r>
              <a:rPr lang="en-US" sz="2400" dirty="0" smtClean="0">
                <a:solidFill>
                  <a:srgbClr val="FF0000"/>
                </a:solidFill>
              </a:rPr>
              <a:t>LEARNING  OBJECTIVE</a:t>
            </a:r>
          </a:p>
          <a:p>
            <a:pPr lvl="0">
              <a:buNone/>
            </a:pPr>
            <a:r>
              <a:rPr lang="en-IN" sz="2400" dirty="0" smtClean="0"/>
              <a:t>Student will be able to </a:t>
            </a:r>
            <a:endParaRPr lang="en-IN" sz="2400" dirty="0" smtClean="0"/>
          </a:p>
          <a:p>
            <a:pPr lvl="0"/>
            <a:r>
              <a:rPr lang="en-IN" sz="2400" dirty="0" smtClean="0"/>
              <a:t>sensitize </a:t>
            </a:r>
            <a:r>
              <a:rPr lang="en-IN" sz="2400" dirty="0" smtClean="0"/>
              <a:t>the meaning of diffusion and osmosis.</a:t>
            </a:r>
            <a:endParaRPr lang="en-US" sz="2400" dirty="0" smtClean="0"/>
          </a:p>
          <a:p>
            <a:r>
              <a:rPr lang="en-IN" sz="2400" dirty="0" smtClean="0"/>
              <a:t> familiarize </a:t>
            </a:r>
            <a:r>
              <a:rPr lang="en-IN" sz="2400" dirty="0" smtClean="0"/>
              <a:t>with the mechanism of transportation of selective materials through plasma membrane.</a:t>
            </a:r>
            <a:endParaRPr lang="en-US" sz="2400" dirty="0" smtClean="0"/>
          </a:p>
          <a:p>
            <a:pPr lvl="0"/>
            <a:r>
              <a:rPr lang="en-IN" sz="2400" dirty="0" smtClean="0"/>
              <a:t>analyze </a:t>
            </a:r>
            <a:r>
              <a:rPr lang="en-IN" sz="2400" dirty="0" smtClean="0"/>
              <a:t>various types of solutions depending on the concentration of both solute and solvent.</a:t>
            </a:r>
            <a:endParaRPr lang="en-US" sz="2400" dirty="0" smtClean="0"/>
          </a:p>
          <a:p>
            <a:pPr lvl="0"/>
            <a:r>
              <a:rPr lang="en-IN" sz="2400" dirty="0" smtClean="0"/>
              <a:t> </a:t>
            </a:r>
            <a:r>
              <a:rPr lang="en-IN" sz="2400" dirty="0" smtClean="0"/>
              <a:t>sensitize  </a:t>
            </a:r>
            <a:r>
              <a:rPr lang="en-IN" sz="2400" dirty="0" smtClean="0"/>
              <a:t>the difference between osmosis and diffusion.</a:t>
            </a:r>
            <a:endParaRPr lang="en-US" sz="2400" dirty="0" smtClean="0"/>
          </a:p>
          <a:p>
            <a:pPr>
              <a:buNone/>
            </a:pPr>
            <a:endParaRPr lang="en-US" sz="2400" dirty="0" smtClean="0">
              <a:solidFill>
                <a:srgbClr val="FF0000"/>
              </a:solidFill>
            </a:endParaRPr>
          </a:p>
          <a:p>
            <a:pPr>
              <a:buNone/>
            </a:pPr>
            <a:endParaRPr lang="en-US" sz="2400" dirty="0" smtClean="0">
              <a:solidFill>
                <a:srgbClr val="FF0000"/>
              </a:solidFill>
            </a:endParaRPr>
          </a:p>
          <a:p>
            <a:pPr>
              <a:buNone/>
            </a:pPr>
            <a:endParaRPr lang="en-US" sz="2400" dirty="0">
              <a:solidFill>
                <a:srgbClr val="FF0000"/>
              </a:solidFill>
            </a:endParaRPr>
          </a:p>
        </p:txBody>
      </p:sp>
      <p:pic>
        <p:nvPicPr>
          <p:cNvPr id="6" name="Picture 5" descr="source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52400" y="4419600"/>
            <a:ext cx="2286000" cy="2438400"/>
          </a:xfrm>
          <a:prstGeom prst="rect">
            <a:avLst/>
          </a:prstGeom>
        </p:spPr>
      </p:pic>
      <p:pic>
        <p:nvPicPr>
          <p:cNvPr id="4" name="Picture 6" descr="https://lh6.googleusercontent.com/4sdW2sq7oAFLtRv-fygcfRsKi54VwU7fOTW7tCnOkUaYOYiBTv72q8jFPRgq4C9qXtwFyQFdvpl-87pSUvtiU7PFd-9jAQ8j5WZXHvDWdN7y78oRBYVFWsaTxfo3FqgcU4bP7FZGf_3IbIWK0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620000" y="0"/>
            <a:ext cx="1524000" cy="11140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228600"/>
            <a:ext cx="8382000" cy="5897563"/>
          </a:xfrm>
        </p:spPr>
        <p:txBody>
          <a:bodyPr/>
          <a:lstStyle/>
          <a:p>
            <a:pPr>
              <a:buNone/>
            </a:pPr>
            <a:endParaRPr lang="en-IN" dirty="0" smtClean="0">
              <a:solidFill>
                <a:srgbClr val="FF0000"/>
              </a:solidFill>
            </a:endParaRPr>
          </a:p>
          <a:p>
            <a:pPr>
              <a:buNone/>
            </a:pPr>
            <a:r>
              <a:rPr lang="en-IN" dirty="0" smtClean="0">
                <a:solidFill>
                  <a:srgbClr val="FF0000"/>
                </a:solidFill>
              </a:rPr>
              <a:t>  </a:t>
            </a:r>
            <a:r>
              <a:rPr lang="en-IN" dirty="0" smtClean="0">
                <a:solidFill>
                  <a:srgbClr val="FF0000"/>
                </a:solidFill>
              </a:rPr>
              <a:t>Activity</a:t>
            </a:r>
            <a:endParaRPr lang="en-IN" dirty="0" smtClean="0">
              <a:solidFill>
                <a:srgbClr val="FF0000"/>
              </a:solidFill>
            </a:endParaRPr>
          </a:p>
          <a:p>
            <a:pPr>
              <a:buNone/>
            </a:pPr>
            <a:r>
              <a:rPr lang="en-IN" dirty="0" smtClean="0"/>
              <a:t>After burning an incense stick outside the classroom</a:t>
            </a:r>
          </a:p>
          <a:p>
            <a:pPr>
              <a:buNone/>
            </a:pPr>
            <a:endParaRPr lang="en-IN" dirty="0" smtClean="0"/>
          </a:p>
          <a:p>
            <a:pPr>
              <a:buNone/>
            </a:pPr>
            <a:r>
              <a:rPr lang="en-IN" dirty="0" smtClean="0"/>
              <a:t>Answer the following questions</a:t>
            </a:r>
            <a:endParaRPr lang="en-US" dirty="0" smtClean="0"/>
          </a:p>
          <a:p>
            <a:pPr lvl="0"/>
            <a:r>
              <a:rPr lang="en-IN" dirty="0" smtClean="0"/>
              <a:t>can  you smell the fragrance of incense sticks?</a:t>
            </a:r>
            <a:endParaRPr lang="en-US" dirty="0" smtClean="0"/>
          </a:p>
          <a:p>
            <a:r>
              <a:rPr lang="en-IN" dirty="0" smtClean="0"/>
              <a:t>Guess how you are able to smell the fragrance?</a:t>
            </a:r>
            <a:endParaRPr lang="en-US" dirty="0"/>
          </a:p>
        </p:txBody>
      </p:sp>
      <p:pic>
        <p:nvPicPr>
          <p:cNvPr id="4" name="Picture 6" descr="https://lh6.googleusercontent.com/4sdW2sq7oAFLtRv-fygcfRsKi54VwU7fOTW7tCnOkUaYOYiBTv72q8jFPRgq4C9qXtwFyQFdvpl-87pSUvtiU7PFd-9jAQ8j5WZXHvDWdN7y78oRBYVFWsaTxfo3FqgcU4bP7FZGf_3IbIWK0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010400" y="228600"/>
            <a:ext cx="18288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 descr="C:\Users\FNSCB\Desktop\Transport_Across_the_Plasma_Membrane.pn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990601" y="1350858"/>
            <a:ext cx="6807352" cy="4775306"/>
          </a:xfrm>
          <a:prstGeom prst="rect">
            <a:avLst/>
          </a:prstGeom>
          <a:noFill/>
        </p:spPr>
      </p:pic>
      <p:pic>
        <p:nvPicPr>
          <p:cNvPr id="7" name="Picture 6" descr="https://lh6.googleusercontent.com/4sdW2sq7oAFLtRv-fygcfRsKi54VwU7fOTW7tCnOkUaYOYiBTv72q8jFPRgq4C9qXtwFyQFdvpl-87pSUvtiU7PFd-9jAQ8j5WZXHvDWdN7y78oRBYVFWsaTxfo3FqgcU4bP7FZGf_3IbIWK0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391400" y="304801"/>
            <a:ext cx="1752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381000"/>
            <a:ext cx="8534400" cy="685800"/>
          </a:xfrm>
        </p:spPr>
        <p:txBody>
          <a:bodyPr>
            <a:normAutofit/>
          </a:bodyPr>
          <a:lstStyle/>
          <a:p>
            <a:r>
              <a:rPr lang="en-US" sz="2800" dirty="0" smtClean="0">
                <a:solidFill>
                  <a:srgbClr val="FF0000"/>
                </a:solidFill>
              </a:rPr>
              <a:t>TYPES OF SOLUTION</a:t>
            </a:r>
            <a:endParaRPr lang="en-US" sz="2800" dirty="0">
              <a:solidFill>
                <a:srgbClr val="FF0000"/>
              </a:solidFill>
            </a:endParaRPr>
          </a:p>
        </p:txBody>
      </p:sp>
      <p:pic>
        <p:nvPicPr>
          <p:cNvPr id="6146" name="Picture 2" descr="C:\Users\FNSCB\Desktop\types-of-solutions.jpg.02298bf9df4c90fa8c004599987e344b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685800" y="1073150"/>
            <a:ext cx="7010400" cy="5175250"/>
          </a:xfrm>
          <a:prstGeom prst="rect">
            <a:avLst/>
          </a:prstGeom>
          <a:noFill/>
        </p:spPr>
      </p:pic>
      <p:pic>
        <p:nvPicPr>
          <p:cNvPr id="4" name="Picture 6" descr="https://lh6.googleusercontent.com/4sdW2sq7oAFLtRv-fygcfRsKi54VwU7fOTW7tCnOkUaYOYiBTv72q8jFPRgq4C9qXtwFyQFdvpl-87pSUvtiU7PFd-9jAQ8j5WZXHvDWdN7y78oRBYVFWsaTxfo3FqgcU4bP7FZGf_3IbIWK0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934200" y="152400"/>
            <a:ext cx="1752600" cy="1281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122" name="Picture 2" descr="C:\Users\FNSCB\Desktop\tonicity_med.jpe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57200" y="990600"/>
            <a:ext cx="8153400" cy="5382419"/>
          </a:xfrm>
          <a:prstGeom prst="rect">
            <a:avLst/>
          </a:prstGeom>
          <a:noFill/>
        </p:spPr>
      </p:pic>
      <p:pic>
        <p:nvPicPr>
          <p:cNvPr id="4" name="Picture 6" descr="https://lh6.googleusercontent.com/4sdW2sq7oAFLtRv-fygcfRsKi54VwU7fOTW7tCnOkUaYOYiBTv72q8jFPRgq4C9qXtwFyQFdvpl-87pSUvtiU7PFd-9jAQ8j5WZXHvDWdN7y78oRBYVFWsaTxfo3FqgcU4bP7FZGf_3IbIWK0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96200" y="0"/>
            <a:ext cx="1447800" cy="10583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704088"/>
            <a:ext cx="8305800" cy="515112"/>
          </a:xfrm>
        </p:spPr>
        <p:txBody>
          <a:bodyPr>
            <a:normAutofit fontScale="90000"/>
          </a:bodyPr>
          <a:lstStyle/>
          <a:p>
            <a:r>
              <a:rPr lang="en-US" sz="2800" dirty="0" smtClean="0">
                <a:solidFill>
                  <a:srgbClr val="FF0000"/>
                </a:solidFill>
              </a:rPr>
              <a:t>Activity- To observe the process of osmosis</a:t>
            </a:r>
            <a:endParaRPr lang="en-US" sz="2800" dirty="0">
              <a:solidFill>
                <a:srgbClr val="FF0000"/>
              </a:solidFill>
            </a:endParaRPr>
          </a:p>
        </p:txBody>
      </p:sp>
      <p:pic>
        <p:nvPicPr>
          <p:cNvPr id="3074" name="Picture 2" descr="C:\Users\FNSCB\Desktop\endosmosis.PN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1371600"/>
            <a:ext cx="7747000" cy="4648200"/>
          </a:xfrm>
          <a:prstGeom prst="rect">
            <a:avLst/>
          </a:prstGeom>
          <a:noFill/>
        </p:spPr>
      </p:pic>
      <p:pic>
        <p:nvPicPr>
          <p:cNvPr id="4" name="Picture 6" descr="https://lh6.googleusercontent.com/4sdW2sq7oAFLtRv-fygcfRsKi54VwU7fOTW7tCnOkUaYOYiBTv72q8jFPRgq4C9qXtwFyQFdvpl-87pSUvtiU7PFd-9jAQ8j5WZXHvDWdN7y78oRBYVFWsaTxfo3FqgcU4bP7FZGf_3IbIWK0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391400" y="0"/>
            <a:ext cx="1752600" cy="1281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762000"/>
          </a:xfrm>
        </p:spPr>
        <p:txBody>
          <a:bodyPr>
            <a:normAutofit fontScale="90000"/>
          </a:bodyPr>
          <a:lstStyle/>
          <a:p>
            <a:r>
              <a:rPr lang="en-US" sz="2800" dirty="0" smtClean="0">
                <a:solidFill>
                  <a:srgbClr val="FF0000"/>
                </a:solidFill>
                <a:latin typeface="+mn-lt"/>
              </a:rPr>
              <a:t/>
            </a:r>
            <a:br>
              <a:rPr lang="en-US" sz="2800" dirty="0" smtClean="0">
                <a:solidFill>
                  <a:srgbClr val="FF0000"/>
                </a:solidFill>
                <a:latin typeface="+mn-lt"/>
              </a:rPr>
            </a:br>
            <a:r>
              <a:rPr lang="en-US" sz="2800" dirty="0" smtClean="0">
                <a:solidFill>
                  <a:srgbClr val="FF0000"/>
                </a:solidFill>
                <a:latin typeface="+mn-lt"/>
              </a:rPr>
              <a:t/>
            </a:r>
            <a:br>
              <a:rPr lang="en-US" sz="2800" dirty="0" smtClean="0">
                <a:solidFill>
                  <a:srgbClr val="FF0000"/>
                </a:solidFill>
                <a:latin typeface="+mn-lt"/>
              </a:rPr>
            </a:br>
            <a:r>
              <a:rPr lang="en-US" sz="2800" dirty="0" err="1" smtClean="0">
                <a:solidFill>
                  <a:srgbClr val="FF0000"/>
                </a:solidFill>
                <a:latin typeface="+mn-lt"/>
              </a:rPr>
              <a:t>Endocytosis</a:t>
            </a:r>
            <a:r>
              <a:rPr lang="en-US" sz="2800" dirty="0" smtClean="0">
                <a:solidFill>
                  <a:srgbClr val="FF0000"/>
                </a:solidFill>
                <a:latin typeface="+mn-lt"/>
              </a:rPr>
              <a:t> </a:t>
            </a:r>
            <a:r>
              <a:rPr lang="en-US" sz="2800" dirty="0" smtClean="0"/>
              <a:t>-The flexibility of plasma membrane enables cell to obtain food &amp; other material from external environment.</a:t>
            </a:r>
            <a:endParaRPr lang="en-US" sz="2800" dirty="0"/>
          </a:p>
        </p:txBody>
      </p:sp>
      <p:pic>
        <p:nvPicPr>
          <p:cNvPr id="5122" name="Picture 2" descr="C:\Users\FNSCB\Desktop\endocytosis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066800" y="1676400"/>
            <a:ext cx="6265164" cy="4698873"/>
          </a:xfrm>
          <a:prstGeom prst="rect">
            <a:avLst/>
          </a:prstGeom>
          <a:noFill/>
        </p:spPr>
      </p:pic>
      <p:pic>
        <p:nvPicPr>
          <p:cNvPr id="4" name="Picture 6" descr="https://lh6.googleusercontent.com/4sdW2sq7oAFLtRv-fygcfRsKi54VwU7fOTW7tCnOkUaYOYiBTv72q8jFPRgq4C9qXtwFyQFdvpl-87pSUvtiU7PFd-9jAQ8j5WZXHvDWdN7y78oRBYVFWsaTxfo3FqgcU4bP7FZGf_3IbIWK0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"/>
            <a:ext cx="16002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704088"/>
            <a:ext cx="8305800" cy="134112"/>
          </a:xfrm>
        </p:spPr>
        <p:txBody>
          <a:bodyPr>
            <a:normAutofit fontScale="90000"/>
          </a:bodyPr>
          <a:lstStyle/>
          <a:p>
            <a:endParaRPr lang="en-US" dirty="0"/>
          </a:p>
        </p:txBody>
      </p:sp>
      <p:pic>
        <p:nvPicPr>
          <p:cNvPr id="4098" name="Picture 2" descr="C:\Users\FNSCB\Desktop\10-transport-system-in-organisms-elearning-diffusion-osmosis-45-638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381000"/>
            <a:ext cx="7696200" cy="6477000"/>
          </a:xfrm>
          <a:prstGeom prst="rect">
            <a:avLst/>
          </a:prstGeom>
          <a:noFill/>
        </p:spPr>
      </p:pic>
      <p:pic>
        <p:nvPicPr>
          <p:cNvPr id="4" name="Picture 6" descr="https://lh6.googleusercontent.com/4sdW2sq7oAFLtRv-fygcfRsKi54VwU7fOTW7tCnOkUaYOYiBTv72q8jFPRgq4C9qXtwFyQFdvpl-87pSUvtiU7PFd-9jAQ8j5WZXHvDWdN7y78oRBYVFWsaTxfo3FqgcU4bP7FZGf_3IbIWK0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391400" y="0"/>
            <a:ext cx="1752600" cy="1281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41</TotalTime>
  <Words>194</Words>
  <Application>Microsoft Office PowerPoint</Application>
  <PresentationFormat>On-screen Show (4:3)</PresentationFormat>
  <Paragraphs>41</Paragraphs>
  <Slides>12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Office Theme</vt:lpstr>
      <vt:lpstr>  THE FUNDAMENTAL UNIT OF LIFE </vt:lpstr>
      <vt:lpstr>Slide 2</vt:lpstr>
      <vt:lpstr>Slide 3</vt:lpstr>
      <vt:lpstr>Slide 4</vt:lpstr>
      <vt:lpstr>TYPES OF SOLUTION</vt:lpstr>
      <vt:lpstr>Slide 6</vt:lpstr>
      <vt:lpstr>Activity- To observe the process of osmosis</vt:lpstr>
      <vt:lpstr>  Endocytosis -The flexibility of plasma membrane enables cell to obtain food &amp; other material from external environment.</vt:lpstr>
      <vt:lpstr>Slide 9</vt:lpstr>
      <vt:lpstr>Slide 10</vt:lpstr>
      <vt:lpstr>HOME ASSIGNMENT</vt:lpstr>
      <vt:lpstr>Slide 12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 THE FUNDAMENTAL UNIT OF LIFE </dc:title>
  <dc:creator>FNSCB</dc:creator>
  <cp:lastModifiedBy>FNSCB</cp:lastModifiedBy>
  <cp:revision>15</cp:revision>
  <dcterms:created xsi:type="dcterms:W3CDTF">2020-09-28T07:23:01Z</dcterms:created>
  <dcterms:modified xsi:type="dcterms:W3CDTF">2021-12-16T08:49:11Z</dcterms:modified>
</cp:coreProperties>
</file>