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367" r:id="rId2"/>
    <p:sldId id="328" r:id="rId3"/>
    <p:sldId id="327" r:id="rId4"/>
    <p:sldId id="324" r:id="rId5"/>
    <p:sldId id="321" r:id="rId6"/>
    <p:sldId id="368" r:id="rId7"/>
    <p:sldId id="278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6" d="100"/>
          <a:sy n="86" d="100"/>
        </p:scale>
        <p:origin x="562" y="8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64AAA7-B756-4917-8C66-F4CD6E3CB96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8AA6D87-3F8B-43F7-A250-7C8DCDD1466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7C496C7-6289-45AD-90AA-6124147917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9F3268-94C3-4C04-AF6E-C47E4D70D72F}" type="datetimeFigureOut">
              <a:rPr lang="en-IN" smtClean="0"/>
              <a:t>02-01-2022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7C99E32-85D2-4A93-A78F-91FFE830AF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7079D96-2373-481D-A574-94077777C2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6B8527-F5A7-4283-8D2D-5AC6D753B03D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5260328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DE38E4-A7CF-48BE-BEC2-9DBE18DA09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DF1A7A9-CB0F-4183-B4F8-8AE3E119F3A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FC2B7BD-18A7-4043-B469-1B03EACFD2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9F3268-94C3-4C04-AF6E-C47E4D70D72F}" type="datetimeFigureOut">
              <a:rPr lang="en-IN" smtClean="0"/>
              <a:t>02-01-2022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58CAF69-FB21-4A2B-BA47-36C070E7C7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8AC32E2-C86B-41B5-8A8F-EE86585FC6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6B8527-F5A7-4283-8D2D-5AC6D753B03D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4676653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BC97DD4B-AEAD-43AA-A2FD-942BFECF2F4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A5020A3-1C0E-4AE4-A27B-EAB536913CA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F9FDAEA-1FDD-4CE4-B903-5B44C12404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9F3268-94C3-4C04-AF6E-C47E4D70D72F}" type="datetimeFigureOut">
              <a:rPr lang="en-IN" smtClean="0"/>
              <a:t>02-01-2022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FF9C24A-A1E4-4375-B5D2-E9E406D5AD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1F8E1A9-E23C-47CB-AC86-01B2E8C9B3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6B8527-F5A7-4283-8D2D-5AC6D753B03D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8419823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4FBB86-8B44-48FF-BF1D-967D6167BE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15CF00C-D3E0-46C6-B0C5-B240123201C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A73D76E-78C8-42D8-8E6C-D4445F02D4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9F3268-94C3-4C04-AF6E-C47E4D70D72F}" type="datetimeFigureOut">
              <a:rPr lang="en-IN" smtClean="0"/>
              <a:t>02-01-2022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15F349B-DD8A-4D5E-A372-099DCC0D13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C0E74A4-5FF7-4632-8461-3665D542DD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6B8527-F5A7-4283-8D2D-5AC6D753B03D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4387683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80D439-F903-403A-B9B9-E58426FA4D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884BAF8-443D-4E1F-B1E9-538BE37C212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B0B0D5D-1323-4EA0-A42D-9D1A1013CD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9F3268-94C3-4C04-AF6E-C47E4D70D72F}" type="datetimeFigureOut">
              <a:rPr lang="en-IN" smtClean="0"/>
              <a:t>02-01-2022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7250456-210E-4127-BBE4-05D77EB57C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2020E9E-91C0-41A1-9544-D18EFE9A85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6B8527-F5A7-4283-8D2D-5AC6D753B03D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8600999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29FC80-7501-4686-880A-20693CF2AF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1783563-40D7-4BA3-A314-234923A508D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238BDD8-F141-4142-8980-7C0A0363851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21FAEA6-FACF-431F-AB5F-F300068921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9F3268-94C3-4C04-AF6E-C47E4D70D72F}" type="datetimeFigureOut">
              <a:rPr lang="en-IN" smtClean="0"/>
              <a:t>02-01-2022</a:t>
            </a:fld>
            <a:endParaRPr lang="en-I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65DFDEF-4262-47C1-A102-4F695E775A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BBAC922-975C-4F9F-99EF-915A15EABF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6B8527-F5A7-4283-8D2D-5AC6D753B03D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3917653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A70648-ED10-4620-A3BD-F0B2F4C43C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8086789-AA26-4DF3-915C-305199EE626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DC08957-8595-4C1F-A7EC-502435AEFB1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4395473-8B91-4452-9B0B-8489C065722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10BADEB-1722-4A4E-8BA3-05277A1AA70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6DDEC9F-3E67-44D7-A042-7FA7EC3A2A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9F3268-94C3-4C04-AF6E-C47E4D70D72F}" type="datetimeFigureOut">
              <a:rPr lang="en-IN" smtClean="0"/>
              <a:t>02-01-2022</a:t>
            </a:fld>
            <a:endParaRPr lang="en-IN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E0D09C2-B017-40BF-8C7C-0536A45F20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88A7001-EE15-4696-8B72-05959ECAE6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6B8527-F5A7-4283-8D2D-5AC6D753B03D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3757909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AFBB14-8CEB-4C15-AD72-E7C7F5FB05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6BC1F10-8631-4229-B3DF-1FA13601B5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9F3268-94C3-4C04-AF6E-C47E4D70D72F}" type="datetimeFigureOut">
              <a:rPr lang="en-IN" smtClean="0"/>
              <a:t>02-01-2022</a:t>
            </a:fld>
            <a:endParaRPr lang="en-IN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0CBF920-39F5-4273-8F8C-529E919045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1222E05-E3E4-4F63-8208-E0B50BF97A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6B8527-F5A7-4283-8D2D-5AC6D753B03D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6651624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8963A8C-2CAE-406E-87FE-0A85CF41AB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9F3268-94C3-4C04-AF6E-C47E4D70D72F}" type="datetimeFigureOut">
              <a:rPr lang="en-IN" smtClean="0"/>
              <a:t>02-01-2022</a:t>
            </a:fld>
            <a:endParaRPr lang="en-IN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3EB31EF-6866-458F-A689-0C408C98B2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C346376-D674-43D8-953F-C8E67406D6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6B8527-F5A7-4283-8D2D-5AC6D753B03D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5339272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65E6C9-C540-4E81-A765-553D502E7F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9C6E4E3-D1D3-4B66-8350-14ABE04AA88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2C84F89-804F-4D7B-BFEF-FDB070A9760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C344AF6-D125-46D5-A1A8-9343D71AF6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9F3268-94C3-4C04-AF6E-C47E4D70D72F}" type="datetimeFigureOut">
              <a:rPr lang="en-IN" smtClean="0"/>
              <a:t>02-01-2022</a:t>
            </a:fld>
            <a:endParaRPr lang="en-I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C596D5F-05A5-4CB5-A824-390FF0ECD8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0C90E81-0B21-4350-924F-106265172A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6B8527-F5A7-4283-8D2D-5AC6D753B03D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42217046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0B558F-D428-4D37-9E14-1D8095699B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1985310-5316-4648-8EFB-67EED7FFBD8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I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57BB13E-DFA8-42B4-8B95-2D64A7F7C28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BAF79D8-8853-4645-910D-C3619793D0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9F3268-94C3-4C04-AF6E-C47E4D70D72F}" type="datetimeFigureOut">
              <a:rPr lang="en-IN" smtClean="0"/>
              <a:t>02-01-2022</a:t>
            </a:fld>
            <a:endParaRPr lang="en-I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1A70DB4-3EE8-4B97-A4C6-BD1AC98292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710A877-6C3F-4819-8C15-D2B8460EF1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6B8527-F5A7-4283-8D2D-5AC6D753B03D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41799793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703181D-BE39-41B6-9F34-3190E3997E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E5D58B3-3FAD-45A7-B78B-8E22A13C3C7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CD9333B-3201-4466-A43E-903E2BFF348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69F3268-94C3-4C04-AF6E-C47E4D70D72F}" type="datetimeFigureOut">
              <a:rPr lang="en-IN" smtClean="0"/>
              <a:t>02-01-2022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250863F-E9FA-4EDA-B023-0F0C2D51C25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624F273-F104-44D5-9EB2-1EB9253C8B1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46B8527-F5A7-4283-8D2D-5AC6D753B03D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3680957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7" Type="http://schemas.openxmlformats.org/officeDocument/2006/relationships/image" Target="../media/image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g"/><Relationship Id="rId5" Type="http://schemas.openxmlformats.org/officeDocument/2006/relationships/image" Target="../media/image6.png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14.jpeg"/><Relationship Id="rId7" Type="http://schemas.openxmlformats.org/officeDocument/2006/relationships/image" Target="../media/image1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jpg"/><Relationship Id="rId5" Type="http://schemas.openxmlformats.org/officeDocument/2006/relationships/image" Target="../media/image16.jpg"/><Relationship Id="rId4" Type="http://schemas.openxmlformats.org/officeDocument/2006/relationships/image" Target="../media/image15.jp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969866" y="1286302"/>
            <a:ext cx="8636147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/>
              <a:t>CLASS 	     : UKG</a:t>
            </a:r>
          </a:p>
          <a:p>
            <a:r>
              <a:rPr lang="en-US" sz="3200" b="1" dirty="0"/>
              <a:t>SUBJECT	     : MATHS</a:t>
            </a:r>
          </a:p>
          <a:p>
            <a:r>
              <a:rPr lang="en-US" sz="3200" b="1" dirty="0"/>
              <a:t>CHAPTER 	     : 21</a:t>
            </a:r>
          </a:p>
          <a:p>
            <a:r>
              <a:rPr lang="en-US" sz="3200" b="1" dirty="0"/>
              <a:t>TOPIC 	     : MONEY</a:t>
            </a:r>
          </a:p>
          <a:p>
            <a:r>
              <a:rPr lang="en-US" sz="3200" b="1" dirty="0"/>
              <a:t>SUB TOPIC     : NOTEBOOK WORK (MONEY)</a:t>
            </a:r>
          </a:p>
          <a:p>
            <a:endParaRPr lang="en-US" sz="3200" b="1" dirty="0"/>
          </a:p>
          <a:p>
            <a:endParaRPr lang="en-IN" sz="3200" b="1" dirty="0"/>
          </a:p>
        </p:txBody>
      </p:sp>
      <p:pic>
        <p:nvPicPr>
          <p:cNvPr id="7" name="Google Shape;55;p13"/>
          <p:cNvPicPr preferRelativeResize="0"/>
          <p:nvPr/>
        </p:nvPicPr>
        <p:blipFill rotWithShape="1">
          <a:blip r:embed="rId2"/>
          <a:srcRect/>
          <a:stretch>
            <a:fillRect/>
          </a:stretch>
        </p:blipFill>
        <p:spPr>
          <a:xfrm>
            <a:off x="8944776" y="211755"/>
            <a:ext cx="2823712" cy="1159145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Google Shape;54;p13">
            <a:extLst>
              <a:ext uri="{FF2B5EF4-FFF2-40B4-BE49-F238E27FC236}">
                <a16:creationId xmlns:a16="http://schemas.microsoft.com/office/drawing/2014/main" id="{215EC1D0-B474-434F-84E9-76309E18C933}"/>
              </a:ext>
            </a:extLst>
          </p:cNvPr>
          <p:cNvPicPr preferRelativeResize="0"/>
          <p:nvPr/>
        </p:nvPicPr>
        <p:blipFill rotWithShape="1">
          <a:blip r:embed="rId3"/>
          <a:srcRect/>
          <a:stretch>
            <a:fillRect/>
          </a:stretch>
        </p:blipFill>
        <p:spPr>
          <a:xfrm>
            <a:off x="0" y="4674235"/>
            <a:ext cx="12192000" cy="225044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78654973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oogle Shape;55;p13">
            <a:extLst>
              <a:ext uri="{FF2B5EF4-FFF2-40B4-BE49-F238E27FC236}">
                <a16:creationId xmlns:a16="http://schemas.microsoft.com/office/drawing/2014/main" id="{552F9636-1242-406A-A693-DAF6407562B2}"/>
              </a:ext>
            </a:extLst>
          </p:cNvPr>
          <p:cNvPicPr preferRelativeResize="0"/>
          <p:nvPr/>
        </p:nvPicPr>
        <p:blipFill rotWithShape="1">
          <a:blip r:embed="rId2"/>
          <a:srcRect/>
          <a:stretch>
            <a:fillRect/>
          </a:stretch>
        </p:blipFill>
        <p:spPr>
          <a:xfrm>
            <a:off x="9307629" y="177200"/>
            <a:ext cx="2478044" cy="1083896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728A33C6-A065-49CD-81AE-31460EFC6FFB}"/>
              </a:ext>
            </a:extLst>
          </p:cNvPr>
          <p:cNvSpPr txBox="1"/>
          <p:nvPr/>
        </p:nvSpPr>
        <p:spPr>
          <a:xfrm>
            <a:off x="4530276" y="107458"/>
            <a:ext cx="313144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</a:rPr>
              <a:t> 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355078D-E415-4EDD-889C-2478EA8C1F88}"/>
              </a:ext>
            </a:extLst>
          </p:cNvPr>
          <p:cNvSpPr txBox="1"/>
          <p:nvPr/>
        </p:nvSpPr>
        <p:spPr>
          <a:xfrm>
            <a:off x="321515" y="570866"/>
            <a:ext cx="1022513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</a:rPr>
              <a:t>WHAT IS MONEY ? 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0D294DE-2795-48EE-98BA-318849BFD1B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28572" y="1481907"/>
            <a:ext cx="5588169" cy="4271890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A069F6F5-2AF9-45CB-A5DE-F1AAA0EF918E}"/>
              </a:ext>
            </a:extLst>
          </p:cNvPr>
          <p:cNvSpPr/>
          <p:nvPr/>
        </p:nvSpPr>
        <p:spPr>
          <a:xfrm>
            <a:off x="2115877" y="1654762"/>
            <a:ext cx="8221656" cy="4178418"/>
          </a:xfrm>
          <a:prstGeom prst="rect">
            <a:avLst/>
          </a:prstGeom>
          <a:noFill/>
          <a:ln w="3810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446998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5C7193B9-66BB-44DA-AC38-351657F2EF5B}"/>
              </a:ext>
            </a:extLst>
          </p:cNvPr>
          <p:cNvSpPr/>
          <p:nvPr/>
        </p:nvSpPr>
        <p:spPr>
          <a:xfrm>
            <a:off x="5015880" y="2348880"/>
            <a:ext cx="576064" cy="716489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Google Shape;55;p13">
            <a:extLst>
              <a:ext uri="{FF2B5EF4-FFF2-40B4-BE49-F238E27FC236}">
                <a16:creationId xmlns:a16="http://schemas.microsoft.com/office/drawing/2014/main" id="{552F9636-1242-406A-A693-DAF6407562B2}"/>
              </a:ext>
            </a:extLst>
          </p:cNvPr>
          <p:cNvPicPr preferRelativeResize="0"/>
          <p:nvPr/>
        </p:nvPicPr>
        <p:blipFill rotWithShape="1">
          <a:blip r:embed="rId2"/>
          <a:srcRect/>
          <a:stretch>
            <a:fillRect/>
          </a:stretch>
        </p:blipFill>
        <p:spPr>
          <a:xfrm>
            <a:off x="9269128" y="141905"/>
            <a:ext cx="2507316" cy="1077218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728A33C6-A065-49CD-81AE-31460EFC6FFB}"/>
              </a:ext>
            </a:extLst>
          </p:cNvPr>
          <p:cNvSpPr txBox="1"/>
          <p:nvPr/>
        </p:nvSpPr>
        <p:spPr>
          <a:xfrm>
            <a:off x="4530276" y="107458"/>
            <a:ext cx="313144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</a:rPr>
              <a:t> 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B211601-1C85-4240-86D6-C480D1C505B7}"/>
              </a:ext>
            </a:extLst>
          </p:cNvPr>
          <p:cNvSpPr txBox="1"/>
          <p:nvPr/>
        </p:nvSpPr>
        <p:spPr>
          <a:xfrm>
            <a:off x="646739" y="288606"/>
            <a:ext cx="585215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</a:rPr>
              <a:t>Let us know the paise and rupee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A0AA5B6-2C6E-4319-9071-9C963456FBB5}"/>
              </a:ext>
            </a:extLst>
          </p:cNvPr>
          <p:cNvSpPr txBox="1"/>
          <p:nvPr/>
        </p:nvSpPr>
        <p:spPr>
          <a:xfrm>
            <a:off x="622166" y="1164576"/>
            <a:ext cx="1123447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/>
              <a:t>A paise or rupee are unit of measurement of money in India.</a:t>
            </a:r>
          </a:p>
          <a:p>
            <a:endParaRPr lang="en-US" sz="3200" b="1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372D7EA3-E696-49D2-A3D6-48A160955A1F}"/>
              </a:ext>
            </a:extLst>
          </p:cNvPr>
          <p:cNvSpPr txBox="1"/>
          <p:nvPr/>
        </p:nvSpPr>
        <p:spPr>
          <a:xfrm>
            <a:off x="609202" y="2480594"/>
            <a:ext cx="585215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/>
              <a:t>The symbol of rupee is - </a:t>
            </a:r>
          </a:p>
        </p:txBody>
      </p:sp>
      <p:pic>
        <p:nvPicPr>
          <p:cNvPr id="13" name="Picture 2" descr="Finally, A symbol to represent the Indian's Rupee">
            <a:extLst>
              <a:ext uri="{FF2B5EF4-FFF2-40B4-BE49-F238E27FC236}">
                <a16:creationId xmlns:a16="http://schemas.microsoft.com/office/drawing/2014/main" id="{BE29AEAA-863E-41E8-8776-BF3154A4ACA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36541" y="2555458"/>
            <a:ext cx="365760" cy="4350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AF140F8B-4AA2-4587-812C-7499A87B6FAB}"/>
              </a:ext>
            </a:extLst>
          </p:cNvPr>
          <p:cNvSpPr/>
          <p:nvPr/>
        </p:nvSpPr>
        <p:spPr>
          <a:xfrm>
            <a:off x="646739" y="3340560"/>
            <a:ext cx="10993877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/>
              <a:t>We use money in term of coins and notes to purchase different things- </a:t>
            </a: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EAAF390F-A176-4679-8DEB-30DCEE5D214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8673" y="4499322"/>
            <a:ext cx="2438400" cy="1658112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532E653D-7990-4882-837B-6B49B61CE52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55796" y="4550719"/>
            <a:ext cx="2011680" cy="1640221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88F63838-ECB6-4157-BC86-9D13FCBCC6E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5999" y="4566130"/>
            <a:ext cx="2124075" cy="1485900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3A56E7F1-5A83-4457-882C-5D352C60247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232414" y="4485506"/>
            <a:ext cx="1559655" cy="17518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3036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9" grpId="0"/>
      <p:bldP spid="12" grpId="0"/>
      <p:bldP spid="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oogle Shape;55;p13">
            <a:extLst>
              <a:ext uri="{FF2B5EF4-FFF2-40B4-BE49-F238E27FC236}">
                <a16:creationId xmlns:a16="http://schemas.microsoft.com/office/drawing/2014/main" id="{552F9636-1242-406A-A693-DAF6407562B2}"/>
              </a:ext>
            </a:extLst>
          </p:cNvPr>
          <p:cNvPicPr preferRelativeResize="0"/>
          <p:nvPr/>
        </p:nvPicPr>
        <p:blipFill rotWithShape="1">
          <a:blip r:embed="rId2"/>
          <a:srcRect/>
          <a:stretch>
            <a:fillRect/>
          </a:stretch>
        </p:blipFill>
        <p:spPr>
          <a:xfrm>
            <a:off x="9315150" y="199756"/>
            <a:ext cx="2636632" cy="1049614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728A33C6-A065-49CD-81AE-31460EFC6FFB}"/>
              </a:ext>
            </a:extLst>
          </p:cNvPr>
          <p:cNvSpPr txBox="1"/>
          <p:nvPr/>
        </p:nvSpPr>
        <p:spPr>
          <a:xfrm>
            <a:off x="4530276" y="107458"/>
            <a:ext cx="313144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</a:rPr>
              <a:t>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506C76F-29EE-48B2-97EF-F846D48490A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54637" y="4136705"/>
            <a:ext cx="2234189" cy="2148844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720A4C14-A7F3-43AF-B166-A9C9549EA7B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539766" y="2002380"/>
            <a:ext cx="2377440" cy="2266001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C5EFA3EA-EDE2-4D33-932F-F2309FFC25A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577524" y="4180438"/>
            <a:ext cx="2194560" cy="225348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714D7148-0E2E-48E8-BA62-98A2B47FA92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936882" y="1206022"/>
            <a:ext cx="2560320" cy="2362393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BC668207-F576-4E16-8923-3B9F4B002779}"/>
              </a:ext>
            </a:extLst>
          </p:cNvPr>
          <p:cNvSpPr txBox="1"/>
          <p:nvPr/>
        </p:nvSpPr>
        <p:spPr>
          <a:xfrm>
            <a:off x="2130878" y="99426"/>
            <a:ext cx="742150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</a:rPr>
              <a:t>Tick the coins you have seen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2A96127-B20F-4702-8262-DC61A0E97527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251357" y="1206022"/>
            <a:ext cx="2599110" cy="2382818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3A39D61B-451E-43EE-901A-9D0F09BA9487}"/>
              </a:ext>
            </a:extLst>
          </p:cNvPr>
          <p:cNvSpPr/>
          <p:nvPr/>
        </p:nvSpPr>
        <p:spPr>
          <a:xfrm>
            <a:off x="2982837" y="1261224"/>
            <a:ext cx="1071127" cy="144655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8800" dirty="0">
                <a:solidFill>
                  <a:srgbClr val="FF0000"/>
                </a:solidFill>
                <a:sym typeface="Wingdings" panose="05000000000000000000" pitchFamily="2" charset="2"/>
              </a:rPr>
              <a:t></a:t>
            </a:r>
            <a:endParaRPr lang="en-US" sz="8800" dirty="0">
              <a:solidFill>
                <a:srgbClr val="FF0000"/>
              </a:solidFill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9AB9CE40-5D8C-49FC-8457-DADB06493552}"/>
              </a:ext>
            </a:extLst>
          </p:cNvPr>
          <p:cNvSpPr/>
          <p:nvPr/>
        </p:nvSpPr>
        <p:spPr>
          <a:xfrm>
            <a:off x="10241213" y="1688830"/>
            <a:ext cx="1071127" cy="144655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8800" dirty="0">
                <a:solidFill>
                  <a:srgbClr val="FF0000"/>
                </a:solidFill>
                <a:sym typeface="Wingdings" panose="05000000000000000000" pitchFamily="2" charset="2"/>
              </a:rPr>
              <a:t></a:t>
            </a:r>
            <a:endParaRPr lang="en-US" sz="8800" dirty="0">
              <a:solidFill>
                <a:srgbClr val="FF0000"/>
              </a:solidFill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F9E501B0-FCE2-43D3-8587-1C0EE8B2927F}"/>
              </a:ext>
            </a:extLst>
          </p:cNvPr>
          <p:cNvSpPr/>
          <p:nvPr/>
        </p:nvSpPr>
        <p:spPr>
          <a:xfrm>
            <a:off x="4132736" y="4184636"/>
            <a:ext cx="1071127" cy="144655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8800" dirty="0">
                <a:solidFill>
                  <a:srgbClr val="FF0000"/>
                </a:solidFill>
                <a:sym typeface="Wingdings" panose="05000000000000000000" pitchFamily="2" charset="2"/>
              </a:rPr>
              <a:t></a:t>
            </a:r>
            <a:endParaRPr lang="en-US" sz="8800" dirty="0">
              <a:solidFill>
                <a:srgbClr val="FF0000"/>
              </a:solidFill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B7CA5D9D-0D0C-4E00-934B-6D99FDFA1252}"/>
              </a:ext>
            </a:extLst>
          </p:cNvPr>
          <p:cNvSpPr/>
          <p:nvPr/>
        </p:nvSpPr>
        <p:spPr>
          <a:xfrm>
            <a:off x="8004203" y="4248451"/>
            <a:ext cx="1071127" cy="144655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8800" dirty="0">
                <a:solidFill>
                  <a:srgbClr val="FF0000"/>
                </a:solidFill>
                <a:sym typeface="Wingdings" panose="05000000000000000000" pitchFamily="2" charset="2"/>
              </a:rPr>
              <a:t></a:t>
            </a:r>
            <a:endParaRPr lang="en-US" sz="8800" dirty="0">
              <a:solidFill>
                <a:srgbClr val="FF0000"/>
              </a:solidFill>
            </a:endParaRP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32EE325B-37D7-4F22-9F29-EC4AAC725213}"/>
              </a:ext>
            </a:extLst>
          </p:cNvPr>
          <p:cNvSpPr/>
          <p:nvPr/>
        </p:nvSpPr>
        <p:spPr>
          <a:xfrm>
            <a:off x="240217" y="243105"/>
            <a:ext cx="1588168" cy="962917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2C71598E-B77B-438B-8A7A-0D77F4B5978C}"/>
              </a:ext>
            </a:extLst>
          </p:cNvPr>
          <p:cNvSpPr txBox="1"/>
          <p:nvPr/>
        </p:nvSpPr>
        <p:spPr>
          <a:xfrm>
            <a:off x="551834" y="243105"/>
            <a:ext cx="175166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c/w</a:t>
            </a:r>
          </a:p>
          <a:p>
            <a:r>
              <a:rPr lang="en-US" sz="2400" dirty="0"/>
              <a:t>4.1.22</a:t>
            </a:r>
            <a:endParaRPr lang="en-IN" sz="2400" dirty="0"/>
          </a:p>
        </p:txBody>
      </p:sp>
    </p:spTree>
    <p:extLst>
      <p:ext uri="{BB962C8B-B14F-4D97-AF65-F5344CB8AC3E}">
        <p14:creationId xmlns:p14="http://schemas.microsoft.com/office/powerpoint/2010/main" val="9756164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2" grpId="0"/>
      <p:bldP spid="13" grpId="0"/>
      <p:bldP spid="1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oogle Shape;55;p13">
            <a:extLst>
              <a:ext uri="{FF2B5EF4-FFF2-40B4-BE49-F238E27FC236}">
                <a16:creationId xmlns:a16="http://schemas.microsoft.com/office/drawing/2014/main" id="{552F9636-1242-406A-A693-DAF6407562B2}"/>
              </a:ext>
            </a:extLst>
          </p:cNvPr>
          <p:cNvPicPr preferRelativeResize="0"/>
          <p:nvPr/>
        </p:nvPicPr>
        <p:blipFill rotWithShape="1">
          <a:blip r:embed="rId2"/>
          <a:srcRect/>
          <a:stretch>
            <a:fillRect/>
          </a:stretch>
        </p:blipFill>
        <p:spPr>
          <a:xfrm>
            <a:off x="10039148" y="75854"/>
            <a:ext cx="2009825" cy="1130168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6FE25784-577D-419E-B338-31DF5A2E135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3579" y="4233887"/>
            <a:ext cx="3017520" cy="1524287"/>
          </a:xfrm>
          <a:prstGeom prst="rect">
            <a:avLst/>
          </a:prstGeom>
          <a:ln w="28575">
            <a:solidFill>
              <a:srgbClr val="FF0000"/>
            </a:solidFill>
          </a:ln>
        </p:spPr>
      </p:pic>
      <p:sp>
        <p:nvSpPr>
          <p:cNvPr id="13" name="Oval 12">
            <a:extLst>
              <a:ext uri="{FF2B5EF4-FFF2-40B4-BE49-F238E27FC236}">
                <a16:creationId xmlns:a16="http://schemas.microsoft.com/office/drawing/2014/main" id="{C39FAF6B-D32F-458E-92C1-3D38BF0124DA}"/>
              </a:ext>
            </a:extLst>
          </p:cNvPr>
          <p:cNvSpPr/>
          <p:nvPr/>
        </p:nvSpPr>
        <p:spPr>
          <a:xfrm>
            <a:off x="1888303" y="3541230"/>
            <a:ext cx="648072" cy="576064"/>
          </a:xfrm>
          <a:prstGeom prst="ellipse">
            <a:avLst/>
          </a:prstGeom>
          <a:noFill/>
          <a:ln w="28575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A70C797E-955F-4259-B475-72456BAAC90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70551" y="4117294"/>
            <a:ext cx="3017520" cy="1524287"/>
          </a:xfrm>
          <a:prstGeom prst="rect">
            <a:avLst/>
          </a:prstGeom>
          <a:ln w="28575">
            <a:solidFill>
              <a:srgbClr val="FF0000"/>
            </a:solidFill>
          </a:ln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C9B21622-3B10-4989-A341-2E766DD03D6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19974" y="4239480"/>
            <a:ext cx="3017520" cy="1524287"/>
          </a:xfrm>
          <a:prstGeom prst="rect">
            <a:avLst/>
          </a:prstGeom>
          <a:ln w="28575">
            <a:solidFill>
              <a:srgbClr val="FF0000"/>
            </a:solidFill>
          </a:ln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D0CED243-C45A-43B7-BE17-0AED9AC2B21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70551" y="1616723"/>
            <a:ext cx="3017520" cy="1664415"/>
          </a:xfrm>
          <a:prstGeom prst="rect">
            <a:avLst/>
          </a:prstGeom>
          <a:ln w="28575">
            <a:solidFill>
              <a:srgbClr val="FF0000"/>
            </a:solidFill>
          </a:ln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657EAAE5-ACF8-45D8-B8B0-A75B9D15E50B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8506" y="1829286"/>
            <a:ext cx="3017520" cy="1653647"/>
          </a:xfrm>
          <a:prstGeom prst="rect">
            <a:avLst/>
          </a:prstGeom>
          <a:ln w="28575">
            <a:solidFill>
              <a:srgbClr val="FF0000"/>
            </a:solidFill>
          </a:ln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259CE69E-D88C-4776-9F4A-888203D512E5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31938" y="1692164"/>
            <a:ext cx="3017520" cy="1653647"/>
          </a:xfrm>
          <a:prstGeom prst="rect">
            <a:avLst/>
          </a:prstGeom>
          <a:ln w="28575">
            <a:solidFill>
              <a:srgbClr val="FF0000"/>
            </a:solidFill>
          </a:ln>
        </p:spPr>
      </p:pic>
      <p:sp>
        <p:nvSpPr>
          <p:cNvPr id="29" name="Oval 28">
            <a:extLst>
              <a:ext uri="{FF2B5EF4-FFF2-40B4-BE49-F238E27FC236}">
                <a16:creationId xmlns:a16="http://schemas.microsoft.com/office/drawing/2014/main" id="{D3712F31-4682-4D14-8703-4A0E21C626CC}"/>
              </a:ext>
            </a:extLst>
          </p:cNvPr>
          <p:cNvSpPr/>
          <p:nvPr/>
        </p:nvSpPr>
        <p:spPr>
          <a:xfrm>
            <a:off x="5647701" y="3411184"/>
            <a:ext cx="648072" cy="576064"/>
          </a:xfrm>
          <a:prstGeom prst="ellipse">
            <a:avLst/>
          </a:prstGeom>
          <a:noFill/>
          <a:ln w="28575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Oval 29">
            <a:extLst>
              <a:ext uri="{FF2B5EF4-FFF2-40B4-BE49-F238E27FC236}">
                <a16:creationId xmlns:a16="http://schemas.microsoft.com/office/drawing/2014/main" id="{7855D05E-90CE-47E5-A361-30F9D75543DF}"/>
              </a:ext>
            </a:extLst>
          </p:cNvPr>
          <p:cNvSpPr/>
          <p:nvPr/>
        </p:nvSpPr>
        <p:spPr>
          <a:xfrm>
            <a:off x="9604234" y="3529725"/>
            <a:ext cx="648072" cy="576064"/>
          </a:xfrm>
          <a:prstGeom prst="ellipse">
            <a:avLst/>
          </a:prstGeom>
          <a:noFill/>
          <a:ln w="28575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Oval 30">
            <a:extLst>
              <a:ext uri="{FF2B5EF4-FFF2-40B4-BE49-F238E27FC236}">
                <a16:creationId xmlns:a16="http://schemas.microsoft.com/office/drawing/2014/main" id="{907C6193-CCE0-486A-96B7-A4A400483942}"/>
              </a:ext>
            </a:extLst>
          </p:cNvPr>
          <p:cNvSpPr/>
          <p:nvPr/>
        </p:nvSpPr>
        <p:spPr>
          <a:xfrm>
            <a:off x="1888303" y="5929051"/>
            <a:ext cx="648072" cy="537235"/>
          </a:xfrm>
          <a:prstGeom prst="ellipse">
            <a:avLst/>
          </a:prstGeom>
          <a:noFill/>
          <a:ln w="28575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Oval 31">
            <a:extLst>
              <a:ext uri="{FF2B5EF4-FFF2-40B4-BE49-F238E27FC236}">
                <a16:creationId xmlns:a16="http://schemas.microsoft.com/office/drawing/2014/main" id="{4746CF33-22FB-4C4F-BA64-8F69E54BF149}"/>
              </a:ext>
            </a:extLst>
          </p:cNvPr>
          <p:cNvSpPr/>
          <p:nvPr/>
        </p:nvSpPr>
        <p:spPr>
          <a:xfrm>
            <a:off x="5655275" y="5771627"/>
            <a:ext cx="648072" cy="576064"/>
          </a:xfrm>
          <a:prstGeom prst="ellipse">
            <a:avLst/>
          </a:prstGeom>
          <a:noFill/>
          <a:ln w="28575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Oval 32">
            <a:extLst>
              <a:ext uri="{FF2B5EF4-FFF2-40B4-BE49-F238E27FC236}">
                <a16:creationId xmlns:a16="http://schemas.microsoft.com/office/drawing/2014/main" id="{8127E21B-7144-440B-9A65-6DE2ACDACB87}"/>
              </a:ext>
            </a:extLst>
          </p:cNvPr>
          <p:cNvSpPr/>
          <p:nvPr/>
        </p:nvSpPr>
        <p:spPr>
          <a:xfrm>
            <a:off x="9740698" y="5897458"/>
            <a:ext cx="648072" cy="549162"/>
          </a:xfrm>
          <a:prstGeom prst="ellipse">
            <a:avLst/>
          </a:prstGeom>
          <a:noFill/>
          <a:ln w="28575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E86FEDE2-273E-4FE0-AAA8-C2DF3931C022}"/>
              </a:ext>
            </a:extLst>
          </p:cNvPr>
          <p:cNvSpPr txBox="1"/>
          <p:nvPr/>
        </p:nvSpPr>
        <p:spPr>
          <a:xfrm>
            <a:off x="1564572" y="206401"/>
            <a:ext cx="818140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</a:rPr>
              <a:t> </a:t>
            </a:r>
            <a:r>
              <a:rPr lang="en-US" sz="3200" b="1" dirty="0" err="1">
                <a:solidFill>
                  <a:srgbClr val="FF0000"/>
                </a:solidFill>
              </a:rPr>
              <a:t>Colour</a:t>
            </a:r>
            <a:r>
              <a:rPr lang="en-US" sz="3200" b="1" dirty="0">
                <a:solidFill>
                  <a:srgbClr val="FF0000"/>
                </a:solidFill>
              </a:rPr>
              <a:t> the circles for the notes that you have seen. </a:t>
            </a:r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07DD4428-6D20-4E8E-AFD1-39E31328178A}"/>
              </a:ext>
            </a:extLst>
          </p:cNvPr>
          <p:cNvSpPr/>
          <p:nvPr/>
        </p:nvSpPr>
        <p:spPr>
          <a:xfrm rot="19715674">
            <a:off x="88713" y="310550"/>
            <a:ext cx="1588168" cy="962917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E66CEC98-D06A-401F-8A6D-292042DFE713}"/>
              </a:ext>
            </a:extLst>
          </p:cNvPr>
          <p:cNvSpPr txBox="1"/>
          <p:nvPr/>
        </p:nvSpPr>
        <p:spPr>
          <a:xfrm rot="19213114">
            <a:off x="322953" y="212350"/>
            <a:ext cx="124340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c/w</a:t>
            </a:r>
          </a:p>
          <a:p>
            <a:r>
              <a:rPr lang="en-US" sz="2400" dirty="0"/>
              <a:t>4.1.22</a:t>
            </a:r>
            <a:endParaRPr lang="en-IN" sz="2400" dirty="0"/>
          </a:p>
        </p:txBody>
      </p:sp>
    </p:spTree>
    <p:extLst>
      <p:ext uri="{BB962C8B-B14F-4D97-AF65-F5344CB8AC3E}">
        <p14:creationId xmlns:p14="http://schemas.microsoft.com/office/powerpoint/2010/main" val="22261895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7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2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70AD47"/>
                                      </p:to>
                                    </p:animClr>
                                    <p:set>
                                      <p:cBhvr>
                                        <p:cTn id="13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4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8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set>
                                      <p:cBhvr>
                                        <p:cTn id="19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0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4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7F6000"/>
                                      </p:to>
                                    </p:animClr>
                                    <p:set>
                                      <p:cBhvr>
                                        <p:cTn id="25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6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0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31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2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6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44546A"/>
                                      </p:to>
                                    </p:animClr>
                                    <p:set>
                                      <p:cBhvr>
                                        <p:cTn id="37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8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C63FC8-A022-42AD-95AE-8CE56F8CBE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3200" b="1" dirty="0">
                <a:solidFill>
                  <a:srgbClr val="FF0000"/>
                </a:solidFill>
                <a:latin typeface="+mn-lt"/>
              </a:rPr>
              <a:t>HOME ASSIGNMENT</a:t>
            </a:r>
            <a:endParaRPr lang="en-IN" sz="3200" b="1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DB1BE03-24F9-43D4-BA76-9011BF4A58A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Identify the coins and notes.</a:t>
            </a:r>
          </a:p>
          <a:p>
            <a:r>
              <a:rPr lang="en-US" dirty="0"/>
              <a:t>Collect different denominations of money.</a:t>
            </a:r>
          </a:p>
          <a:p>
            <a:pPr marL="0" indent="0">
              <a:buNone/>
            </a:pPr>
            <a:r>
              <a:rPr lang="en-US" dirty="0"/>
              <a:t>    ( from newspaper, magazine, fake notes etc.)</a:t>
            </a:r>
            <a:endParaRPr lang="en-IN" dirty="0"/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18C869C5-9C3E-4ECF-9F9A-27FFEAFA4473}"/>
              </a:ext>
            </a:extLst>
          </p:cNvPr>
          <p:cNvSpPr/>
          <p:nvPr/>
        </p:nvSpPr>
        <p:spPr>
          <a:xfrm rot="19715674">
            <a:off x="18807" y="232147"/>
            <a:ext cx="1588168" cy="962917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4AD7510-6C0A-487C-8549-CA3F7EEC7A69}"/>
              </a:ext>
            </a:extLst>
          </p:cNvPr>
          <p:cNvSpPr txBox="1"/>
          <p:nvPr/>
        </p:nvSpPr>
        <p:spPr>
          <a:xfrm rot="19417304" flipH="1">
            <a:off x="393387" y="353499"/>
            <a:ext cx="1031837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dirty="0"/>
              <a:t>H/w</a:t>
            </a:r>
          </a:p>
          <a:p>
            <a:r>
              <a:rPr lang="en-US" sz="2000" dirty="0"/>
              <a:t>4.1.22</a:t>
            </a:r>
            <a:endParaRPr lang="en-IN" sz="2000" dirty="0"/>
          </a:p>
        </p:txBody>
      </p:sp>
      <p:pic>
        <p:nvPicPr>
          <p:cNvPr id="7" name="Google Shape;55;p13">
            <a:extLst>
              <a:ext uri="{FF2B5EF4-FFF2-40B4-BE49-F238E27FC236}">
                <a16:creationId xmlns:a16="http://schemas.microsoft.com/office/drawing/2014/main" id="{EE367A5F-D17A-406D-9092-AA7990BCB09C}"/>
              </a:ext>
            </a:extLst>
          </p:cNvPr>
          <p:cNvPicPr preferRelativeResize="0"/>
          <p:nvPr/>
        </p:nvPicPr>
        <p:blipFill rotWithShape="1">
          <a:blip r:embed="rId2"/>
          <a:srcRect/>
          <a:stretch>
            <a:fillRect/>
          </a:stretch>
        </p:blipFill>
        <p:spPr>
          <a:xfrm>
            <a:off x="10039148" y="75854"/>
            <a:ext cx="2009825" cy="113016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22676381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" name="Google Shape;54;p13"/>
          <p:cNvPicPr preferRelativeResize="0"/>
          <p:nvPr/>
        </p:nvPicPr>
        <p:blipFill rotWithShape="1">
          <a:blip r:embed="rId2"/>
          <a:srcRect/>
          <a:stretch>
            <a:fillRect/>
          </a:stretch>
        </p:blipFill>
        <p:spPr>
          <a:xfrm>
            <a:off x="0" y="4674235"/>
            <a:ext cx="12192000" cy="209423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ext Box 1"/>
          <p:cNvSpPr txBox="1"/>
          <p:nvPr/>
        </p:nvSpPr>
        <p:spPr>
          <a:xfrm>
            <a:off x="1731222" y="2636912"/>
            <a:ext cx="8729980" cy="150685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457200" algn="ctr">
              <a:lnSpc>
                <a:spcPct val="115000"/>
              </a:lnSpc>
              <a:buClr>
                <a:srgbClr val="000000"/>
              </a:buClr>
              <a:buSzPts val="4000"/>
            </a:pPr>
            <a:r>
              <a:rPr lang="en-GB" sz="4000" b="1" dirty="0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THANKING YOU</a:t>
            </a:r>
            <a:endParaRPr sz="4000" b="1" dirty="0">
              <a:solidFill>
                <a:srgbClr val="000000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  <a:p>
            <a:pPr marL="457200" algn="ctr">
              <a:lnSpc>
                <a:spcPct val="115000"/>
              </a:lnSpc>
              <a:buClr>
                <a:srgbClr val="000000"/>
              </a:buClr>
              <a:buSzPts val="4000"/>
            </a:pPr>
            <a:r>
              <a:rPr lang="en-GB" sz="4000" b="1" dirty="0">
                <a:solidFill>
                  <a:srgbClr val="FF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ODM EDUCATIONAL GROUP</a:t>
            </a:r>
            <a:endParaRPr lang="en-US" sz="4000" b="1" dirty="0"/>
          </a:p>
        </p:txBody>
      </p:sp>
      <p:pic>
        <p:nvPicPr>
          <p:cNvPr id="4" name="Google Shape;55;p13">
            <a:extLst>
              <a:ext uri="{FF2B5EF4-FFF2-40B4-BE49-F238E27FC236}">
                <a16:creationId xmlns:a16="http://schemas.microsoft.com/office/drawing/2014/main" id="{D0A5F7CF-90C6-45C3-8F85-65049D2EF597}"/>
              </a:ext>
            </a:extLst>
          </p:cNvPr>
          <p:cNvPicPr preferRelativeResize="0"/>
          <p:nvPr/>
        </p:nvPicPr>
        <p:blipFill rotWithShape="1">
          <a:blip r:embed="rId3"/>
          <a:srcRect/>
          <a:stretch>
            <a:fillRect/>
          </a:stretch>
        </p:blipFill>
        <p:spPr>
          <a:xfrm>
            <a:off x="10039148" y="75854"/>
            <a:ext cx="2009825" cy="113016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111</TotalTime>
  <Words>138</Words>
  <Application>Microsoft Office PowerPoint</Application>
  <PresentationFormat>Widescreen</PresentationFormat>
  <Paragraphs>31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1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HOME ASSIGNMENT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Nibedita Mishra</dc:creator>
  <cp:lastModifiedBy>aditya upadhyaya</cp:lastModifiedBy>
  <cp:revision>4</cp:revision>
  <dcterms:created xsi:type="dcterms:W3CDTF">2021-12-31T12:23:29Z</dcterms:created>
  <dcterms:modified xsi:type="dcterms:W3CDTF">2022-01-02T15:40:46Z</dcterms:modified>
</cp:coreProperties>
</file>