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4" r:id="rId2"/>
    <p:sldId id="279" r:id="rId3"/>
    <p:sldId id="280" r:id="rId4"/>
    <p:sldId id="281" r:id="rId5"/>
    <p:sldId id="282" r:id="rId6"/>
    <p:sldId id="283" r:id="rId7"/>
    <p:sldId id="284" r:id="rId8"/>
    <p:sldId id="356" r:id="rId9"/>
    <p:sldId id="285" r:id="rId10"/>
    <p:sldId id="287" r:id="rId11"/>
    <p:sldId id="288" r:id="rId12"/>
    <p:sldId id="322" r:id="rId13"/>
    <p:sldId id="289" r:id="rId14"/>
    <p:sldId id="357" r:id="rId15"/>
    <p:sldId id="35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2C09-6245-4EAD-B8E9-FB1B557C6A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A5CEC5C-68E8-403F-AE00-2C960903D7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4A09D72-C9AA-40E2-B8E6-964993F03E17}"/>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5" name="Footer Placeholder 4">
            <a:extLst>
              <a:ext uri="{FF2B5EF4-FFF2-40B4-BE49-F238E27FC236}">
                <a16:creationId xmlns:a16="http://schemas.microsoft.com/office/drawing/2014/main" id="{5E474479-FE97-4369-B2FE-BD4DCFFCB3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971D52A-FCFC-416D-BDBB-FD4934A73227}"/>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461876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86DDB-B510-4181-A2C7-0208BDD3C8B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5EFB1ED-83D4-4967-A3B6-A0973D1B28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AE2622-73A2-4803-8D67-B2D8FE4C7EC7}"/>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5" name="Footer Placeholder 4">
            <a:extLst>
              <a:ext uri="{FF2B5EF4-FFF2-40B4-BE49-F238E27FC236}">
                <a16:creationId xmlns:a16="http://schemas.microsoft.com/office/drawing/2014/main" id="{2E3FB015-EF30-4895-8DD0-F922A8E2324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A062623-8E4F-4BC6-9AA0-479D664E2768}"/>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1259723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3AE3E2-BB29-4632-98D4-E0B3B2457F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7A26A3C-20D6-4355-8252-F263C4D0BC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D0B598D-3A50-4D8B-81C3-20CBFF87FB2F}"/>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5" name="Footer Placeholder 4">
            <a:extLst>
              <a:ext uri="{FF2B5EF4-FFF2-40B4-BE49-F238E27FC236}">
                <a16:creationId xmlns:a16="http://schemas.microsoft.com/office/drawing/2014/main" id="{0047EDDF-8F2F-4762-B5C3-3261A53484E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36F72B6-2BEA-4D2C-AD48-016BDE172F07}"/>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511652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935B-224E-4E24-BDAB-6E448E165E4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8E064B8-DD2C-4F69-930C-52EA25CDA3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B65533-4F16-45A0-98FC-A253BEF0293F}"/>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5" name="Footer Placeholder 4">
            <a:extLst>
              <a:ext uri="{FF2B5EF4-FFF2-40B4-BE49-F238E27FC236}">
                <a16:creationId xmlns:a16="http://schemas.microsoft.com/office/drawing/2014/main" id="{FEC91239-68AF-4254-815C-3B22A09DD15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F1F69CD-F07C-4F78-BEC5-1AEA505B6922}"/>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258373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FE1-B170-4F2E-ABDE-59A6B9AE8C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4381D66-445B-4C37-BDE0-545C02F8C9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318FA4-B8FA-46BB-9949-41153B1EFE90}"/>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5" name="Footer Placeholder 4">
            <a:extLst>
              <a:ext uri="{FF2B5EF4-FFF2-40B4-BE49-F238E27FC236}">
                <a16:creationId xmlns:a16="http://schemas.microsoft.com/office/drawing/2014/main" id="{58A2FC5F-168B-4AF1-B8B4-FEBFECA450E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F2D7B06-1320-487E-9414-7B870DF9D2AE}"/>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84574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2A27B-FD99-419A-8E54-5D6EB59C249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8281CC5-7D66-4FFC-9133-15ECE43D54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4511D47-650D-4F38-852F-0717A062BE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2922C60-6A8A-4BE9-A90D-94BD2FEA2F86}"/>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6" name="Footer Placeholder 5">
            <a:extLst>
              <a:ext uri="{FF2B5EF4-FFF2-40B4-BE49-F238E27FC236}">
                <a16:creationId xmlns:a16="http://schemas.microsoft.com/office/drawing/2014/main" id="{F4DF48E6-5BAD-4527-8E4E-C101E9BE823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266B3E-F3B9-493E-9D06-F7FBAC742396}"/>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227248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0C501-362A-4E82-AE41-3E4DCB1452F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5800805-5526-45A8-86C7-704CAFF2F3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F4E5-081C-415F-B636-9ACE7EC322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BA6DD10-2B3E-4C2C-8E39-3D8EF18945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94CC73-E8D3-4A85-ACBC-5ECEDE4956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813C59C-83EE-4AA5-A6C8-F92BE57382B0}"/>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8" name="Footer Placeholder 7">
            <a:extLst>
              <a:ext uri="{FF2B5EF4-FFF2-40B4-BE49-F238E27FC236}">
                <a16:creationId xmlns:a16="http://schemas.microsoft.com/office/drawing/2014/main" id="{8A568BC0-5FD0-40A3-8399-DFF92F99A8E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15B8ED5-097E-467F-A8C0-4ED3D048E199}"/>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44274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02A-09CD-45A0-8BBC-977B3498994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71E6461-9AAB-4BCB-B91E-0F03891D1AB6}"/>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4" name="Footer Placeholder 3">
            <a:extLst>
              <a:ext uri="{FF2B5EF4-FFF2-40B4-BE49-F238E27FC236}">
                <a16:creationId xmlns:a16="http://schemas.microsoft.com/office/drawing/2014/main" id="{C0955876-1C1B-4B27-B725-405897DD4C9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2605648-2F6E-4BCD-BD98-EBEF7EE8095F}"/>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667128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8F899D-AA0C-4AEA-9532-EB097658385D}"/>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3" name="Footer Placeholder 2">
            <a:extLst>
              <a:ext uri="{FF2B5EF4-FFF2-40B4-BE49-F238E27FC236}">
                <a16:creationId xmlns:a16="http://schemas.microsoft.com/office/drawing/2014/main" id="{6BEF9D3B-CECF-440B-AE61-457EEB2451D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11B6471-672F-477A-9233-AB072224A035}"/>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618478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834E-C9DE-45DC-A948-9FACF78847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283D7AC-9677-4446-9BBB-871FF0AAAD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BE36161-6B84-4672-BE8D-A1DDCF9F63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D2A504-8963-4504-B07D-5D7463AA4123}"/>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6" name="Footer Placeholder 5">
            <a:extLst>
              <a:ext uri="{FF2B5EF4-FFF2-40B4-BE49-F238E27FC236}">
                <a16:creationId xmlns:a16="http://schemas.microsoft.com/office/drawing/2014/main" id="{FAE6CFA2-96E8-4C90-861D-234027D8B7D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1972BE0-74E5-4503-9A07-031322BA8E49}"/>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273993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3BCB5-89C9-4653-AF20-D33D6CB0E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7E3B8F0-F2BD-40D9-8723-8249B209D6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ECFB685-D053-454D-9722-7C0A80E034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EEB4E6-70A0-4F0A-AF76-CDF21F858CDE}"/>
              </a:ext>
            </a:extLst>
          </p:cNvPr>
          <p:cNvSpPr>
            <a:spLocks noGrp="1"/>
          </p:cNvSpPr>
          <p:nvPr>
            <p:ph type="dt" sz="half" idx="10"/>
          </p:nvPr>
        </p:nvSpPr>
        <p:spPr/>
        <p:txBody>
          <a:bodyPr/>
          <a:lstStyle/>
          <a:p>
            <a:fld id="{35060390-60E3-45FC-9ECA-FCE516119AAD}" type="datetimeFigureOut">
              <a:rPr lang="en-IN" smtClean="0"/>
              <a:t>02-04-2022</a:t>
            </a:fld>
            <a:endParaRPr lang="en-IN"/>
          </a:p>
        </p:txBody>
      </p:sp>
      <p:sp>
        <p:nvSpPr>
          <p:cNvPr id="6" name="Footer Placeholder 5">
            <a:extLst>
              <a:ext uri="{FF2B5EF4-FFF2-40B4-BE49-F238E27FC236}">
                <a16:creationId xmlns:a16="http://schemas.microsoft.com/office/drawing/2014/main" id="{9E531181-560D-46A4-AF8E-689D0A0C2A4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6D91D50-D665-46A6-B055-2B49B9179F84}"/>
              </a:ext>
            </a:extLst>
          </p:cNvPr>
          <p:cNvSpPr>
            <a:spLocks noGrp="1"/>
          </p:cNvSpPr>
          <p:nvPr>
            <p:ph type="sldNum" sz="quarter" idx="12"/>
          </p:nvPr>
        </p:nvSpPr>
        <p:spPr/>
        <p:txBody>
          <a:bodyPr/>
          <a:lstStyle/>
          <a:p>
            <a:fld id="{FF8D8136-F578-49D0-A477-F47BDE414864}" type="slidenum">
              <a:rPr lang="en-IN" smtClean="0"/>
              <a:t>‹#›</a:t>
            </a:fld>
            <a:endParaRPr lang="en-IN"/>
          </a:p>
        </p:txBody>
      </p:sp>
    </p:spTree>
    <p:extLst>
      <p:ext uri="{BB962C8B-B14F-4D97-AF65-F5344CB8AC3E}">
        <p14:creationId xmlns:p14="http://schemas.microsoft.com/office/powerpoint/2010/main" val="3336135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C7D853-C8CB-4445-B91F-EAFFA55D3B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2382180-959A-4837-B4B4-E21E36779D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B9EDD69-3BF2-48B8-9249-D6E0C28910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60390-60E3-45FC-9ECA-FCE516119AAD}" type="datetimeFigureOut">
              <a:rPr lang="en-IN" smtClean="0"/>
              <a:t>02-04-2022</a:t>
            </a:fld>
            <a:endParaRPr lang="en-IN"/>
          </a:p>
        </p:txBody>
      </p:sp>
      <p:sp>
        <p:nvSpPr>
          <p:cNvPr id="5" name="Footer Placeholder 4">
            <a:extLst>
              <a:ext uri="{FF2B5EF4-FFF2-40B4-BE49-F238E27FC236}">
                <a16:creationId xmlns:a16="http://schemas.microsoft.com/office/drawing/2014/main" id="{D63AB320-B0C7-457D-B964-978DC1895E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13780EA-20B6-434E-80AF-6667D9EFE0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D8136-F578-49D0-A477-F47BDE414864}" type="slidenum">
              <a:rPr lang="en-IN" smtClean="0"/>
              <a:t>‹#›</a:t>
            </a:fld>
            <a:endParaRPr lang="en-IN"/>
          </a:p>
        </p:txBody>
      </p:sp>
    </p:spTree>
    <p:extLst>
      <p:ext uri="{BB962C8B-B14F-4D97-AF65-F5344CB8AC3E}">
        <p14:creationId xmlns:p14="http://schemas.microsoft.com/office/powerpoint/2010/main" val="1316584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dgFY7WUTASQ"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iE8eMLbuEJ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0BAADA1-5BC4-49C8-8587-AE53A5AFD7B5}"/>
              </a:ext>
            </a:extLst>
          </p:cNvPr>
          <p:cNvSpPr txBox="1"/>
          <p:nvPr/>
        </p:nvSpPr>
        <p:spPr>
          <a:xfrm>
            <a:off x="3048886" y="2967335"/>
            <a:ext cx="6097772" cy="1200329"/>
          </a:xfrm>
          <a:prstGeom prst="rect">
            <a:avLst/>
          </a:prstGeom>
          <a:noFill/>
        </p:spPr>
        <p:txBody>
          <a:bodyPr wrap="square">
            <a:spAutoFit/>
          </a:bodyPr>
          <a:lstStyle/>
          <a:p>
            <a:r>
              <a:rPr lang="en-US" dirty="0">
                <a:solidFill>
                  <a:srgbClr val="FF0000"/>
                </a:solidFill>
              </a:rPr>
              <a:t>SUBJECT:BIOLOGY </a:t>
            </a:r>
          </a:p>
          <a:p>
            <a:r>
              <a:rPr lang="en-US" dirty="0">
                <a:solidFill>
                  <a:srgbClr val="FF0000"/>
                </a:solidFill>
              </a:rPr>
              <a:t>CHAPTER:8</a:t>
            </a:r>
          </a:p>
          <a:p>
            <a:r>
              <a:rPr lang="en-US" dirty="0">
                <a:solidFill>
                  <a:srgbClr val="FF0000"/>
                </a:solidFill>
              </a:rPr>
              <a:t>CHAPTER NAME: HOW DO ORGANISMS REPRODUCE?</a:t>
            </a:r>
          </a:p>
          <a:p>
            <a:r>
              <a:rPr lang="en-US" dirty="0">
                <a:solidFill>
                  <a:srgbClr val="FF0000"/>
                </a:solidFill>
              </a:rPr>
              <a:t>PERIOD-3</a:t>
            </a:r>
          </a:p>
        </p:txBody>
      </p:sp>
      <p:pic>
        <p:nvPicPr>
          <p:cNvPr id="8" name="Picture 2" descr="https://lh6.googleusercontent.com/YnAKMN6Q_N49S3m2OrAAFzj82EoqJGvBx9mjxw0X0MSFyXvzp-LTzQJPk_2uQbwFzY9FsMlCgyLHQfP7IAJJ2ixgeg0WUCatowkdw-KIFt75BUaM5nm1BLo1B9FJ-OVv1G0avlTsV59-6wLuYQ">
            <a:extLst>
              <a:ext uri="{FF2B5EF4-FFF2-40B4-BE49-F238E27FC236}">
                <a16:creationId xmlns:a16="http://schemas.microsoft.com/office/drawing/2014/main" id="{7843A3BA-330B-4B2B-9863-38FAC6098965}"/>
              </a:ext>
            </a:extLst>
          </p:cNvPr>
          <p:cNvPicPr>
            <a:picLocks noChangeAspect="1" noChangeArrowheads="1"/>
          </p:cNvPicPr>
          <p:nvPr/>
        </p:nvPicPr>
        <p:blipFill>
          <a:blip r:embed="rId2"/>
          <a:srcRect/>
          <a:stretch>
            <a:fillRect/>
          </a:stretch>
        </p:blipFill>
        <p:spPr bwMode="auto">
          <a:xfrm>
            <a:off x="108857" y="4997302"/>
            <a:ext cx="11974285" cy="1860698"/>
          </a:xfrm>
          <a:prstGeom prst="rect">
            <a:avLst/>
          </a:prstGeom>
          <a:noFill/>
        </p:spPr>
      </p:pic>
      <p:pic>
        <p:nvPicPr>
          <p:cNvPr id="5" name="Picture 4">
            <a:extLst>
              <a:ext uri="{FF2B5EF4-FFF2-40B4-BE49-F238E27FC236}">
                <a16:creationId xmlns:a16="http://schemas.microsoft.com/office/drawing/2014/main" id="{A56D3198-E62D-4598-8542-E86BF9D8082B}"/>
              </a:ext>
            </a:extLst>
          </p:cNvPr>
          <p:cNvPicPr>
            <a:picLocks noChangeAspect="1" noChangeArrowheads="1"/>
          </p:cNvPicPr>
          <p:nvPr/>
        </p:nvPicPr>
        <p:blipFill>
          <a:blip r:embed="rId3"/>
          <a:srcRect/>
          <a:stretch>
            <a:fillRect/>
          </a:stretch>
        </p:blipFill>
        <p:spPr bwMode="auto">
          <a:xfrm>
            <a:off x="10330542" y="178807"/>
            <a:ext cx="1752600" cy="1281113"/>
          </a:xfrm>
          <a:prstGeom prst="rect">
            <a:avLst/>
          </a:prstGeom>
          <a:noFill/>
          <a:ln w="9525">
            <a:noFill/>
            <a:miter lim="800000"/>
            <a:headEnd/>
            <a:tailEnd/>
          </a:ln>
        </p:spPr>
      </p:pic>
    </p:spTree>
    <p:extLst>
      <p:ext uri="{BB962C8B-B14F-4D97-AF65-F5344CB8AC3E}">
        <p14:creationId xmlns:p14="http://schemas.microsoft.com/office/powerpoint/2010/main" val="134909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DA4FF-4E71-944E-A263-0458CEA6C0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8F309F-B868-F04C-901A-7BA43CF3ABA3}"/>
              </a:ext>
            </a:extLst>
          </p:cNvPr>
          <p:cNvSpPr>
            <a:spLocks noGrp="1"/>
          </p:cNvSpPr>
          <p:nvPr>
            <p:ph idx="1"/>
          </p:nvPr>
        </p:nvSpPr>
        <p:spPr/>
        <p:txBody>
          <a:bodyPr>
            <a:normAutofit/>
          </a:bodyPr>
          <a:lstStyle/>
          <a:p>
            <a:r>
              <a:rPr lang="en-US" sz="2000" dirty="0"/>
              <a:t>The pollen tube enters into the embryo sac through micropyle. At this time, the pollen tube bursts open, gametes released from the pollen tube and enter into the </a:t>
            </a:r>
            <a:r>
              <a:rPr lang="en-US" sz="2000" dirty="0" err="1"/>
              <a:t>embryosac</a:t>
            </a:r>
            <a:r>
              <a:rPr lang="en-US" sz="2000" dirty="0"/>
              <a:t>. One of the gametes fuses with the egg, and the other fuses with the secondary nucleus. The fusion of a male gamete with egg is known as fertilization. The fertilized egg is known as zygote which develops into embryo.</a:t>
            </a:r>
          </a:p>
        </p:txBody>
      </p:sp>
      <p:pic>
        <p:nvPicPr>
          <p:cNvPr id="4" name="Picture 4">
            <a:extLst>
              <a:ext uri="{FF2B5EF4-FFF2-40B4-BE49-F238E27FC236}">
                <a16:creationId xmlns:a16="http://schemas.microsoft.com/office/drawing/2014/main" id="{8DC31167-6A64-7C4A-AFCA-D05091E53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800" y="3429000"/>
            <a:ext cx="4330014" cy="2395837"/>
          </a:xfrm>
          <a:prstGeom prst="rect">
            <a:avLst/>
          </a:prstGeom>
        </p:spPr>
      </p:pic>
      <p:pic>
        <p:nvPicPr>
          <p:cNvPr id="6" name="Picture 5">
            <a:extLst>
              <a:ext uri="{FF2B5EF4-FFF2-40B4-BE49-F238E27FC236}">
                <a16:creationId xmlns:a16="http://schemas.microsoft.com/office/drawing/2014/main" id="{31BBDA43-BBD2-40D7-92AA-5FBEB688E258}"/>
              </a:ext>
            </a:extLst>
          </p:cNvPr>
          <p:cNvPicPr>
            <a:picLocks noChangeAspect="1" noChangeArrowheads="1"/>
          </p:cNvPicPr>
          <p:nvPr/>
        </p:nvPicPr>
        <p:blipFill>
          <a:blip r:embed="rId3"/>
          <a:srcRect/>
          <a:stretch>
            <a:fillRect/>
          </a:stretch>
        </p:blipFill>
        <p:spPr bwMode="auto">
          <a:xfrm>
            <a:off x="10330542" y="178807"/>
            <a:ext cx="1752600" cy="1281113"/>
          </a:xfrm>
          <a:prstGeom prst="rect">
            <a:avLst/>
          </a:prstGeom>
          <a:noFill/>
          <a:ln w="9525">
            <a:noFill/>
            <a:miter lim="800000"/>
            <a:headEnd/>
            <a:tailEnd/>
          </a:ln>
        </p:spPr>
      </p:pic>
    </p:spTree>
    <p:extLst>
      <p:ext uri="{BB962C8B-B14F-4D97-AF65-F5344CB8AC3E}">
        <p14:creationId xmlns:p14="http://schemas.microsoft.com/office/powerpoint/2010/main" val="1264680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AADB-F632-BF41-BEAC-01AF19616D1F}"/>
              </a:ext>
            </a:extLst>
          </p:cNvPr>
          <p:cNvSpPr>
            <a:spLocks noGrp="1"/>
          </p:cNvSpPr>
          <p:nvPr>
            <p:ph type="title"/>
          </p:nvPr>
        </p:nvSpPr>
        <p:spPr/>
        <p:txBody>
          <a:bodyPr>
            <a:normAutofit/>
          </a:bodyPr>
          <a:lstStyle/>
          <a:p>
            <a:r>
              <a:rPr lang="en-US" sz="2400" dirty="0"/>
              <a:t>DOUBLE FERTILIZATION</a:t>
            </a:r>
          </a:p>
        </p:txBody>
      </p:sp>
      <p:sp>
        <p:nvSpPr>
          <p:cNvPr id="3" name="Content Placeholder 2">
            <a:extLst>
              <a:ext uri="{FF2B5EF4-FFF2-40B4-BE49-F238E27FC236}">
                <a16:creationId xmlns:a16="http://schemas.microsoft.com/office/drawing/2014/main" id="{48641436-5E2F-E242-8518-1CC782575061}"/>
              </a:ext>
            </a:extLst>
          </p:cNvPr>
          <p:cNvSpPr>
            <a:spLocks noGrp="1"/>
          </p:cNvSpPr>
          <p:nvPr>
            <p:ph idx="1"/>
          </p:nvPr>
        </p:nvSpPr>
        <p:spPr/>
        <p:txBody>
          <a:bodyPr>
            <a:normAutofit/>
          </a:bodyPr>
          <a:lstStyle/>
          <a:p>
            <a:r>
              <a:rPr lang="en-US" sz="2000" dirty="0"/>
              <a:t>The other male gamete fuses with the secondary nucleus. The secondary nucleus is diploid in </a:t>
            </a:r>
            <a:r>
              <a:rPr lang="en-US" sz="2000" dirty="0" err="1"/>
              <a:t>nature.The</a:t>
            </a:r>
            <a:r>
              <a:rPr lang="en-US" sz="2000" dirty="0"/>
              <a:t> fusion of this nucleus with the second male gamete is known as triple fusion. The triple fusion nucleus is called endosperm nucleus because it develops into </a:t>
            </a:r>
            <a:r>
              <a:rPr lang="en-US" sz="2000" dirty="0" err="1"/>
              <a:t>endosperm.Endosperm</a:t>
            </a:r>
            <a:r>
              <a:rPr lang="en-US" sz="2000" dirty="0"/>
              <a:t> is a nutritive tissue meant for the development of the embryo. The process of fusion of a male gamete with egg and the other gamete with secondary nucleus is known as double fertilization.</a:t>
            </a:r>
          </a:p>
        </p:txBody>
      </p:sp>
      <p:pic>
        <p:nvPicPr>
          <p:cNvPr id="5" name="Picture 4">
            <a:extLst>
              <a:ext uri="{FF2B5EF4-FFF2-40B4-BE49-F238E27FC236}">
                <a16:creationId xmlns:a16="http://schemas.microsoft.com/office/drawing/2014/main" id="{AA113B75-33FF-4407-BED6-BFEAE24E7FD5}"/>
              </a:ext>
            </a:extLst>
          </p:cNvPr>
          <p:cNvPicPr>
            <a:picLocks noChangeAspect="1" noChangeArrowheads="1"/>
          </p:cNvPicPr>
          <p:nvPr/>
        </p:nvPicPr>
        <p:blipFill>
          <a:blip r:embed="rId2"/>
          <a:srcRect/>
          <a:stretch>
            <a:fillRect/>
          </a:stretch>
        </p:blipFill>
        <p:spPr bwMode="auto">
          <a:xfrm>
            <a:off x="10330542" y="178807"/>
            <a:ext cx="1752600" cy="1281113"/>
          </a:xfrm>
          <a:prstGeom prst="rect">
            <a:avLst/>
          </a:prstGeom>
          <a:noFill/>
          <a:ln w="9525">
            <a:noFill/>
            <a:miter lim="800000"/>
            <a:headEnd/>
            <a:tailEnd/>
          </a:ln>
        </p:spPr>
      </p:pic>
    </p:spTree>
    <p:extLst>
      <p:ext uri="{BB962C8B-B14F-4D97-AF65-F5344CB8AC3E}">
        <p14:creationId xmlns:p14="http://schemas.microsoft.com/office/powerpoint/2010/main" val="1529472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85B10A0-68EF-B843-95B2-AADC499806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5257800" cy="6127750"/>
          </a:xfrm>
        </p:spPr>
      </p:pic>
      <p:pic>
        <p:nvPicPr>
          <p:cNvPr id="6" name="Picture 6">
            <a:extLst>
              <a:ext uri="{FF2B5EF4-FFF2-40B4-BE49-F238E27FC236}">
                <a16:creationId xmlns:a16="http://schemas.microsoft.com/office/drawing/2014/main" id="{6AA2F8C8-D9EC-D24F-A60D-9C0E3C0AF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5591" y="1801470"/>
            <a:ext cx="4655454" cy="3871509"/>
          </a:xfrm>
          <a:prstGeom prst="rect">
            <a:avLst/>
          </a:prstGeom>
        </p:spPr>
      </p:pic>
      <p:pic>
        <p:nvPicPr>
          <p:cNvPr id="7" name="Picture 6">
            <a:extLst>
              <a:ext uri="{FF2B5EF4-FFF2-40B4-BE49-F238E27FC236}">
                <a16:creationId xmlns:a16="http://schemas.microsoft.com/office/drawing/2014/main" id="{00D43A36-6561-4358-A17B-A1DA831FF54A}"/>
              </a:ext>
            </a:extLst>
          </p:cNvPr>
          <p:cNvPicPr>
            <a:picLocks noChangeAspect="1" noChangeArrowheads="1"/>
          </p:cNvPicPr>
          <p:nvPr/>
        </p:nvPicPr>
        <p:blipFill>
          <a:blip r:embed="rId4"/>
          <a:srcRect/>
          <a:stretch>
            <a:fillRect/>
          </a:stretch>
        </p:blipFill>
        <p:spPr bwMode="auto">
          <a:xfrm>
            <a:off x="10330542" y="178807"/>
            <a:ext cx="1752600" cy="1281113"/>
          </a:xfrm>
          <a:prstGeom prst="rect">
            <a:avLst/>
          </a:prstGeom>
          <a:noFill/>
          <a:ln w="9525">
            <a:noFill/>
            <a:miter lim="800000"/>
            <a:headEnd/>
            <a:tailEnd/>
          </a:ln>
        </p:spPr>
      </p:pic>
    </p:spTree>
    <p:extLst>
      <p:ext uri="{BB962C8B-B14F-4D97-AF65-F5344CB8AC3E}">
        <p14:creationId xmlns:p14="http://schemas.microsoft.com/office/powerpoint/2010/main" val="4049470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C6118-ADF9-2442-9A96-705B3C29898A}"/>
              </a:ext>
            </a:extLst>
          </p:cNvPr>
          <p:cNvSpPr>
            <a:spLocks noGrp="1"/>
          </p:cNvSpPr>
          <p:nvPr>
            <p:ph type="title"/>
          </p:nvPr>
        </p:nvSpPr>
        <p:spPr/>
        <p:txBody>
          <a:bodyPr>
            <a:normAutofit/>
          </a:bodyPr>
          <a:lstStyle/>
          <a:p>
            <a:r>
              <a:rPr lang="en-US" sz="2400" dirty="0"/>
              <a:t>POST FERTILIZATION CHANGES :</a:t>
            </a:r>
          </a:p>
        </p:txBody>
      </p:sp>
      <p:sp>
        <p:nvSpPr>
          <p:cNvPr id="3" name="Content Placeholder 2">
            <a:extLst>
              <a:ext uri="{FF2B5EF4-FFF2-40B4-BE49-F238E27FC236}">
                <a16:creationId xmlns:a16="http://schemas.microsoft.com/office/drawing/2014/main" id="{8B80030B-3E17-BE45-BF44-38EE7F174339}"/>
              </a:ext>
            </a:extLst>
          </p:cNvPr>
          <p:cNvSpPr>
            <a:spLocks noGrp="1"/>
          </p:cNvSpPr>
          <p:nvPr>
            <p:ph idx="1"/>
          </p:nvPr>
        </p:nvSpPr>
        <p:spPr/>
        <p:txBody>
          <a:bodyPr>
            <a:normAutofit/>
          </a:bodyPr>
          <a:lstStyle/>
          <a:p>
            <a:r>
              <a:rPr lang="en-US" sz="2000" dirty="0"/>
              <a:t>The ovule develops into seed.</a:t>
            </a:r>
            <a:endParaRPr lang="en-IN" sz="2000" dirty="0"/>
          </a:p>
          <a:p>
            <a:r>
              <a:rPr lang="en-IN" sz="2000" dirty="0"/>
              <a:t>T</a:t>
            </a:r>
            <a:r>
              <a:rPr lang="en-US" sz="2000" dirty="0"/>
              <a:t>he integuments of the ovule develop into seed coats</a:t>
            </a:r>
            <a:endParaRPr lang="en-IN" sz="2000" dirty="0"/>
          </a:p>
          <a:p>
            <a:r>
              <a:rPr lang="en-US" sz="2000" dirty="0"/>
              <a:t> The ovary enlarges and develops into fruit.</a:t>
            </a:r>
          </a:p>
        </p:txBody>
      </p:sp>
      <p:pic>
        <p:nvPicPr>
          <p:cNvPr id="5" name="Picture 4">
            <a:extLst>
              <a:ext uri="{FF2B5EF4-FFF2-40B4-BE49-F238E27FC236}">
                <a16:creationId xmlns:a16="http://schemas.microsoft.com/office/drawing/2014/main" id="{E513CB4B-80E9-4C32-B541-98443643BC1D}"/>
              </a:ext>
            </a:extLst>
          </p:cNvPr>
          <p:cNvPicPr>
            <a:picLocks noChangeAspect="1" noChangeArrowheads="1"/>
          </p:cNvPicPr>
          <p:nvPr/>
        </p:nvPicPr>
        <p:blipFill>
          <a:blip r:embed="rId2"/>
          <a:srcRect/>
          <a:stretch>
            <a:fillRect/>
          </a:stretch>
        </p:blipFill>
        <p:spPr bwMode="auto">
          <a:xfrm>
            <a:off x="10330542" y="178807"/>
            <a:ext cx="1752600" cy="1281113"/>
          </a:xfrm>
          <a:prstGeom prst="rect">
            <a:avLst/>
          </a:prstGeom>
          <a:noFill/>
          <a:ln w="9525">
            <a:noFill/>
            <a:miter lim="800000"/>
            <a:headEnd/>
            <a:tailEnd/>
          </a:ln>
        </p:spPr>
      </p:pic>
    </p:spTree>
    <p:extLst>
      <p:ext uri="{BB962C8B-B14F-4D97-AF65-F5344CB8AC3E}">
        <p14:creationId xmlns:p14="http://schemas.microsoft.com/office/powerpoint/2010/main" val="1073552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B5B58-C509-4169-8FA6-39D36B35540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520F1BF-7961-4CAA-8CC0-245275ACE0BA}"/>
              </a:ext>
            </a:extLst>
          </p:cNvPr>
          <p:cNvSpPr>
            <a:spLocks noGrp="1"/>
          </p:cNvSpPr>
          <p:nvPr>
            <p:ph idx="1"/>
          </p:nvPr>
        </p:nvSpPr>
        <p:spPr/>
        <p:txBody>
          <a:bodyPr/>
          <a:lstStyle/>
          <a:p>
            <a:r>
              <a:rPr lang="en-IN" dirty="0">
                <a:hlinkClick r:id="rId2"/>
              </a:rPr>
              <a:t>https://www.youtube.com/watch?v=dgFY7WUTASQ</a:t>
            </a:r>
            <a:r>
              <a:rPr lang="en-IN" dirty="0"/>
              <a:t> </a:t>
            </a:r>
          </a:p>
        </p:txBody>
      </p:sp>
      <p:pic>
        <p:nvPicPr>
          <p:cNvPr id="4" name="Picture 3">
            <a:extLst>
              <a:ext uri="{FF2B5EF4-FFF2-40B4-BE49-F238E27FC236}">
                <a16:creationId xmlns:a16="http://schemas.microsoft.com/office/drawing/2014/main" id="{F7E02D53-C1A0-44ED-91C3-28895370077B}"/>
              </a:ext>
            </a:extLst>
          </p:cNvPr>
          <p:cNvPicPr>
            <a:picLocks noChangeAspect="1" noChangeArrowheads="1"/>
          </p:cNvPicPr>
          <p:nvPr/>
        </p:nvPicPr>
        <p:blipFill>
          <a:blip r:embed="rId3"/>
          <a:srcRect/>
          <a:stretch>
            <a:fillRect/>
          </a:stretch>
        </p:blipFill>
        <p:spPr bwMode="auto">
          <a:xfrm>
            <a:off x="10330542" y="178807"/>
            <a:ext cx="1752600" cy="1281113"/>
          </a:xfrm>
          <a:prstGeom prst="rect">
            <a:avLst/>
          </a:prstGeom>
          <a:noFill/>
          <a:ln w="9525">
            <a:noFill/>
            <a:miter lim="800000"/>
            <a:headEnd/>
            <a:tailEnd/>
          </a:ln>
        </p:spPr>
      </p:pic>
    </p:spTree>
    <p:extLst>
      <p:ext uri="{BB962C8B-B14F-4D97-AF65-F5344CB8AC3E}">
        <p14:creationId xmlns:p14="http://schemas.microsoft.com/office/powerpoint/2010/main" val="2173638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FC5FF-EDAC-4A80-9FA9-593916F90826}"/>
              </a:ext>
            </a:extLst>
          </p:cNvPr>
          <p:cNvSpPr>
            <a:spLocks noGrp="1"/>
          </p:cNvSpPr>
          <p:nvPr>
            <p:ph idx="1"/>
          </p:nvPr>
        </p:nvSpPr>
        <p:spPr/>
        <p:txBody>
          <a:bodyPr/>
          <a:lstStyle/>
          <a:p>
            <a:pPr marL="0" indent="0">
              <a:buNone/>
            </a:pPr>
            <a:r>
              <a:rPr lang="en-US" dirty="0"/>
              <a:t>                                           </a:t>
            </a:r>
          </a:p>
          <a:p>
            <a:pPr marL="0" indent="0">
              <a:buNone/>
            </a:pPr>
            <a:endParaRPr lang="en-US" dirty="0"/>
          </a:p>
          <a:p>
            <a:pPr marL="0" indent="0">
              <a:buNone/>
            </a:pPr>
            <a:endParaRPr lang="en-US" dirty="0"/>
          </a:p>
          <a:p>
            <a:pPr marL="0" indent="0">
              <a:buNone/>
            </a:pPr>
            <a:r>
              <a:rPr lang="en-US" dirty="0"/>
              <a:t>                                            </a:t>
            </a:r>
            <a:r>
              <a:rPr lang="en-US" dirty="0">
                <a:solidFill>
                  <a:srgbClr val="FF0000"/>
                </a:solidFill>
              </a:rPr>
              <a:t>THANKING YOU </a:t>
            </a:r>
          </a:p>
          <a:p>
            <a:pPr marL="0" indent="0">
              <a:buNone/>
            </a:pPr>
            <a:r>
              <a:rPr lang="en-US" dirty="0">
                <a:solidFill>
                  <a:srgbClr val="FF0000"/>
                </a:solidFill>
              </a:rPr>
              <a:t>                                ODM EDUCATIONAL GROUP.</a:t>
            </a:r>
            <a:endParaRPr lang="en-IN" dirty="0">
              <a:solidFill>
                <a:srgbClr val="FF0000"/>
              </a:solidFill>
            </a:endParaRPr>
          </a:p>
        </p:txBody>
      </p:sp>
      <p:pic>
        <p:nvPicPr>
          <p:cNvPr id="5" name="Picture 4">
            <a:extLst>
              <a:ext uri="{FF2B5EF4-FFF2-40B4-BE49-F238E27FC236}">
                <a16:creationId xmlns:a16="http://schemas.microsoft.com/office/drawing/2014/main" id="{20C03B5C-B7D9-4E27-B9AC-FAA39DED9519}"/>
              </a:ext>
            </a:extLst>
          </p:cNvPr>
          <p:cNvPicPr>
            <a:picLocks noChangeAspect="1" noChangeArrowheads="1"/>
          </p:cNvPicPr>
          <p:nvPr/>
        </p:nvPicPr>
        <p:blipFill>
          <a:blip r:embed="rId2"/>
          <a:srcRect/>
          <a:stretch>
            <a:fillRect/>
          </a:stretch>
        </p:blipFill>
        <p:spPr bwMode="auto">
          <a:xfrm>
            <a:off x="10330542" y="178807"/>
            <a:ext cx="1752600" cy="1281113"/>
          </a:xfrm>
          <a:prstGeom prst="rect">
            <a:avLst/>
          </a:prstGeom>
          <a:noFill/>
          <a:ln w="9525">
            <a:noFill/>
            <a:miter lim="800000"/>
            <a:headEnd/>
            <a:tailEnd/>
          </a:ln>
        </p:spPr>
      </p:pic>
    </p:spTree>
    <p:extLst>
      <p:ext uri="{BB962C8B-B14F-4D97-AF65-F5344CB8AC3E}">
        <p14:creationId xmlns:p14="http://schemas.microsoft.com/office/powerpoint/2010/main" val="136508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F3268-7ED3-264B-9229-B3E04572E462}"/>
              </a:ext>
            </a:extLst>
          </p:cNvPr>
          <p:cNvSpPr>
            <a:spLocks noGrp="1"/>
          </p:cNvSpPr>
          <p:nvPr>
            <p:ph type="title"/>
          </p:nvPr>
        </p:nvSpPr>
        <p:spPr/>
        <p:txBody>
          <a:bodyPr>
            <a:normAutofit/>
          </a:bodyPr>
          <a:lstStyle/>
          <a:p>
            <a:r>
              <a:rPr lang="en-IN" sz="2400" dirty="0">
                <a:solidFill>
                  <a:srgbClr val="FF0000"/>
                </a:solidFill>
              </a:rPr>
              <a:t>The sexual reproduction in flowering plant involves </a:t>
            </a:r>
            <a:endParaRPr lang="en-US" sz="2400" dirty="0">
              <a:solidFill>
                <a:srgbClr val="FF0000"/>
              </a:solidFill>
            </a:endParaRPr>
          </a:p>
        </p:txBody>
      </p:sp>
      <p:sp>
        <p:nvSpPr>
          <p:cNvPr id="3" name="Content Placeholder 2">
            <a:extLst>
              <a:ext uri="{FF2B5EF4-FFF2-40B4-BE49-F238E27FC236}">
                <a16:creationId xmlns:a16="http://schemas.microsoft.com/office/drawing/2014/main" id="{29F08262-3184-9845-9DAE-91E9EF3084D1}"/>
              </a:ext>
            </a:extLst>
          </p:cNvPr>
          <p:cNvSpPr>
            <a:spLocks noGrp="1"/>
          </p:cNvSpPr>
          <p:nvPr>
            <p:ph idx="1"/>
          </p:nvPr>
        </p:nvSpPr>
        <p:spPr>
          <a:xfrm>
            <a:off x="706120" y="1690688"/>
            <a:ext cx="10515600" cy="4351338"/>
          </a:xfrm>
        </p:spPr>
        <p:txBody>
          <a:bodyPr>
            <a:normAutofit/>
          </a:bodyPr>
          <a:lstStyle/>
          <a:p>
            <a:r>
              <a:rPr lang="en-IN" sz="2000" dirty="0"/>
              <a:t>Pollination </a:t>
            </a:r>
          </a:p>
          <a:p>
            <a:r>
              <a:rPr lang="en-IN" sz="2000" dirty="0"/>
              <a:t>Fertilisation </a:t>
            </a:r>
            <a:endParaRPr lang="en-US" sz="2000" dirty="0"/>
          </a:p>
        </p:txBody>
      </p:sp>
      <p:pic>
        <p:nvPicPr>
          <p:cNvPr id="5" name="Picture 4">
            <a:extLst>
              <a:ext uri="{FF2B5EF4-FFF2-40B4-BE49-F238E27FC236}">
                <a16:creationId xmlns:a16="http://schemas.microsoft.com/office/drawing/2014/main" id="{0C5AE73F-92F7-401E-856A-ED15D36F43C8}"/>
              </a:ext>
            </a:extLst>
          </p:cNvPr>
          <p:cNvPicPr>
            <a:picLocks noChangeAspect="1" noChangeArrowheads="1"/>
          </p:cNvPicPr>
          <p:nvPr/>
        </p:nvPicPr>
        <p:blipFill>
          <a:blip r:embed="rId2"/>
          <a:srcRect/>
          <a:stretch>
            <a:fillRect/>
          </a:stretch>
        </p:blipFill>
        <p:spPr bwMode="auto">
          <a:xfrm>
            <a:off x="10330542" y="178807"/>
            <a:ext cx="1752600" cy="1281113"/>
          </a:xfrm>
          <a:prstGeom prst="rect">
            <a:avLst/>
          </a:prstGeom>
          <a:noFill/>
          <a:ln w="9525">
            <a:noFill/>
            <a:miter lim="800000"/>
            <a:headEnd/>
            <a:tailEnd/>
          </a:ln>
        </p:spPr>
      </p:pic>
    </p:spTree>
    <p:extLst>
      <p:ext uri="{BB962C8B-B14F-4D97-AF65-F5344CB8AC3E}">
        <p14:creationId xmlns:p14="http://schemas.microsoft.com/office/powerpoint/2010/main" val="265481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EBF93-D712-6343-8C81-62174D1A54FC}"/>
              </a:ext>
            </a:extLst>
          </p:cNvPr>
          <p:cNvSpPr>
            <a:spLocks noGrp="1"/>
          </p:cNvSpPr>
          <p:nvPr>
            <p:ph type="title"/>
          </p:nvPr>
        </p:nvSpPr>
        <p:spPr/>
        <p:txBody>
          <a:bodyPr/>
          <a:lstStyle/>
          <a:p>
            <a:r>
              <a:rPr lang="en-IN" sz="2400" dirty="0">
                <a:solidFill>
                  <a:srgbClr val="FF0000"/>
                </a:solidFill>
              </a:rPr>
              <a:t>Pollination</a:t>
            </a:r>
            <a:r>
              <a:rPr lang="en-IN" dirty="0"/>
              <a:t> </a:t>
            </a:r>
            <a:endParaRPr lang="en-US" dirty="0"/>
          </a:p>
        </p:txBody>
      </p:sp>
      <p:sp>
        <p:nvSpPr>
          <p:cNvPr id="3" name="Content Placeholder 2">
            <a:extLst>
              <a:ext uri="{FF2B5EF4-FFF2-40B4-BE49-F238E27FC236}">
                <a16:creationId xmlns:a16="http://schemas.microsoft.com/office/drawing/2014/main" id="{CAAAA8CF-EF99-6F4F-B6D0-F2626C10E5A5}"/>
              </a:ext>
            </a:extLst>
          </p:cNvPr>
          <p:cNvSpPr>
            <a:spLocks noGrp="1"/>
          </p:cNvSpPr>
          <p:nvPr>
            <p:ph idx="1"/>
          </p:nvPr>
        </p:nvSpPr>
        <p:spPr/>
        <p:txBody>
          <a:bodyPr/>
          <a:lstStyle/>
          <a:p>
            <a:r>
              <a:rPr lang="en-US" sz="2000" dirty="0"/>
              <a:t>Transfer of pollen grains from the anther to the stigma is called pollination. Pollen grains are transferred mainly by wind, water and insects. They are called as pollinating agents. Pollination is the first and important event in the development of the fruit and seed. Pollination is followed by fertilization</a:t>
            </a:r>
            <a:r>
              <a:rPr lang="en-US" dirty="0"/>
              <a:t>.</a:t>
            </a:r>
          </a:p>
        </p:txBody>
      </p:sp>
      <p:pic>
        <p:nvPicPr>
          <p:cNvPr id="5" name="Picture 4">
            <a:extLst>
              <a:ext uri="{FF2B5EF4-FFF2-40B4-BE49-F238E27FC236}">
                <a16:creationId xmlns:a16="http://schemas.microsoft.com/office/drawing/2014/main" id="{A1CFAB13-C879-4377-89B4-2FE946E96984}"/>
              </a:ext>
            </a:extLst>
          </p:cNvPr>
          <p:cNvPicPr>
            <a:picLocks noChangeAspect="1" noChangeArrowheads="1"/>
          </p:cNvPicPr>
          <p:nvPr/>
        </p:nvPicPr>
        <p:blipFill>
          <a:blip r:embed="rId2"/>
          <a:srcRect/>
          <a:stretch>
            <a:fillRect/>
          </a:stretch>
        </p:blipFill>
        <p:spPr bwMode="auto">
          <a:xfrm>
            <a:off x="10330542" y="178807"/>
            <a:ext cx="1752600" cy="1281113"/>
          </a:xfrm>
          <a:prstGeom prst="rect">
            <a:avLst/>
          </a:prstGeom>
          <a:noFill/>
          <a:ln w="9525">
            <a:noFill/>
            <a:miter lim="800000"/>
            <a:headEnd/>
            <a:tailEnd/>
          </a:ln>
        </p:spPr>
      </p:pic>
    </p:spTree>
    <p:extLst>
      <p:ext uri="{BB962C8B-B14F-4D97-AF65-F5344CB8AC3E}">
        <p14:creationId xmlns:p14="http://schemas.microsoft.com/office/powerpoint/2010/main" val="3332039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2804E-5977-7147-A4D1-7D467CDDEB74}"/>
              </a:ext>
            </a:extLst>
          </p:cNvPr>
          <p:cNvSpPr>
            <a:spLocks noGrp="1"/>
          </p:cNvSpPr>
          <p:nvPr>
            <p:ph type="title"/>
          </p:nvPr>
        </p:nvSpPr>
        <p:spPr/>
        <p:txBody>
          <a:bodyPr>
            <a:normAutofit/>
          </a:bodyPr>
          <a:lstStyle/>
          <a:p>
            <a:r>
              <a:rPr lang="en-IN" sz="2400" dirty="0"/>
              <a:t>Types of pollination </a:t>
            </a:r>
            <a:endParaRPr lang="en-US" sz="2400" dirty="0"/>
          </a:p>
        </p:txBody>
      </p:sp>
      <p:sp>
        <p:nvSpPr>
          <p:cNvPr id="3" name="Content Placeholder 2">
            <a:extLst>
              <a:ext uri="{FF2B5EF4-FFF2-40B4-BE49-F238E27FC236}">
                <a16:creationId xmlns:a16="http://schemas.microsoft.com/office/drawing/2014/main" id="{AB36DEFA-B41F-454D-8CFF-8A4EAC15D4B1}"/>
              </a:ext>
            </a:extLst>
          </p:cNvPr>
          <p:cNvSpPr>
            <a:spLocks noGrp="1"/>
          </p:cNvSpPr>
          <p:nvPr>
            <p:ph idx="1"/>
          </p:nvPr>
        </p:nvSpPr>
        <p:spPr/>
        <p:txBody>
          <a:bodyPr>
            <a:normAutofit/>
          </a:bodyPr>
          <a:lstStyle/>
          <a:p>
            <a:r>
              <a:rPr lang="en-IN" sz="2000" dirty="0"/>
              <a:t>Pollination </a:t>
            </a:r>
            <a:r>
              <a:rPr lang="en-US" sz="2000" dirty="0"/>
              <a:t>is of two types. They are</a:t>
            </a:r>
            <a:endParaRPr lang="en-IN" sz="2000" dirty="0"/>
          </a:p>
          <a:p>
            <a:r>
              <a:rPr lang="en-US" sz="2000" dirty="0"/>
              <a:t>1. Self pollination</a:t>
            </a:r>
            <a:endParaRPr lang="en-IN" sz="2000" dirty="0"/>
          </a:p>
          <a:p>
            <a:r>
              <a:rPr lang="en-US" sz="2000" dirty="0"/>
              <a:t> 2. Cross pollination</a:t>
            </a:r>
          </a:p>
        </p:txBody>
      </p:sp>
      <p:pic>
        <p:nvPicPr>
          <p:cNvPr id="5" name="Picture 4">
            <a:extLst>
              <a:ext uri="{FF2B5EF4-FFF2-40B4-BE49-F238E27FC236}">
                <a16:creationId xmlns:a16="http://schemas.microsoft.com/office/drawing/2014/main" id="{A863D753-5EBA-4CBF-B0E4-C5F796F6E26B}"/>
              </a:ext>
            </a:extLst>
          </p:cNvPr>
          <p:cNvPicPr>
            <a:picLocks noChangeAspect="1" noChangeArrowheads="1"/>
          </p:cNvPicPr>
          <p:nvPr/>
        </p:nvPicPr>
        <p:blipFill>
          <a:blip r:embed="rId2"/>
          <a:srcRect/>
          <a:stretch>
            <a:fillRect/>
          </a:stretch>
        </p:blipFill>
        <p:spPr bwMode="auto">
          <a:xfrm>
            <a:off x="10330542" y="178807"/>
            <a:ext cx="1752600" cy="1281113"/>
          </a:xfrm>
          <a:prstGeom prst="rect">
            <a:avLst/>
          </a:prstGeom>
          <a:noFill/>
          <a:ln w="9525">
            <a:noFill/>
            <a:miter lim="800000"/>
            <a:headEnd/>
            <a:tailEnd/>
          </a:ln>
        </p:spPr>
      </p:pic>
    </p:spTree>
    <p:extLst>
      <p:ext uri="{BB962C8B-B14F-4D97-AF65-F5344CB8AC3E}">
        <p14:creationId xmlns:p14="http://schemas.microsoft.com/office/powerpoint/2010/main" val="1216682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7E361-ED77-D146-B43A-7BFD5DDEE993}"/>
              </a:ext>
            </a:extLst>
          </p:cNvPr>
          <p:cNvSpPr>
            <a:spLocks noGrp="1"/>
          </p:cNvSpPr>
          <p:nvPr>
            <p:ph type="title"/>
          </p:nvPr>
        </p:nvSpPr>
        <p:spPr/>
        <p:txBody>
          <a:bodyPr>
            <a:normAutofit/>
          </a:bodyPr>
          <a:lstStyle/>
          <a:p>
            <a:r>
              <a:rPr lang="en-IN" sz="2400" dirty="0">
                <a:solidFill>
                  <a:srgbClr val="FF0000"/>
                </a:solidFill>
              </a:rPr>
              <a:t>Self pollination </a:t>
            </a:r>
            <a:endParaRPr lang="en-US" sz="2400" dirty="0">
              <a:solidFill>
                <a:srgbClr val="FF0000"/>
              </a:solidFill>
            </a:endParaRPr>
          </a:p>
        </p:txBody>
      </p:sp>
      <p:sp>
        <p:nvSpPr>
          <p:cNvPr id="3" name="Content Placeholder 2">
            <a:extLst>
              <a:ext uri="{FF2B5EF4-FFF2-40B4-BE49-F238E27FC236}">
                <a16:creationId xmlns:a16="http://schemas.microsoft.com/office/drawing/2014/main" id="{98DE2687-DC1C-944C-AFE2-B9E0BD76F615}"/>
              </a:ext>
            </a:extLst>
          </p:cNvPr>
          <p:cNvSpPr>
            <a:spLocks noGrp="1"/>
          </p:cNvSpPr>
          <p:nvPr>
            <p:ph idx="1"/>
          </p:nvPr>
        </p:nvSpPr>
        <p:spPr/>
        <p:txBody>
          <a:bodyPr/>
          <a:lstStyle/>
          <a:p>
            <a:r>
              <a:rPr lang="en-US" sz="2000" dirty="0"/>
              <a:t>Self pollination is also known as autogamy. The transfer of pollen grains from the anther of a flower to the stigma of the same flower or another flower of the same plant is known as self pollination</a:t>
            </a:r>
            <a:r>
              <a:rPr lang="en-US" dirty="0"/>
              <a:t>.</a:t>
            </a:r>
          </a:p>
        </p:txBody>
      </p:sp>
      <p:pic>
        <p:nvPicPr>
          <p:cNvPr id="4" name="Picture 4">
            <a:extLst>
              <a:ext uri="{FF2B5EF4-FFF2-40B4-BE49-F238E27FC236}">
                <a16:creationId xmlns:a16="http://schemas.microsoft.com/office/drawing/2014/main" id="{108767E8-DE2D-F94C-9C2A-3EB5AE999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4595" y="3429000"/>
            <a:ext cx="7414053" cy="3282743"/>
          </a:xfrm>
          <a:prstGeom prst="rect">
            <a:avLst/>
          </a:prstGeom>
        </p:spPr>
      </p:pic>
      <p:pic>
        <p:nvPicPr>
          <p:cNvPr id="6" name="Picture 5">
            <a:extLst>
              <a:ext uri="{FF2B5EF4-FFF2-40B4-BE49-F238E27FC236}">
                <a16:creationId xmlns:a16="http://schemas.microsoft.com/office/drawing/2014/main" id="{6FF4E33B-F074-49A5-AADD-79C6C2F03C32}"/>
              </a:ext>
            </a:extLst>
          </p:cNvPr>
          <p:cNvPicPr>
            <a:picLocks noChangeAspect="1" noChangeArrowheads="1"/>
          </p:cNvPicPr>
          <p:nvPr/>
        </p:nvPicPr>
        <p:blipFill>
          <a:blip r:embed="rId3"/>
          <a:srcRect/>
          <a:stretch>
            <a:fillRect/>
          </a:stretch>
        </p:blipFill>
        <p:spPr bwMode="auto">
          <a:xfrm>
            <a:off x="10330542" y="178807"/>
            <a:ext cx="1752600" cy="1281113"/>
          </a:xfrm>
          <a:prstGeom prst="rect">
            <a:avLst/>
          </a:prstGeom>
          <a:noFill/>
          <a:ln w="9525">
            <a:noFill/>
            <a:miter lim="800000"/>
            <a:headEnd/>
            <a:tailEnd/>
          </a:ln>
        </p:spPr>
      </p:pic>
    </p:spTree>
    <p:extLst>
      <p:ext uri="{BB962C8B-B14F-4D97-AF65-F5344CB8AC3E}">
        <p14:creationId xmlns:p14="http://schemas.microsoft.com/office/powerpoint/2010/main" val="1954138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8EE17-6181-F645-BF68-2940CDB42057}"/>
              </a:ext>
            </a:extLst>
          </p:cNvPr>
          <p:cNvSpPr>
            <a:spLocks noGrp="1"/>
          </p:cNvSpPr>
          <p:nvPr>
            <p:ph type="title"/>
          </p:nvPr>
        </p:nvSpPr>
        <p:spPr/>
        <p:txBody>
          <a:bodyPr>
            <a:normAutofit/>
          </a:bodyPr>
          <a:lstStyle/>
          <a:p>
            <a:r>
              <a:rPr lang="en-IN" sz="2400" dirty="0">
                <a:solidFill>
                  <a:srgbClr val="FF0000"/>
                </a:solidFill>
              </a:rPr>
              <a:t>Cross pollination </a:t>
            </a:r>
            <a:endParaRPr lang="en-US" sz="2400" dirty="0">
              <a:solidFill>
                <a:srgbClr val="FF0000"/>
              </a:solidFill>
            </a:endParaRPr>
          </a:p>
        </p:txBody>
      </p:sp>
      <p:sp>
        <p:nvSpPr>
          <p:cNvPr id="3" name="Content Placeholder 2">
            <a:extLst>
              <a:ext uri="{FF2B5EF4-FFF2-40B4-BE49-F238E27FC236}">
                <a16:creationId xmlns:a16="http://schemas.microsoft.com/office/drawing/2014/main" id="{9C76B5A1-CD4A-CE4A-B21E-848DE9EA18F0}"/>
              </a:ext>
            </a:extLst>
          </p:cNvPr>
          <p:cNvSpPr>
            <a:spLocks noGrp="1"/>
          </p:cNvSpPr>
          <p:nvPr>
            <p:ph idx="1"/>
          </p:nvPr>
        </p:nvSpPr>
        <p:spPr/>
        <p:txBody>
          <a:bodyPr/>
          <a:lstStyle/>
          <a:p>
            <a:r>
              <a:rPr lang="en-US" sz="2000" dirty="0"/>
              <a:t>The transfer of pollen grains of a flower to the stigma of another flower of a different plant of the same species is called cross pollination or allogamy</a:t>
            </a:r>
            <a:r>
              <a:rPr lang="en-US" dirty="0"/>
              <a:t>.</a:t>
            </a:r>
          </a:p>
        </p:txBody>
      </p:sp>
      <p:pic>
        <p:nvPicPr>
          <p:cNvPr id="4" name="Picture 4">
            <a:extLst>
              <a:ext uri="{FF2B5EF4-FFF2-40B4-BE49-F238E27FC236}">
                <a16:creationId xmlns:a16="http://schemas.microsoft.com/office/drawing/2014/main" id="{88441979-87B4-DB49-BD00-4A670F092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725" y="3105343"/>
            <a:ext cx="6004355" cy="3387532"/>
          </a:xfrm>
          <a:prstGeom prst="rect">
            <a:avLst/>
          </a:prstGeom>
        </p:spPr>
      </p:pic>
      <p:pic>
        <p:nvPicPr>
          <p:cNvPr id="6" name="Picture 5">
            <a:extLst>
              <a:ext uri="{FF2B5EF4-FFF2-40B4-BE49-F238E27FC236}">
                <a16:creationId xmlns:a16="http://schemas.microsoft.com/office/drawing/2014/main" id="{B70542AD-2D09-42B8-909D-AF6AFC60094E}"/>
              </a:ext>
            </a:extLst>
          </p:cNvPr>
          <p:cNvPicPr>
            <a:picLocks noChangeAspect="1" noChangeArrowheads="1"/>
          </p:cNvPicPr>
          <p:nvPr/>
        </p:nvPicPr>
        <p:blipFill>
          <a:blip r:embed="rId3"/>
          <a:srcRect/>
          <a:stretch>
            <a:fillRect/>
          </a:stretch>
        </p:blipFill>
        <p:spPr bwMode="auto">
          <a:xfrm>
            <a:off x="10330542" y="178807"/>
            <a:ext cx="1752600" cy="1281113"/>
          </a:xfrm>
          <a:prstGeom prst="rect">
            <a:avLst/>
          </a:prstGeom>
          <a:noFill/>
          <a:ln w="9525">
            <a:noFill/>
            <a:miter lim="800000"/>
            <a:headEnd/>
            <a:tailEnd/>
          </a:ln>
        </p:spPr>
      </p:pic>
    </p:spTree>
    <p:extLst>
      <p:ext uri="{BB962C8B-B14F-4D97-AF65-F5344CB8AC3E}">
        <p14:creationId xmlns:p14="http://schemas.microsoft.com/office/powerpoint/2010/main" val="3257737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81F91-8E46-B247-9574-D00D00881BA1}"/>
              </a:ext>
            </a:extLst>
          </p:cNvPr>
          <p:cNvSpPr>
            <a:spLocks noGrp="1"/>
          </p:cNvSpPr>
          <p:nvPr>
            <p:ph type="title"/>
          </p:nvPr>
        </p:nvSpPr>
        <p:spPr/>
        <p:txBody>
          <a:bodyPr>
            <a:normAutofit/>
          </a:bodyPr>
          <a:lstStyle/>
          <a:p>
            <a:r>
              <a:rPr lang="en-US" sz="2400" dirty="0">
                <a:solidFill>
                  <a:srgbClr val="FF0000"/>
                </a:solidFill>
              </a:rPr>
              <a:t>AGENTS OF CROSS POLLINATION</a:t>
            </a:r>
          </a:p>
        </p:txBody>
      </p:sp>
      <p:sp>
        <p:nvSpPr>
          <p:cNvPr id="3" name="Content Placeholder 2">
            <a:extLst>
              <a:ext uri="{FF2B5EF4-FFF2-40B4-BE49-F238E27FC236}">
                <a16:creationId xmlns:a16="http://schemas.microsoft.com/office/drawing/2014/main" id="{228BF526-B247-B642-B598-68B0C7655306}"/>
              </a:ext>
            </a:extLst>
          </p:cNvPr>
          <p:cNvSpPr>
            <a:spLocks noGrp="1"/>
          </p:cNvSpPr>
          <p:nvPr>
            <p:ph idx="1"/>
          </p:nvPr>
        </p:nvSpPr>
        <p:spPr/>
        <p:txBody>
          <a:bodyPr>
            <a:normAutofit/>
          </a:bodyPr>
          <a:lstStyle/>
          <a:p>
            <a:r>
              <a:rPr lang="en-IN" sz="2000" dirty="0">
                <a:solidFill>
                  <a:srgbClr val="FF0000"/>
                </a:solidFill>
              </a:rPr>
              <a:t>Wind</a:t>
            </a:r>
          </a:p>
          <a:p>
            <a:r>
              <a:rPr lang="en-IN" sz="2000" dirty="0">
                <a:solidFill>
                  <a:srgbClr val="FF0000"/>
                </a:solidFill>
              </a:rPr>
              <a:t>Water</a:t>
            </a:r>
          </a:p>
          <a:p>
            <a:r>
              <a:rPr lang="en-IN" sz="2000" dirty="0">
                <a:solidFill>
                  <a:srgbClr val="FF0000"/>
                </a:solidFill>
              </a:rPr>
              <a:t>Animals </a:t>
            </a:r>
            <a:endParaRPr lang="en-US" sz="2000" dirty="0">
              <a:solidFill>
                <a:srgbClr val="FF0000"/>
              </a:solidFill>
            </a:endParaRPr>
          </a:p>
        </p:txBody>
      </p:sp>
      <p:pic>
        <p:nvPicPr>
          <p:cNvPr id="5" name="Picture 4">
            <a:extLst>
              <a:ext uri="{FF2B5EF4-FFF2-40B4-BE49-F238E27FC236}">
                <a16:creationId xmlns:a16="http://schemas.microsoft.com/office/drawing/2014/main" id="{FD85FE71-36B3-4F96-8C6E-33F9C7962250}"/>
              </a:ext>
            </a:extLst>
          </p:cNvPr>
          <p:cNvPicPr>
            <a:picLocks noChangeAspect="1" noChangeArrowheads="1"/>
          </p:cNvPicPr>
          <p:nvPr/>
        </p:nvPicPr>
        <p:blipFill>
          <a:blip r:embed="rId2"/>
          <a:srcRect/>
          <a:stretch>
            <a:fillRect/>
          </a:stretch>
        </p:blipFill>
        <p:spPr bwMode="auto">
          <a:xfrm>
            <a:off x="10330542" y="178807"/>
            <a:ext cx="1752600" cy="1281113"/>
          </a:xfrm>
          <a:prstGeom prst="rect">
            <a:avLst/>
          </a:prstGeom>
          <a:noFill/>
          <a:ln w="9525">
            <a:noFill/>
            <a:miter lim="800000"/>
            <a:headEnd/>
            <a:tailEnd/>
          </a:ln>
        </p:spPr>
      </p:pic>
    </p:spTree>
    <p:extLst>
      <p:ext uri="{BB962C8B-B14F-4D97-AF65-F5344CB8AC3E}">
        <p14:creationId xmlns:p14="http://schemas.microsoft.com/office/powerpoint/2010/main" val="2753355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6A52F-B92F-4B53-A62B-D25E7355132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1485F7F-F399-4423-B557-895905EFA733}"/>
              </a:ext>
            </a:extLst>
          </p:cNvPr>
          <p:cNvSpPr>
            <a:spLocks noGrp="1"/>
          </p:cNvSpPr>
          <p:nvPr>
            <p:ph idx="1"/>
          </p:nvPr>
        </p:nvSpPr>
        <p:spPr/>
        <p:txBody>
          <a:bodyPr/>
          <a:lstStyle/>
          <a:p>
            <a:r>
              <a:rPr lang="en-IN" dirty="0">
                <a:hlinkClick r:id="rId2"/>
              </a:rPr>
              <a:t>https://www.youtube.com/watch?v=iE8eMLbuEJs</a:t>
            </a:r>
            <a:r>
              <a:rPr lang="en-IN" dirty="0"/>
              <a:t> </a:t>
            </a:r>
          </a:p>
        </p:txBody>
      </p:sp>
      <p:pic>
        <p:nvPicPr>
          <p:cNvPr id="4" name="Picture 3">
            <a:extLst>
              <a:ext uri="{FF2B5EF4-FFF2-40B4-BE49-F238E27FC236}">
                <a16:creationId xmlns:a16="http://schemas.microsoft.com/office/drawing/2014/main" id="{81809063-AA52-4000-AD5F-49DE6EA670C3}"/>
              </a:ext>
            </a:extLst>
          </p:cNvPr>
          <p:cNvPicPr>
            <a:picLocks noChangeAspect="1" noChangeArrowheads="1"/>
          </p:cNvPicPr>
          <p:nvPr/>
        </p:nvPicPr>
        <p:blipFill>
          <a:blip r:embed="rId3"/>
          <a:srcRect/>
          <a:stretch>
            <a:fillRect/>
          </a:stretch>
        </p:blipFill>
        <p:spPr bwMode="auto">
          <a:xfrm>
            <a:off x="10330542" y="178807"/>
            <a:ext cx="1752600" cy="1281113"/>
          </a:xfrm>
          <a:prstGeom prst="rect">
            <a:avLst/>
          </a:prstGeom>
          <a:noFill/>
          <a:ln w="9525">
            <a:noFill/>
            <a:miter lim="800000"/>
            <a:headEnd/>
            <a:tailEnd/>
          </a:ln>
        </p:spPr>
      </p:pic>
    </p:spTree>
    <p:extLst>
      <p:ext uri="{BB962C8B-B14F-4D97-AF65-F5344CB8AC3E}">
        <p14:creationId xmlns:p14="http://schemas.microsoft.com/office/powerpoint/2010/main" val="4166790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8970E-C770-F543-92F3-A5ADCEC6A52A}"/>
              </a:ext>
            </a:extLst>
          </p:cNvPr>
          <p:cNvSpPr>
            <a:spLocks noGrp="1"/>
          </p:cNvSpPr>
          <p:nvPr>
            <p:ph type="title"/>
          </p:nvPr>
        </p:nvSpPr>
        <p:spPr/>
        <p:txBody>
          <a:bodyPr>
            <a:normAutofit/>
          </a:bodyPr>
          <a:lstStyle/>
          <a:p>
            <a:r>
              <a:rPr lang="en-US" sz="2400" dirty="0"/>
              <a:t>FERTILIZATION</a:t>
            </a:r>
          </a:p>
        </p:txBody>
      </p:sp>
      <p:sp>
        <p:nvSpPr>
          <p:cNvPr id="3" name="Content Placeholder 2">
            <a:extLst>
              <a:ext uri="{FF2B5EF4-FFF2-40B4-BE49-F238E27FC236}">
                <a16:creationId xmlns:a16="http://schemas.microsoft.com/office/drawing/2014/main" id="{FFAE43C6-39A8-6D4E-85A7-A21DC2159BE3}"/>
              </a:ext>
            </a:extLst>
          </p:cNvPr>
          <p:cNvSpPr>
            <a:spLocks noGrp="1"/>
          </p:cNvSpPr>
          <p:nvPr>
            <p:ph idx="1"/>
          </p:nvPr>
        </p:nvSpPr>
        <p:spPr/>
        <p:txBody>
          <a:bodyPr>
            <a:normAutofit/>
          </a:bodyPr>
          <a:lstStyle/>
          <a:p>
            <a:r>
              <a:rPr lang="en-IN" sz="2000" dirty="0"/>
              <a:t>The fusion of male and female gamete is called fertilisation.</a:t>
            </a:r>
          </a:p>
          <a:p>
            <a:r>
              <a:rPr lang="en-IN" sz="2000" dirty="0"/>
              <a:t> If pollen grain falls on a suitable stigma, it absorbs water and </a:t>
            </a:r>
            <a:r>
              <a:rPr lang="en-IN" sz="2000" dirty="0" err="1"/>
              <a:t>nutrients,grows</a:t>
            </a:r>
            <a:r>
              <a:rPr lang="en-IN" sz="2000" dirty="0"/>
              <a:t> a pollen tube </a:t>
            </a:r>
          </a:p>
          <a:p>
            <a:r>
              <a:rPr lang="en-IN" sz="2000" dirty="0"/>
              <a:t>The pollen grain contains two male gametes</a:t>
            </a:r>
            <a:endParaRPr lang="en-US" sz="2000" dirty="0"/>
          </a:p>
        </p:txBody>
      </p:sp>
      <p:pic>
        <p:nvPicPr>
          <p:cNvPr id="5" name="Picture 4">
            <a:extLst>
              <a:ext uri="{FF2B5EF4-FFF2-40B4-BE49-F238E27FC236}">
                <a16:creationId xmlns:a16="http://schemas.microsoft.com/office/drawing/2014/main" id="{0CD2836D-87B4-4C79-B150-2BA65F499DCD}"/>
              </a:ext>
            </a:extLst>
          </p:cNvPr>
          <p:cNvPicPr>
            <a:picLocks noChangeAspect="1" noChangeArrowheads="1"/>
          </p:cNvPicPr>
          <p:nvPr/>
        </p:nvPicPr>
        <p:blipFill>
          <a:blip r:embed="rId2"/>
          <a:srcRect/>
          <a:stretch>
            <a:fillRect/>
          </a:stretch>
        </p:blipFill>
        <p:spPr bwMode="auto">
          <a:xfrm>
            <a:off x="10330542" y="178807"/>
            <a:ext cx="1752600" cy="1281113"/>
          </a:xfrm>
          <a:prstGeom prst="rect">
            <a:avLst/>
          </a:prstGeom>
          <a:noFill/>
          <a:ln w="9525">
            <a:noFill/>
            <a:miter lim="800000"/>
            <a:headEnd/>
            <a:tailEnd/>
          </a:ln>
        </p:spPr>
      </p:pic>
    </p:spTree>
    <p:extLst>
      <p:ext uri="{BB962C8B-B14F-4D97-AF65-F5344CB8AC3E}">
        <p14:creationId xmlns:p14="http://schemas.microsoft.com/office/powerpoint/2010/main" val="1515056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444</Words>
  <Application>Microsoft Office PowerPoint</Application>
  <PresentationFormat>Widescreen</PresentationFormat>
  <Paragraphs>39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The sexual reproduction in flowering plant involves </vt:lpstr>
      <vt:lpstr>Pollination </vt:lpstr>
      <vt:lpstr>Types of pollination </vt:lpstr>
      <vt:lpstr>Self pollination </vt:lpstr>
      <vt:lpstr>Cross pollination </vt:lpstr>
      <vt:lpstr>AGENTS OF CROSS POLLINATION</vt:lpstr>
      <vt:lpstr>PowerPoint Presentation</vt:lpstr>
      <vt:lpstr>FERTILIZATION</vt:lpstr>
      <vt:lpstr>PowerPoint Presentation</vt:lpstr>
      <vt:lpstr>DOUBLE FERTILIZATION</vt:lpstr>
      <vt:lpstr>PowerPoint Presentation</vt:lpstr>
      <vt:lpstr>POST FERTILIZATION CHANGES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DEBASHISH BALA</dc:creator>
  <cp:lastModifiedBy>DEBASHISH BALA</cp:lastModifiedBy>
  <cp:revision>18</cp:revision>
  <dcterms:created xsi:type="dcterms:W3CDTF">2021-03-22T18:25:26Z</dcterms:created>
  <dcterms:modified xsi:type="dcterms:W3CDTF">2022-04-01T19:04:08Z</dcterms:modified>
</cp:coreProperties>
</file>