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8" r:id="rId2"/>
    <p:sldId id="257" r:id="rId3"/>
    <p:sldId id="367" r:id="rId4"/>
    <p:sldId id="362" r:id="rId5"/>
    <p:sldId id="330" r:id="rId6"/>
    <p:sldId id="359" r:id="rId7"/>
    <p:sldId id="363" r:id="rId8"/>
    <p:sldId id="332" r:id="rId9"/>
    <p:sldId id="365" r:id="rId10"/>
    <p:sldId id="334" r:id="rId11"/>
    <p:sldId id="333" r:id="rId12"/>
    <p:sldId id="335" r:id="rId13"/>
    <p:sldId id="366" r:id="rId14"/>
    <p:sldId id="356" r:id="rId15"/>
    <p:sldId id="35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E194-7486-4877-A153-B7BFE3EB0B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1B08A6A-CA07-40A0-952F-8DA0B2AA0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9B592B7-1EC2-41EA-B966-534F001450B1}"/>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5" name="Footer Placeholder 4">
            <a:extLst>
              <a:ext uri="{FF2B5EF4-FFF2-40B4-BE49-F238E27FC236}">
                <a16:creationId xmlns:a16="http://schemas.microsoft.com/office/drawing/2014/main" id="{E4DA94A5-9767-4962-BA26-AF0ED778EF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6BBE24-8280-43B1-A340-DA76B380981A}"/>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129074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EB75-487E-4AC7-82B2-342ECD27281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1F9D84E-CD3E-4604-ADE2-B9BC649879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A7F1D9-C5F7-4CC9-A252-87371E10D346}"/>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5" name="Footer Placeholder 4">
            <a:extLst>
              <a:ext uri="{FF2B5EF4-FFF2-40B4-BE49-F238E27FC236}">
                <a16:creationId xmlns:a16="http://schemas.microsoft.com/office/drawing/2014/main" id="{76296AC8-02C1-48FE-AD74-1D2A3513C6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207CD2-4C56-461C-A2FF-33C9C24EA657}"/>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296014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F1712-6EF9-41C6-A4BE-F9590D2223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6862AD-8092-4E26-A7C8-00662A97C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1B492F-5725-45BF-B3C2-D78415935939}"/>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5" name="Footer Placeholder 4">
            <a:extLst>
              <a:ext uri="{FF2B5EF4-FFF2-40B4-BE49-F238E27FC236}">
                <a16:creationId xmlns:a16="http://schemas.microsoft.com/office/drawing/2014/main" id="{AEBBC8EC-ADDD-49DD-ACD7-A6DB03E2C0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55F287-B7C0-4307-A24B-97DC563B4F02}"/>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283187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6C81-53E0-4A39-AFBA-9702E0FDC2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64E3449-DA9E-48C8-B8CB-F2EED80CC7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416E899-6F4A-4A32-937B-C07575AD7D9D}"/>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5" name="Footer Placeholder 4">
            <a:extLst>
              <a:ext uri="{FF2B5EF4-FFF2-40B4-BE49-F238E27FC236}">
                <a16:creationId xmlns:a16="http://schemas.microsoft.com/office/drawing/2014/main" id="{1B66458F-D8F2-4BFC-8889-7BE50197C87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D1E0EB8-61C1-45F2-9D7F-67F291E5BB39}"/>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353087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9138-ACEB-42C9-9EF5-D53D05062E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9EA806A-A86B-429A-8A9D-1FB6433F2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2146F-058C-4BA3-8380-FE47221997AE}"/>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5" name="Footer Placeholder 4">
            <a:extLst>
              <a:ext uri="{FF2B5EF4-FFF2-40B4-BE49-F238E27FC236}">
                <a16:creationId xmlns:a16="http://schemas.microsoft.com/office/drawing/2014/main" id="{067E6799-D205-4FCD-9A4D-20B0FD448B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E9DD3A-B770-400C-97A4-FD6C25CF8CCD}"/>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245295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6091-39AE-41D6-9C3C-D7E5B6A4AF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CF68C39-2253-4CAC-A010-1AB78FD401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A5A1644-46BC-4860-819B-4B434626ED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00C36D8-C544-425E-9D38-7F1FF5F39DDB}"/>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6" name="Footer Placeholder 5">
            <a:extLst>
              <a:ext uri="{FF2B5EF4-FFF2-40B4-BE49-F238E27FC236}">
                <a16:creationId xmlns:a16="http://schemas.microsoft.com/office/drawing/2014/main" id="{C6D02148-7629-47DE-8D54-C8E4FBBD19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7255A5C-1615-4D80-9F05-58938CB9F229}"/>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1030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27C34-0B15-47BA-B0FD-CBD35C925AB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5B18FFE-830B-443B-8C3D-DD807F82B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06DBB-EB78-471F-A275-3083AC549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4E451A1-A15C-47C7-A06A-F29C3697D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6D75B4-165C-47BC-9EC2-8F3C93046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F8ED779-E1FA-4B7E-99F5-2DE0B29656ED}"/>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8" name="Footer Placeholder 7">
            <a:extLst>
              <a:ext uri="{FF2B5EF4-FFF2-40B4-BE49-F238E27FC236}">
                <a16:creationId xmlns:a16="http://schemas.microsoft.com/office/drawing/2014/main" id="{36DA5621-4D4B-443B-B233-839088986F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60AC054-855D-41D7-A300-4A79F593E011}"/>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71610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4462-E789-41C8-B0A7-9EF99B673AC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0D990C0-A38B-43E0-B52D-B39D93A3B8BB}"/>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4" name="Footer Placeholder 3">
            <a:extLst>
              <a:ext uri="{FF2B5EF4-FFF2-40B4-BE49-F238E27FC236}">
                <a16:creationId xmlns:a16="http://schemas.microsoft.com/office/drawing/2014/main" id="{96BCB10C-6B5D-4D96-965C-161CFBB2973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17F98E6-35B5-4684-89A7-2F0EE394D04A}"/>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179117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67D55-D58A-433A-A20A-714E6CC657F4}"/>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3" name="Footer Placeholder 2">
            <a:extLst>
              <a:ext uri="{FF2B5EF4-FFF2-40B4-BE49-F238E27FC236}">
                <a16:creationId xmlns:a16="http://schemas.microsoft.com/office/drawing/2014/main" id="{C405121F-E01A-4D29-9D96-4B22A74A5CC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B31A79B-9767-40B2-9235-D68787816405}"/>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227205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93A3-1855-43E5-AA4A-ED011DBE8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95610AC-17BB-4255-B4AC-A9700E460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852E8A1-3D90-43F6-9140-EFC2D94B4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F98204-71FF-4507-B64B-275FB92B0776}"/>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6" name="Footer Placeholder 5">
            <a:extLst>
              <a:ext uri="{FF2B5EF4-FFF2-40B4-BE49-F238E27FC236}">
                <a16:creationId xmlns:a16="http://schemas.microsoft.com/office/drawing/2014/main" id="{5B53BAE8-C4A2-4977-92B9-935F311AE0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38CAF71-97A8-4465-9F1D-8E2A16B5E5EB}"/>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50705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E34C-B865-4C4C-80E3-70CA488A0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8EF9565-F5BF-4394-8403-9B7E41B20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E95F287-9BF8-4B76-B26D-6652EDC9E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4AC04-BE08-438F-99B8-1B0465F8B6A8}"/>
              </a:ext>
            </a:extLst>
          </p:cNvPr>
          <p:cNvSpPr>
            <a:spLocks noGrp="1"/>
          </p:cNvSpPr>
          <p:nvPr>
            <p:ph type="dt" sz="half" idx="10"/>
          </p:nvPr>
        </p:nvSpPr>
        <p:spPr/>
        <p:txBody>
          <a:bodyPr/>
          <a:lstStyle/>
          <a:p>
            <a:fld id="{3FF71976-CC09-46CD-81D8-EEB8C04CAE3E}" type="datetimeFigureOut">
              <a:rPr lang="en-IN" smtClean="0"/>
              <a:t>18-12-2021</a:t>
            </a:fld>
            <a:endParaRPr lang="en-IN"/>
          </a:p>
        </p:txBody>
      </p:sp>
      <p:sp>
        <p:nvSpPr>
          <p:cNvPr id="6" name="Footer Placeholder 5">
            <a:extLst>
              <a:ext uri="{FF2B5EF4-FFF2-40B4-BE49-F238E27FC236}">
                <a16:creationId xmlns:a16="http://schemas.microsoft.com/office/drawing/2014/main" id="{284F5C6F-86A0-4B38-AACC-0EB5000D3A5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5D1CED8-45AD-4C65-B90A-73737D982552}"/>
              </a:ext>
            </a:extLst>
          </p:cNvPr>
          <p:cNvSpPr>
            <a:spLocks noGrp="1"/>
          </p:cNvSpPr>
          <p:nvPr>
            <p:ph type="sldNum" sz="quarter" idx="12"/>
          </p:nvPr>
        </p:nvSpPr>
        <p:spPr/>
        <p:txBody>
          <a:bodyPr/>
          <a:lstStyle/>
          <a:p>
            <a:fld id="{01C1D102-02FC-4B1D-92D3-E8E5FF78EB4D}" type="slidenum">
              <a:rPr lang="en-IN" smtClean="0"/>
              <a:t>‹#›</a:t>
            </a:fld>
            <a:endParaRPr lang="en-IN"/>
          </a:p>
        </p:txBody>
      </p:sp>
    </p:spTree>
    <p:extLst>
      <p:ext uri="{BB962C8B-B14F-4D97-AF65-F5344CB8AC3E}">
        <p14:creationId xmlns:p14="http://schemas.microsoft.com/office/powerpoint/2010/main" val="144086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80DE6-ADD7-4C35-8B51-EEC6BE3BF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DD35DFB-C584-4D41-9708-EB6AC76CC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1AE81B-3D4A-4E23-BBE0-9B1DAFF85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71976-CC09-46CD-81D8-EEB8C04CAE3E}" type="datetimeFigureOut">
              <a:rPr lang="en-IN" smtClean="0"/>
              <a:t>18-12-2021</a:t>
            </a:fld>
            <a:endParaRPr lang="en-IN"/>
          </a:p>
        </p:txBody>
      </p:sp>
      <p:sp>
        <p:nvSpPr>
          <p:cNvPr id="5" name="Footer Placeholder 4">
            <a:extLst>
              <a:ext uri="{FF2B5EF4-FFF2-40B4-BE49-F238E27FC236}">
                <a16:creationId xmlns:a16="http://schemas.microsoft.com/office/drawing/2014/main" id="{7001359B-1DB5-4836-8837-90CA5E8EF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E08119A-E4A9-4CC3-84EF-0EC542365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1D102-02FC-4B1D-92D3-E8E5FF78EB4D}" type="slidenum">
              <a:rPr lang="en-IN" smtClean="0"/>
              <a:t>‹#›</a:t>
            </a:fld>
            <a:endParaRPr lang="en-IN"/>
          </a:p>
        </p:txBody>
      </p:sp>
    </p:spTree>
    <p:extLst>
      <p:ext uri="{BB962C8B-B14F-4D97-AF65-F5344CB8AC3E}">
        <p14:creationId xmlns:p14="http://schemas.microsoft.com/office/powerpoint/2010/main" val="1481082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zr4onA2k_L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BAADA1-5BC4-49C8-8587-AE53A5AFD7B5}"/>
              </a:ext>
            </a:extLst>
          </p:cNvPr>
          <p:cNvSpPr txBox="1"/>
          <p:nvPr/>
        </p:nvSpPr>
        <p:spPr>
          <a:xfrm>
            <a:off x="3048886" y="2967335"/>
            <a:ext cx="6097772" cy="2308324"/>
          </a:xfrm>
          <a:prstGeom prst="rect">
            <a:avLst/>
          </a:prstGeom>
          <a:noFill/>
        </p:spPr>
        <p:txBody>
          <a:bodyPr wrap="square">
            <a:spAutoFit/>
          </a:bodyPr>
          <a:lstStyle/>
          <a:p>
            <a:pPr algn="ctr"/>
            <a:r>
              <a:rPr lang="en-US" sz="2800" dirty="0">
                <a:solidFill>
                  <a:srgbClr val="FF0000"/>
                </a:solidFill>
              </a:rPr>
              <a:t>LIFE PROCESSES.</a:t>
            </a:r>
          </a:p>
          <a:p>
            <a:r>
              <a:rPr lang="en-US" sz="2000" dirty="0">
                <a:solidFill>
                  <a:srgbClr val="FF0000"/>
                </a:solidFill>
              </a:rPr>
              <a:t>                         </a:t>
            </a:r>
            <a:endParaRPr lang="en-US" sz="2400" dirty="0">
              <a:solidFill>
                <a:srgbClr val="FF0000"/>
              </a:solidFill>
            </a:endParaRPr>
          </a:p>
          <a:p>
            <a:r>
              <a:rPr lang="en-US" sz="2400" dirty="0">
                <a:solidFill>
                  <a:srgbClr val="FF0000"/>
                </a:solidFill>
              </a:rPr>
              <a:t>                         </a:t>
            </a:r>
            <a:r>
              <a:rPr lang="en-US" sz="2400" dirty="0"/>
              <a:t>SUBJECT:BIOLOGY </a:t>
            </a:r>
          </a:p>
          <a:p>
            <a:r>
              <a:rPr lang="en-US" sz="2400" dirty="0"/>
              <a:t>                              CHAPTER:6</a:t>
            </a:r>
          </a:p>
          <a:p>
            <a:pPr algn="ctr"/>
            <a:r>
              <a:rPr lang="en-US" sz="2400" dirty="0"/>
              <a:t>MODES OF NUTRTION , DIGESTION IN HUMAN .</a:t>
            </a:r>
          </a:p>
          <a:p>
            <a:r>
              <a:rPr lang="en-US" sz="2400" dirty="0"/>
              <a:t>                                 PERIOD-3</a:t>
            </a:r>
          </a:p>
        </p:txBody>
      </p:sp>
      <p:pic>
        <p:nvPicPr>
          <p:cNvPr id="8" name="Picture 2" descr="https://lh6.googleusercontent.com/YnAKMN6Q_N49S3m2OrAAFzj82EoqJGvBx9mjxw0X0MSFyXvzp-LTzQJPk_2uQbwFzY9FsMlCgyLHQfP7IAJJ2ixgeg0WUCatowkdw-KIFt75BUaM5nm1BLo1B9FJ-OVv1G0avlTsV59-6wLuYQ">
            <a:extLst>
              <a:ext uri="{FF2B5EF4-FFF2-40B4-BE49-F238E27FC236}">
                <a16:creationId xmlns:a16="http://schemas.microsoft.com/office/drawing/2014/main" id="{7843A3BA-330B-4B2B-9863-38FAC6098965}"/>
              </a:ext>
            </a:extLst>
          </p:cNvPr>
          <p:cNvPicPr>
            <a:picLocks noChangeAspect="1" noChangeArrowheads="1"/>
          </p:cNvPicPr>
          <p:nvPr/>
        </p:nvPicPr>
        <p:blipFill>
          <a:blip r:embed="rId2"/>
          <a:srcRect/>
          <a:stretch>
            <a:fillRect/>
          </a:stretch>
        </p:blipFill>
        <p:spPr bwMode="auto">
          <a:xfrm>
            <a:off x="108857" y="5275658"/>
            <a:ext cx="11974285" cy="1582341"/>
          </a:xfrm>
          <a:prstGeom prst="rect">
            <a:avLst/>
          </a:prstGeom>
          <a:noFill/>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90116194-2740-44E5-B9F1-717C6483EF90}"/>
              </a:ext>
            </a:extLst>
          </p:cNvPr>
          <p:cNvPicPr>
            <a:picLocks noChangeAspect="1" noChangeArrowheads="1"/>
          </p:cNvPicPr>
          <p:nvPr/>
        </p:nvPicPr>
        <p:blipFill>
          <a:blip r:embed="rId3" cstate="print"/>
          <a:srcRect/>
          <a:stretch>
            <a:fillRect/>
          </a:stretch>
        </p:blipFill>
        <p:spPr bwMode="auto">
          <a:xfrm>
            <a:off x="10393680" y="187960"/>
            <a:ext cx="1335625" cy="976313"/>
          </a:xfrm>
          <a:prstGeom prst="rect">
            <a:avLst/>
          </a:prstGeom>
          <a:noFill/>
          <a:ln w="9525">
            <a:noFill/>
            <a:miter lim="800000"/>
            <a:headEnd/>
            <a:tailEnd/>
          </a:ln>
        </p:spPr>
      </p:pic>
    </p:spTree>
    <p:extLst>
      <p:ext uri="{BB962C8B-B14F-4D97-AF65-F5344CB8AC3E}">
        <p14:creationId xmlns:p14="http://schemas.microsoft.com/office/powerpoint/2010/main" val="57048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553-376F-B744-A949-C9F6FD700FA6}"/>
              </a:ext>
            </a:extLst>
          </p:cNvPr>
          <p:cNvSpPr>
            <a:spLocks noGrp="1"/>
          </p:cNvSpPr>
          <p:nvPr>
            <p:ph type="title"/>
          </p:nvPr>
        </p:nvSpPr>
        <p:spPr/>
        <p:txBody>
          <a:bodyPr>
            <a:normAutofit/>
          </a:bodyPr>
          <a:lstStyle/>
          <a:p>
            <a:r>
              <a:rPr lang="en-IN" sz="2400" dirty="0">
                <a:solidFill>
                  <a:srgbClr val="FF0000"/>
                </a:solidFill>
              </a:rPr>
              <a:t>                                                                     PANCREAS</a:t>
            </a:r>
            <a:endParaRPr lang="en-US" sz="2400" dirty="0">
              <a:solidFill>
                <a:srgbClr val="FF0000"/>
              </a:solidFill>
            </a:endParaRPr>
          </a:p>
        </p:txBody>
      </p:sp>
      <p:sp>
        <p:nvSpPr>
          <p:cNvPr id="3" name="Content Placeholder 2">
            <a:extLst>
              <a:ext uri="{FF2B5EF4-FFF2-40B4-BE49-F238E27FC236}">
                <a16:creationId xmlns:a16="http://schemas.microsoft.com/office/drawing/2014/main" id="{C7FE0B90-C23A-3245-AB94-482AB30B612C}"/>
              </a:ext>
            </a:extLst>
          </p:cNvPr>
          <p:cNvSpPr>
            <a:spLocks noGrp="1"/>
          </p:cNvSpPr>
          <p:nvPr>
            <p:ph idx="1"/>
          </p:nvPr>
        </p:nvSpPr>
        <p:spPr>
          <a:xfrm>
            <a:off x="838200" y="1158240"/>
            <a:ext cx="10515600" cy="4500879"/>
          </a:xfrm>
        </p:spPr>
        <p:txBody>
          <a:bodyPr>
            <a:normAutofit/>
          </a:bodyPr>
          <a:lstStyle/>
          <a:p>
            <a:r>
              <a:rPr lang="en-US" sz="2000" dirty="0"/>
              <a:t>Pancreas: Pancreas is situated below the stomach. It secretes pancreatic juice which contains many digestive enzymes. Bile and pancreatic juice go to the duodenum through a hepato-pancreatic duct. </a:t>
            </a:r>
          </a:p>
        </p:txBody>
      </p:sp>
      <p:pic>
        <p:nvPicPr>
          <p:cNvPr id="1026" name="Picture 2" descr="12,529 Pancreas Stock Photos, Pictures &amp;amp; Royalty-Free Images - iStock">
            <a:extLst>
              <a:ext uri="{FF2B5EF4-FFF2-40B4-BE49-F238E27FC236}">
                <a16:creationId xmlns:a16="http://schemas.microsoft.com/office/drawing/2014/main" id="{DBF6D1EB-0D78-4EE3-922C-6FD59A418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073" y="2204720"/>
            <a:ext cx="5592127" cy="3596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4B0A87EB-CBC8-46D2-A86D-E42D6401F468}"/>
              </a:ext>
            </a:extLst>
          </p:cNvPr>
          <p:cNvPicPr>
            <a:picLocks noChangeAspect="1" noChangeArrowheads="1"/>
          </p:cNvPicPr>
          <p:nvPr/>
        </p:nvPicPr>
        <p:blipFill>
          <a:blip r:embed="rId3"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123440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C45D-EB7D-A949-9938-8E6AA96006CE}"/>
              </a:ext>
            </a:extLst>
          </p:cNvPr>
          <p:cNvSpPr>
            <a:spLocks noGrp="1"/>
          </p:cNvSpPr>
          <p:nvPr>
            <p:ph type="title"/>
          </p:nvPr>
        </p:nvSpPr>
        <p:spPr/>
        <p:txBody>
          <a:bodyPr>
            <a:normAutofit/>
          </a:bodyPr>
          <a:lstStyle/>
          <a:p>
            <a:r>
              <a:rPr lang="en-IN" sz="2400" dirty="0">
                <a:solidFill>
                  <a:srgbClr val="FF0000"/>
                </a:solidFill>
              </a:rPr>
              <a:t>                                                             </a:t>
            </a:r>
            <a:r>
              <a:rPr lang="en-IN" sz="2400" b="1" dirty="0">
                <a:solidFill>
                  <a:srgbClr val="FF0000"/>
                </a:solidFill>
              </a:rPr>
              <a:t>SMALL INTESTUNE</a:t>
            </a:r>
            <a:r>
              <a:rPr lang="en-IN" sz="2400" dirty="0">
                <a:solidFill>
                  <a:srgbClr val="FF0000"/>
                </a:solidFill>
              </a:rPr>
              <a:t>.</a:t>
            </a:r>
            <a:endParaRPr lang="en-US" sz="2400" dirty="0">
              <a:solidFill>
                <a:srgbClr val="FF0000"/>
              </a:solidFill>
            </a:endParaRPr>
          </a:p>
        </p:txBody>
      </p:sp>
      <p:sp>
        <p:nvSpPr>
          <p:cNvPr id="3" name="Content Placeholder 2">
            <a:extLst>
              <a:ext uri="{FF2B5EF4-FFF2-40B4-BE49-F238E27FC236}">
                <a16:creationId xmlns:a16="http://schemas.microsoft.com/office/drawing/2014/main" id="{7F239CC9-4F95-C64B-884E-A3D753379B70}"/>
              </a:ext>
            </a:extLst>
          </p:cNvPr>
          <p:cNvSpPr>
            <a:spLocks noGrp="1"/>
          </p:cNvSpPr>
          <p:nvPr>
            <p:ph idx="1"/>
          </p:nvPr>
        </p:nvSpPr>
        <p:spPr/>
        <p:txBody>
          <a:bodyPr>
            <a:normAutofit/>
          </a:bodyPr>
          <a:lstStyle/>
          <a:p>
            <a:r>
              <a:rPr lang="en-US" sz="2000" dirty="0"/>
              <a:t>Small Intestine: It is a highly coiled tube-like structure. The small intestine is longer than the large intestine but its lumen is smaller than that of the large intestine. The small intestine is divided into three parts, viz. duodenum, jejunum and ileum.</a:t>
            </a:r>
          </a:p>
        </p:txBody>
      </p:sp>
      <p:pic>
        <p:nvPicPr>
          <p:cNvPr id="6146" name="Picture 2" descr="Absorption and Assimilation: Processes, Small Intestine, Videos, Examples">
            <a:extLst>
              <a:ext uri="{FF2B5EF4-FFF2-40B4-BE49-F238E27FC236}">
                <a16:creationId xmlns:a16="http://schemas.microsoft.com/office/drawing/2014/main" id="{56B8F37F-67D8-4658-BDF9-5F7696B91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476" y="2929731"/>
            <a:ext cx="4061884" cy="24669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w is the small intestine designed to absorb digested food? - CBSE Class 10  Science - Learn CBSE Forum">
            <a:extLst>
              <a:ext uri="{FF2B5EF4-FFF2-40B4-BE49-F238E27FC236}">
                <a16:creationId xmlns:a16="http://schemas.microsoft.com/office/drawing/2014/main" id="{12892321-19D0-4613-B1B2-AD674BE18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981855"/>
            <a:ext cx="48768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63EB104B-860A-4C2F-BF5E-EB39D017EE15}"/>
              </a:ext>
            </a:extLst>
          </p:cNvPr>
          <p:cNvPicPr>
            <a:picLocks noChangeAspect="1" noChangeArrowheads="1"/>
          </p:cNvPicPr>
          <p:nvPr/>
        </p:nvPicPr>
        <p:blipFill>
          <a:blip r:embed="rId4"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271740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E337-F812-D140-9D61-A529E63A79B1}"/>
              </a:ext>
            </a:extLst>
          </p:cNvPr>
          <p:cNvSpPr>
            <a:spLocks noGrp="1"/>
          </p:cNvSpPr>
          <p:nvPr>
            <p:ph type="title"/>
          </p:nvPr>
        </p:nvSpPr>
        <p:spPr/>
        <p:txBody>
          <a:bodyPr>
            <a:normAutofit/>
          </a:bodyPr>
          <a:lstStyle/>
          <a:p>
            <a:r>
              <a:rPr lang="en-IN" sz="2400" dirty="0">
                <a:solidFill>
                  <a:srgbClr val="FF0000"/>
                </a:solidFill>
              </a:rPr>
              <a:t>                                                         </a:t>
            </a:r>
            <a:r>
              <a:rPr lang="en-IN" sz="2400" b="1" dirty="0">
                <a:solidFill>
                  <a:srgbClr val="FF0000"/>
                </a:solidFill>
              </a:rPr>
              <a:t>LARGE INTESTINE</a:t>
            </a:r>
            <a:endParaRPr lang="en-US" sz="2400" b="1" dirty="0">
              <a:solidFill>
                <a:srgbClr val="FF0000"/>
              </a:solidFill>
            </a:endParaRPr>
          </a:p>
        </p:txBody>
      </p:sp>
      <p:sp>
        <p:nvSpPr>
          <p:cNvPr id="3" name="Content Placeholder 2">
            <a:extLst>
              <a:ext uri="{FF2B5EF4-FFF2-40B4-BE49-F238E27FC236}">
                <a16:creationId xmlns:a16="http://schemas.microsoft.com/office/drawing/2014/main" id="{AB08202C-8D18-D44C-870D-CDFF1425F655}"/>
              </a:ext>
            </a:extLst>
          </p:cNvPr>
          <p:cNvSpPr>
            <a:spLocks noGrp="1"/>
          </p:cNvSpPr>
          <p:nvPr>
            <p:ph idx="1"/>
          </p:nvPr>
        </p:nvSpPr>
        <p:spPr/>
        <p:txBody>
          <a:bodyPr>
            <a:normAutofit/>
          </a:bodyPr>
          <a:lstStyle/>
          <a:p>
            <a:r>
              <a:rPr lang="en-US" sz="2000" dirty="0"/>
              <a:t>Large Intestine: Large intestine is smaller than small intestine. Undigested food goes into the large intestine. Some water and salt are absorbed by the walls of the large intestine. After that, the undigested food goes to the rectum; from where it is expelled out through the anus.</a:t>
            </a:r>
          </a:p>
        </p:txBody>
      </p:sp>
      <p:pic>
        <p:nvPicPr>
          <p:cNvPr id="5122" name="Picture 2" descr="Large intestine function — Science Learning Hub">
            <a:extLst>
              <a:ext uri="{FF2B5EF4-FFF2-40B4-BE49-F238E27FC236}">
                <a16:creationId xmlns:a16="http://schemas.microsoft.com/office/drawing/2014/main" id="{F8F9CA7B-D3B5-44EA-A5B3-8EDE4CD53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840" y="2826145"/>
            <a:ext cx="6468533" cy="34857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393362A7-7A65-4D1D-A744-CFA031F095EA}"/>
              </a:ext>
            </a:extLst>
          </p:cNvPr>
          <p:cNvPicPr>
            <a:picLocks noChangeAspect="1" noChangeArrowheads="1"/>
          </p:cNvPicPr>
          <p:nvPr/>
        </p:nvPicPr>
        <p:blipFill>
          <a:blip r:embed="rId3"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394687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27CD5-48ED-42D1-92FC-B1243FD1906B}"/>
              </a:ext>
            </a:extLst>
          </p:cNvPr>
          <p:cNvSpPr>
            <a:spLocks noGrp="1"/>
          </p:cNvSpPr>
          <p:nvPr>
            <p:ph idx="1"/>
          </p:nvPr>
        </p:nvSpPr>
        <p:spPr/>
        <p:txBody>
          <a:bodyPr/>
          <a:lstStyle/>
          <a:p>
            <a:r>
              <a:rPr lang="en-IN" dirty="0">
                <a:hlinkClick r:id="rId2"/>
              </a:rPr>
              <a:t>https://www.youtube.com/watch?v=zr4onA2k_LY</a:t>
            </a:r>
            <a:r>
              <a:rPr lang="en-IN" dirty="0"/>
              <a:t> </a:t>
            </a: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FFFA6DD6-3DF0-4F0A-BE24-B3AC83CE5C15}"/>
              </a:ext>
            </a:extLst>
          </p:cNvPr>
          <p:cNvPicPr>
            <a:picLocks noChangeAspect="1" noChangeArrowheads="1"/>
          </p:cNvPicPr>
          <p:nvPr/>
        </p:nvPicPr>
        <p:blipFill>
          <a:blip r:embed="rId3"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76139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4AD-039E-4737-8199-BADB178BDC44}"/>
              </a:ext>
            </a:extLst>
          </p:cNvPr>
          <p:cNvSpPr>
            <a:spLocks noGrp="1"/>
          </p:cNvSpPr>
          <p:nvPr>
            <p:ph type="title"/>
          </p:nvPr>
        </p:nvSpPr>
        <p:spPr/>
        <p:txBody>
          <a:bodyPr>
            <a:normAutofit/>
          </a:bodyPr>
          <a:lstStyle/>
          <a:p>
            <a:r>
              <a:rPr lang="en-US" sz="2400" b="1" kern="0" dirty="0">
                <a:solidFill>
                  <a:srgbClr val="FF0000"/>
                </a:solidFill>
                <a:effectLst/>
                <a:latin typeface="Calibri Light" panose="020F0302020204030204" pitchFamily="34" charset="0"/>
                <a:ea typeface="Calibri Light" panose="020F0302020204030204" pitchFamily="34" charset="0"/>
              </a:rPr>
              <a:t>                                                 HOME</a:t>
            </a:r>
            <a:r>
              <a:rPr lang="en-US" sz="2400" b="1" kern="0" spc="-55" dirty="0">
                <a:solidFill>
                  <a:srgbClr val="FF0000"/>
                </a:solidFill>
                <a:effectLst/>
                <a:latin typeface="Calibri Light" panose="020F0302020204030204" pitchFamily="34" charset="0"/>
                <a:ea typeface="Calibri Light" panose="020F0302020204030204" pitchFamily="34" charset="0"/>
              </a:rPr>
              <a:t> </a:t>
            </a:r>
            <a:r>
              <a:rPr lang="en-US" sz="2400" b="1" kern="0" dirty="0">
                <a:solidFill>
                  <a:srgbClr val="FF0000"/>
                </a:solidFill>
                <a:effectLst/>
                <a:latin typeface="Calibri Light" panose="020F0302020204030204" pitchFamily="34" charset="0"/>
                <a:ea typeface="Calibri Light" panose="020F0302020204030204" pitchFamily="34" charset="0"/>
              </a:rPr>
              <a:t>ASSIGNMENT</a:t>
            </a:r>
            <a:br>
              <a:rPr lang="en-IN" sz="2400" b="1" kern="0" dirty="0">
                <a:solidFill>
                  <a:srgbClr val="FF0000"/>
                </a:solidFill>
                <a:effectLst/>
                <a:latin typeface="Calibri Light" panose="020F0302020204030204" pitchFamily="34" charset="0"/>
                <a:ea typeface="Calibri Light" panose="020F0302020204030204" pitchFamily="34" charset="0"/>
              </a:rPr>
            </a:br>
            <a:endParaRPr lang="en-IN" sz="2400" dirty="0">
              <a:solidFill>
                <a:srgbClr val="FF0000"/>
              </a:solidFill>
            </a:endParaRPr>
          </a:p>
        </p:txBody>
      </p:sp>
      <p:sp>
        <p:nvSpPr>
          <p:cNvPr id="3" name="Content Placeholder 2">
            <a:extLst>
              <a:ext uri="{FF2B5EF4-FFF2-40B4-BE49-F238E27FC236}">
                <a16:creationId xmlns:a16="http://schemas.microsoft.com/office/drawing/2014/main" id="{34B88DE2-ADD4-44D0-ABAE-B6A4AAD9585D}"/>
              </a:ext>
            </a:extLst>
          </p:cNvPr>
          <p:cNvSpPr>
            <a:spLocks noGrp="1"/>
          </p:cNvSpPr>
          <p:nvPr>
            <p:ph idx="1"/>
          </p:nvPr>
        </p:nvSpPr>
        <p:spPr/>
        <p:txBody>
          <a:bodyPr/>
          <a:lstStyle/>
          <a:p>
            <a:r>
              <a:rPr lang="en-IN" dirty="0"/>
              <a:t>In box Question - 3,4Pg No- 101 and Exercise Question No- 5, 6</a:t>
            </a: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5CD3F47E-4DA0-4653-AB3C-3BAE3EEB173E}"/>
              </a:ext>
            </a:extLst>
          </p:cNvPr>
          <p:cNvPicPr>
            <a:picLocks noChangeAspect="1" noChangeArrowheads="1"/>
          </p:cNvPicPr>
          <p:nvPr/>
        </p:nvPicPr>
        <p:blipFill>
          <a:blip r:embed="rId2"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356111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FC5FF-EDAC-4A80-9FA9-593916F90826}"/>
              </a:ext>
            </a:extLst>
          </p:cNvPr>
          <p:cNvSpPr>
            <a:spLocks noGrp="1"/>
          </p:cNvSpPr>
          <p:nvPr>
            <p:ph idx="1"/>
          </p:nvPr>
        </p:nvSpPr>
        <p:spPr>
          <a:xfrm>
            <a:off x="838200" y="1737360"/>
            <a:ext cx="10515600" cy="4467474"/>
          </a:xfrm>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endParaRPr lang="en-IN" dirty="0">
              <a:solidFill>
                <a:srgbClr val="FF0000"/>
              </a:solidFill>
            </a:endParaRP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79CFE279-B3F0-4823-A4D7-79013B612424}"/>
              </a:ext>
            </a:extLst>
          </p:cNvPr>
          <p:cNvPicPr>
            <a:picLocks noChangeAspect="1" noChangeArrowheads="1"/>
          </p:cNvPicPr>
          <p:nvPr/>
        </p:nvPicPr>
        <p:blipFill>
          <a:blip r:embed="rId2" cstate="print"/>
          <a:srcRect/>
          <a:stretch>
            <a:fillRect/>
          </a:stretch>
        </p:blipFill>
        <p:spPr bwMode="auto">
          <a:xfrm>
            <a:off x="10678160" y="137160"/>
            <a:ext cx="1335625" cy="976313"/>
          </a:xfrm>
          <a:prstGeom prst="rect">
            <a:avLst/>
          </a:prstGeom>
          <a:noFill/>
          <a:ln w="9525">
            <a:noFill/>
            <a:miter lim="800000"/>
            <a:headEnd/>
            <a:tailEnd/>
          </a:ln>
        </p:spPr>
      </p:pic>
      <p:sp>
        <p:nvSpPr>
          <p:cNvPr id="6" name="TextBox 5">
            <a:extLst>
              <a:ext uri="{FF2B5EF4-FFF2-40B4-BE49-F238E27FC236}">
                <a16:creationId xmlns:a16="http://schemas.microsoft.com/office/drawing/2014/main" id="{1104883B-8CE9-491E-8D88-D6CFBB344476}"/>
              </a:ext>
            </a:extLst>
          </p:cNvPr>
          <p:cNvSpPr txBox="1"/>
          <p:nvPr/>
        </p:nvSpPr>
        <p:spPr>
          <a:xfrm>
            <a:off x="2966720" y="2828836"/>
            <a:ext cx="6096000" cy="1815882"/>
          </a:xfrm>
          <a:prstGeom prst="rect">
            <a:avLst/>
          </a:prstGeom>
          <a:noFill/>
        </p:spPr>
        <p:txBody>
          <a:bodyPr wrap="square">
            <a:spAutoFit/>
          </a:bodyPr>
          <a:lstStyle/>
          <a:p>
            <a:pPr>
              <a:buFont typeface="Arial" charset="0"/>
              <a:buNone/>
            </a:pPr>
            <a:r>
              <a:rPr lang="en-US" sz="2400" b="1" i="1" dirty="0"/>
              <a:t>                             </a:t>
            </a:r>
            <a:r>
              <a:rPr lang="en-US" sz="2800" b="1" i="1" dirty="0"/>
              <a:t>THANKING </a:t>
            </a:r>
            <a:r>
              <a:rPr lang="en-US" sz="2800" b="1" dirty="0"/>
              <a:t>YOU</a:t>
            </a:r>
            <a:endParaRPr lang="en-US" sz="2800" dirty="0"/>
          </a:p>
          <a:p>
            <a:pPr>
              <a:buFont typeface="Arial" charset="0"/>
              <a:buNone/>
            </a:pPr>
            <a:r>
              <a:rPr lang="en-US" sz="2800" b="1" dirty="0">
                <a:solidFill>
                  <a:srgbClr val="FF0000"/>
                </a:solidFill>
              </a:rPr>
              <a:t>              ODM EDUCATIONAL GROUP</a:t>
            </a:r>
            <a:endParaRPr lang="en-US" sz="2800" dirty="0">
              <a:solidFill>
                <a:srgbClr val="FF0000"/>
              </a:solidFill>
            </a:endParaRPr>
          </a:p>
          <a:p>
            <a:pPr>
              <a:buFont typeface="Arial" charset="0"/>
              <a:buNone/>
            </a:pPr>
            <a:br>
              <a:rPr lang="en-US" sz="2800" dirty="0"/>
            </a:br>
            <a:endParaRPr lang="en-US" sz="2800" dirty="0"/>
          </a:p>
        </p:txBody>
      </p:sp>
    </p:spTree>
    <p:extLst>
      <p:ext uri="{BB962C8B-B14F-4D97-AF65-F5344CB8AC3E}">
        <p14:creationId xmlns:p14="http://schemas.microsoft.com/office/powerpoint/2010/main" val="136508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341" y="322135"/>
            <a:ext cx="8282305" cy="2534027"/>
          </a:xfrm>
          <a:prstGeom prst="rect">
            <a:avLst/>
          </a:prstGeom>
        </p:spPr>
        <p:txBody>
          <a:bodyPr vert="horz" wrap="square" lIns="0" tIns="86360" rIns="0" bIns="0" rtlCol="0">
            <a:spAutoFit/>
          </a:bodyPr>
          <a:lstStyle/>
          <a:p>
            <a:pPr marR="317500" algn="ctr">
              <a:spcBef>
                <a:spcPts val="680"/>
              </a:spcBef>
              <a:tabLst>
                <a:tab pos="1414780" algn="l"/>
              </a:tabLst>
            </a:pPr>
            <a:r>
              <a:rPr sz="2400" spc="-5" dirty="0">
                <a:solidFill>
                  <a:srgbClr val="FF0000"/>
                </a:solidFill>
                <a:latin typeface="Calibri"/>
                <a:cs typeface="Calibri"/>
              </a:rPr>
              <a:t>LEARNING	</a:t>
            </a:r>
            <a:r>
              <a:rPr sz="2400" spc="-10" dirty="0">
                <a:solidFill>
                  <a:srgbClr val="FF0000"/>
                </a:solidFill>
                <a:latin typeface="Calibri"/>
                <a:cs typeface="Calibri"/>
              </a:rPr>
              <a:t>OBJECTIVE</a:t>
            </a:r>
            <a:endParaRPr sz="2400" dirty="0">
              <a:latin typeface="Calibri"/>
              <a:cs typeface="Calibri"/>
            </a:endParaRPr>
          </a:p>
          <a:p>
            <a:pPr marL="356870" marR="5080" indent="-344805">
              <a:spcBef>
                <a:spcPts val="580"/>
              </a:spcBef>
              <a:buFont typeface="Arial MT"/>
              <a:buChar char="•"/>
              <a:tabLst>
                <a:tab pos="356870" algn="l"/>
                <a:tab pos="357505" algn="l"/>
              </a:tabLst>
            </a:pPr>
            <a:r>
              <a:rPr sz="2400" dirty="0">
                <a:latin typeface="Calibri"/>
                <a:cs typeface="Calibri"/>
              </a:rPr>
              <a:t>Student</a:t>
            </a:r>
            <a:r>
              <a:rPr sz="2400" spc="-55" dirty="0">
                <a:latin typeface="Calibri"/>
                <a:cs typeface="Calibri"/>
              </a:rPr>
              <a:t> </a:t>
            </a:r>
            <a:r>
              <a:rPr sz="2400" spc="-5" dirty="0">
                <a:latin typeface="Calibri"/>
                <a:cs typeface="Calibri"/>
              </a:rPr>
              <a:t>will</a:t>
            </a:r>
            <a:r>
              <a:rPr sz="2400" spc="-15" dirty="0">
                <a:latin typeface="Calibri"/>
                <a:cs typeface="Calibri"/>
              </a:rPr>
              <a:t> </a:t>
            </a:r>
            <a:r>
              <a:rPr sz="2400" dirty="0">
                <a:latin typeface="Calibri"/>
                <a:cs typeface="Calibri"/>
              </a:rPr>
              <a:t>be</a:t>
            </a:r>
            <a:r>
              <a:rPr sz="2400" spc="-5" dirty="0">
                <a:latin typeface="Calibri"/>
                <a:cs typeface="Calibri"/>
              </a:rPr>
              <a:t> </a:t>
            </a:r>
            <a:r>
              <a:rPr sz="2400" dirty="0">
                <a:latin typeface="Calibri"/>
                <a:cs typeface="Calibri"/>
              </a:rPr>
              <a:t>able</a:t>
            </a:r>
            <a:r>
              <a:rPr sz="2400" spc="-10" dirty="0">
                <a:latin typeface="Calibri"/>
                <a:cs typeface="Calibri"/>
              </a:rPr>
              <a:t> to</a:t>
            </a:r>
            <a:r>
              <a:rPr sz="2400" spc="-30" dirty="0">
                <a:latin typeface="Calibri"/>
                <a:cs typeface="Calibri"/>
              </a:rPr>
              <a:t> </a:t>
            </a:r>
            <a:r>
              <a:rPr sz="2400" spc="-10" dirty="0">
                <a:latin typeface="Calibri"/>
                <a:cs typeface="Calibri"/>
              </a:rPr>
              <a:t>understand</a:t>
            </a:r>
            <a:r>
              <a:rPr sz="2400" spc="-55" dirty="0">
                <a:latin typeface="Calibri"/>
                <a:cs typeface="Calibri"/>
              </a:rPr>
              <a:t> </a:t>
            </a:r>
            <a:r>
              <a:rPr sz="2400" dirty="0">
                <a:latin typeface="Calibri"/>
                <a:cs typeface="Calibri"/>
              </a:rPr>
              <a:t>the</a:t>
            </a:r>
            <a:r>
              <a:rPr sz="2400" spc="-30" dirty="0">
                <a:latin typeface="Calibri"/>
                <a:cs typeface="Calibri"/>
              </a:rPr>
              <a:t> </a:t>
            </a:r>
            <a:r>
              <a:rPr sz="2400" spc="-10" dirty="0">
                <a:latin typeface="Calibri"/>
                <a:cs typeface="Calibri"/>
              </a:rPr>
              <a:t>structural</a:t>
            </a:r>
            <a:r>
              <a:rPr sz="2400" spc="-65" dirty="0">
                <a:latin typeface="Calibri"/>
                <a:cs typeface="Calibri"/>
              </a:rPr>
              <a:t> </a:t>
            </a:r>
            <a:r>
              <a:rPr sz="2400" spc="-10" dirty="0">
                <a:latin typeface="Calibri"/>
                <a:cs typeface="Calibri"/>
              </a:rPr>
              <a:t>organization</a:t>
            </a:r>
            <a:r>
              <a:rPr sz="2400" spc="-45" dirty="0">
                <a:latin typeface="Calibri"/>
                <a:cs typeface="Calibri"/>
              </a:rPr>
              <a:t> </a:t>
            </a:r>
            <a:r>
              <a:rPr sz="2400" spc="-5" dirty="0">
                <a:latin typeface="Calibri"/>
                <a:cs typeface="Calibri"/>
              </a:rPr>
              <a:t>of </a:t>
            </a:r>
            <a:r>
              <a:rPr sz="2400" spc="-525" dirty="0">
                <a:latin typeface="Calibri"/>
                <a:cs typeface="Calibri"/>
              </a:rPr>
              <a:t> </a:t>
            </a:r>
            <a:r>
              <a:rPr lang="en-US" sz="2400" spc="-5" dirty="0">
                <a:latin typeface="Calibri"/>
                <a:cs typeface="Calibri"/>
              </a:rPr>
              <a:t>human elementary canal</a:t>
            </a:r>
            <a:r>
              <a:rPr sz="2400" spc="-5" dirty="0">
                <a:latin typeface="Calibri"/>
                <a:cs typeface="Calibri"/>
              </a:rPr>
              <a:t>.</a:t>
            </a:r>
            <a:endParaRPr sz="2400" dirty="0">
              <a:latin typeface="Calibri"/>
              <a:cs typeface="Calibri"/>
            </a:endParaRPr>
          </a:p>
          <a:p>
            <a:pPr marL="356870" marR="130175" indent="-344805">
              <a:spcBef>
                <a:spcPts val="575"/>
              </a:spcBef>
              <a:buFont typeface="Arial MT"/>
              <a:buChar char="•"/>
              <a:tabLst>
                <a:tab pos="356870" algn="l"/>
                <a:tab pos="357505" algn="l"/>
              </a:tabLst>
            </a:pPr>
            <a:r>
              <a:rPr sz="2400" dirty="0">
                <a:latin typeface="Calibri"/>
                <a:cs typeface="Calibri"/>
              </a:rPr>
              <a:t>Student</a:t>
            </a:r>
            <a:r>
              <a:rPr sz="2400" spc="-55" dirty="0">
                <a:latin typeface="Calibri"/>
                <a:cs typeface="Calibri"/>
              </a:rPr>
              <a:t> </a:t>
            </a:r>
            <a:r>
              <a:rPr sz="2400" spc="-5" dirty="0">
                <a:latin typeface="Calibri"/>
                <a:cs typeface="Calibri"/>
              </a:rPr>
              <a:t>will</a:t>
            </a:r>
            <a:r>
              <a:rPr sz="2400" spc="-15" dirty="0">
                <a:latin typeface="Calibri"/>
                <a:cs typeface="Calibri"/>
              </a:rPr>
              <a:t> </a:t>
            </a:r>
            <a:r>
              <a:rPr sz="2400" dirty="0">
                <a:latin typeface="Calibri"/>
                <a:cs typeface="Calibri"/>
              </a:rPr>
              <a:t>be</a:t>
            </a:r>
            <a:r>
              <a:rPr sz="2400" spc="-5" dirty="0">
                <a:latin typeface="Calibri"/>
                <a:cs typeface="Calibri"/>
              </a:rPr>
              <a:t> </a:t>
            </a:r>
            <a:r>
              <a:rPr sz="2400" spc="-10" dirty="0">
                <a:latin typeface="Calibri"/>
                <a:cs typeface="Calibri"/>
              </a:rPr>
              <a:t>familiarized</a:t>
            </a:r>
            <a:r>
              <a:rPr sz="2400" spc="-50" dirty="0">
                <a:latin typeface="Calibri"/>
                <a:cs typeface="Calibri"/>
              </a:rPr>
              <a:t> </a:t>
            </a:r>
            <a:r>
              <a:rPr sz="2400" spc="-5" dirty="0">
                <a:latin typeface="Calibri"/>
                <a:cs typeface="Calibri"/>
              </a:rPr>
              <a:t>with </a:t>
            </a:r>
            <a:r>
              <a:rPr sz="2400" dirty="0">
                <a:latin typeface="Calibri"/>
                <a:cs typeface="Calibri"/>
              </a:rPr>
              <a:t>the</a:t>
            </a:r>
            <a:r>
              <a:rPr sz="2400" spc="-35" dirty="0">
                <a:latin typeface="Calibri"/>
                <a:cs typeface="Calibri"/>
              </a:rPr>
              <a:t> </a:t>
            </a:r>
            <a:r>
              <a:rPr sz="2400" spc="-5" dirty="0">
                <a:latin typeface="Calibri"/>
                <a:cs typeface="Calibri"/>
              </a:rPr>
              <a:t>structure</a:t>
            </a:r>
            <a:r>
              <a:rPr sz="2400" spc="-55" dirty="0">
                <a:latin typeface="Calibri"/>
                <a:cs typeface="Calibri"/>
              </a:rPr>
              <a:t> </a:t>
            </a:r>
            <a:r>
              <a:rPr lang="en-US" sz="2400" spc="-55" dirty="0">
                <a:latin typeface="Calibri"/>
                <a:cs typeface="Calibri"/>
              </a:rPr>
              <a:t>human digestive system</a:t>
            </a:r>
            <a:r>
              <a:rPr sz="2400" spc="-5" dirty="0">
                <a:latin typeface="Calibri"/>
                <a:cs typeface="Calibri"/>
              </a:rPr>
              <a:t>.</a:t>
            </a:r>
            <a:endParaRPr sz="2400" dirty="0">
              <a:latin typeface="Calibri"/>
              <a:cs typeface="Calibri"/>
            </a:endParaRPr>
          </a:p>
          <a:p>
            <a:pPr marL="356870" indent="-344805">
              <a:spcBef>
                <a:spcPts val="580"/>
              </a:spcBef>
              <a:buFont typeface="Arial MT"/>
              <a:buChar char="•"/>
              <a:tabLst>
                <a:tab pos="356870" algn="l"/>
                <a:tab pos="357505" algn="l"/>
              </a:tabLst>
            </a:pPr>
            <a:r>
              <a:rPr lang="en-US" sz="2400" spc="-5" dirty="0">
                <a:latin typeface="Calibri"/>
                <a:cs typeface="Calibri"/>
              </a:rPr>
              <a:t>They</a:t>
            </a:r>
            <a:r>
              <a:rPr lang="en-US" sz="2400" dirty="0">
                <a:latin typeface="Calibri"/>
                <a:cs typeface="Calibri"/>
              </a:rPr>
              <a:t> </a:t>
            </a:r>
            <a:r>
              <a:rPr lang="en-US" sz="2400" spc="-5" dirty="0">
                <a:latin typeface="Calibri"/>
                <a:cs typeface="Calibri"/>
              </a:rPr>
              <a:t>will</a:t>
            </a:r>
            <a:r>
              <a:rPr lang="en-US" sz="2400" spc="-15" dirty="0">
                <a:latin typeface="Calibri"/>
                <a:cs typeface="Calibri"/>
              </a:rPr>
              <a:t> </a:t>
            </a:r>
            <a:r>
              <a:rPr lang="en-US" sz="2400" dirty="0">
                <a:latin typeface="Calibri"/>
                <a:cs typeface="Calibri"/>
              </a:rPr>
              <a:t>be</a:t>
            </a:r>
            <a:r>
              <a:rPr lang="en-US" sz="2400" spc="-5" dirty="0">
                <a:latin typeface="Calibri"/>
                <a:cs typeface="Calibri"/>
              </a:rPr>
              <a:t> </a:t>
            </a:r>
            <a:r>
              <a:rPr lang="en-US" sz="2400" dirty="0">
                <a:latin typeface="Calibri"/>
                <a:cs typeface="Calibri"/>
              </a:rPr>
              <a:t>able</a:t>
            </a:r>
            <a:r>
              <a:rPr lang="en-US" sz="2400" spc="-10" dirty="0">
                <a:latin typeface="Calibri"/>
                <a:cs typeface="Calibri"/>
              </a:rPr>
              <a:t> to</a:t>
            </a:r>
            <a:r>
              <a:rPr lang="en-US" sz="2400" spc="-35" dirty="0">
                <a:latin typeface="Calibri"/>
                <a:cs typeface="Calibri"/>
              </a:rPr>
              <a:t> </a:t>
            </a:r>
            <a:r>
              <a:rPr lang="en-US" sz="2400" spc="-10" dirty="0">
                <a:latin typeface="Calibri"/>
                <a:cs typeface="Calibri"/>
              </a:rPr>
              <a:t>analyze</a:t>
            </a:r>
            <a:r>
              <a:rPr lang="en-US" sz="2400" spc="-5" dirty="0">
                <a:latin typeface="Calibri"/>
                <a:cs typeface="Calibri"/>
              </a:rPr>
              <a:t> various</a:t>
            </a:r>
            <a:r>
              <a:rPr lang="en-US" sz="2400" spc="-45" dirty="0">
                <a:latin typeface="Calibri"/>
                <a:cs typeface="Calibri"/>
              </a:rPr>
              <a:t> </a:t>
            </a:r>
            <a:r>
              <a:rPr lang="en-US" sz="2400" dirty="0">
                <a:latin typeface="Calibri"/>
                <a:cs typeface="Calibri"/>
              </a:rPr>
              <a:t>functions</a:t>
            </a:r>
            <a:r>
              <a:rPr lang="en-US" sz="2400" spc="-70" dirty="0">
                <a:latin typeface="Calibri"/>
                <a:cs typeface="Calibri"/>
              </a:rPr>
              <a:t> of digestive glands</a:t>
            </a:r>
            <a:endParaRPr lang="en-US" sz="2400" dirty="0">
              <a:latin typeface="Calibri"/>
              <a:cs typeface="Calibri"/>
            </a:endParaRPr>
          </a:p>
        </p:txBody>
      </p:sp>
      <p:pic>
        <p:nvPicPr>
          <p:cNvPr id="4" name="object 4"/>
          <p:cNvPicPr/>
          <p:nvPr/>
        </p:nvPicPr>
        <p:blipFill>
          <a:blip r:embed="rId2" cstate="print"/>
          <a:stretch>
            <a:fillRect/>
          </a:stretch>
        </p:blipFill>
        <p:spPr>
          <a:xfrm>
            <a:off x="2458720" y="3713478"/>
            <a:ext cx="2286000" cy="2362200"/>
          </a:xfrm>
          <a:prstGeom prst="rect">
            <a:avLst/>
          </a:prstGeom>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71328FA4-95EE-4D0B-915E-6224EE631040}"/>
              </a:ext>
            </a:extLst>
          </p:cNvPr>
          <p:cNvPicPr>
            <a:picLocks noChangeAspect="1" noChangeArrowheads="1"/>
          </p:cNvPicPr>
          <p:nvPr/>
        </p:nvPicPr>
        <p:blipFill>
          <a:blip r:embed="rId3" cstate="print"/>
          <a:srcRect/>
          <a:stretch>
            <a:fillRect/>
          </a:stretch>
        </p:blipFill>
        <p:spPr bwMode="auto">
          <a:xfrm>
            <a:off x="10678160" y="137160"/>
            <a:ext cx="1335625" cy="9763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E419F9-2540-4C15-9D2D-9F59C03CBBF4}"/>
              </a:ext>
            </a:extLst>
          </p:cNvPr>
          <p:cNvSpPr txBox="1"/>
          <p:nvPr/>
        </p:nvSpPr>
        <p:spPr>
          <a:xfrm>
            <a:off x="450342" y="1049774"/>
            <a:ext cx="6094476" cy="2954655"/>
          </a:xfrm>
          <a:prstGeom prst="rect">
            <a:avLst/>
          </a:prstGeom>
          <a:noFill/>
        </p:spPr>
        <p:txBody>
          <a:bodyPr wrap="square">
            <a:spAutoFit/>
          </a:bodyPr>
          <a:lstStyle/>
          <a:p>
            <a:r>
              <a:rPr lang="en-US" sz="1800" b="1" spc="-5" dirty="0">
                <a:solidFill>
                  <a:srgbClr val="FF0000"/>
                </a:solidFill>
                <a:latin typeface="Calibri"/>
                <a:cs typeface="Calibri"/>
              </a:rPr>
              <a:t>                                                          </a:t>
            </a:r>
            <a:r>
              <a:rPr lang="en-US" sz="2400" b="1" spc="-5" dirty="0">
                <a:solidFill>
                  <a:srgbClr val="FF0000"/>
                </a:solidFill>
                <a:latin typeface="Calibri"/>
                <a:cs typeface="Calibri"/>
              </a:rPr>
              <a:t>WARM UP QUESTIONS </a:t>
            </a:r>
          </a:p>
          <a:p>
            <a:endParaRPr lang="en-US" sz="2400" b="1" spc="-5" dirty="0">
              <a:solidFill>
                <a:srgbClr val="FF0000"/>
              </a:solidFill>
              <a:latin typeface="Calibri"/>
              <a:cs typeface="Calibri"/>
            </a:endParaRPr>
          </a:p>
          <a:p>
            <a:endParaRPr lang="en-US" sz="2400" b="1" spc="-5" dirty="0">
              <a:solidFill>
                <a:srgbClr val="FF0000"/>
              </a:solidFill>
              <a:latin typeface="Calibri"/>
              <a:cs typeface="Calibri"/>
            </a:endParaRPr>
          </a:p>
          <a:p>
            <a:pPr marL="285750" indent="-285750">
              <a:buFont typeface="Arial" panose="020B0604020202020204" pitchFamily="34" charset="0"/>
              <a:buChar char="•"/>
            </a:pPr>
            <a:r>
              <a:rPr lang="en-US" sz="2400" spc="-5" dirty="0">
                <a:latin typeface="Calibri"/>
                <a:cs typeface="Calibri"/>
              </a:rPr>
              <a:t>What is gland?</a:t>
            </a: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What</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is</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holozoic</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mode</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of</a:t>
            </a:r>
            <a:r>
              <a:rPr lang="en-US" sz="2400" spc="-3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nutrition?</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rPr>
              <a:t>Name the largest gland of the human body</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rPr>
              <a:t>What is the role of exocrine gland ?</a:t>
            </a:r>
            <a:endParaRPr lang="en-US" sz="2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IN" dirty="0"/>
          </a:p>
        </p:txBody>
      </p:sp>
      <p:pic>
        <p:nvPicPr>
          <p:cNvPr id="4"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D2D52CC6-0006-4675-8A95-C28A4A57F0C1}"/>
              </a:ext>
            </a:extLst>
          </p:cNvPr>
          <p:cNvPicPr>
            <a:picLocks noChangeAspect="1" noChangeArrowheads="1"/>
          </p:cNvPicPr>
          <p:nvPr/>
        </p:nvPicPr>
        <p:blipFill>
          <a:blip r:embed="rId2"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119780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60879-779A-47D8-8FC8-D5A6B2811D98}"/>
              </a:ext>
            </a:extLst>
          </p:cNvPr>
          <p:cNvSpPr>
            <a:spLocks noGrp="1"/>
          </p:cNvSpPr>
          <p:nvPr>
            <p:ph idx="1"/>
          </p:nvPr>
        </p:nvSpPr>
        <p:spPr>
          <a:xfrm>
            <a:off x="737616" y="670560"/>
            <a:ext cx="10515600" cy="5305235"/>
          </a:xfrm>
        </p:spPr>
        <p:txBody>
          <a:bodyPr/>
          <a:lstStyle/>
          <a:p>
            <a:pPr marL="0" indent="0" algn="ctr">
              <a:buNone/>
            </a:pPr>
            <a:r>
              <a:rPr lang="en-IN" sz="2400" b="1" i="0" dirty="0">
                <a:solidFill>
                  <a:srgbClr val="FF0000"/>
                </a:solidFill>
                <a:effectLst/>
              </a:rPr>
              <a:t>NUTRITION IN HUMAN BEINGS</a:t>
            </a:r>
            <a:endParaRPr lang="en-IN" sz="2400" b="1" i="0" u="none" strike="noStrike" dirty="0">
              <a:solidFill>
                <a:srgbClr val="FF0000"/>
              </a:solidFill>
              <a:effectLst/>
            </a:endParaRPr>
          </a:p>
          <a:p>
            <a:pPr rtl="0" fontAlgn="base">
              <a:spcBef>
                <a:spcPts val="400"/>
              </a:spcBef>
              <a:spcAft>
                <a:spcPts val="0"/>
              </a:spcAft>
              <a:buFont typeface="Arial" panose="020B0604020202020204" pitchFamily="34" charset="0"/>
              <a:buChar char="•"/>
            </a:pPr>
            <a:r>
              <a:rPr lang="en-US" sz="2000" i="0" u="none" strike="noStrike" dirty="0">
                <a:effectLst/>
              </a:rPr>
              <a:t>Nutrition in human beings takes place in the digestive system. It consists of the alimentary canal and glands which produce enzymes which breaks down food into smaller molecules.</a:t>
            </a:r>
          </a:p>
          <a:p>
            <a:pPr rtl="0" fontAlgn="base">
              <a:spcBef>
                <a:spcPts val="0"/>
              </a:spcBef>
              <a:spcAft>
                <a:spcPts val="0"/>
              </a:spcAft>
              <a:buFont typeface="Arial" panose="020B0604020202020204" pitchFamily="34" charset="0"/>
              <a:buChar char="•"/>
            </a:pPr>
            <a:r>
              <a:rPr lang="en-US" sz="2000" i="0" u="none" strike="noStrike" dirty="0">
                <a:effectLst/>
              </a:rPr>
              <a:t>    The main organs of the digestive system are mouth, esophagus, stomach, small intestine, large intestine, and anus. The main glands are salivary glands, gastric glands, liver, pancreas and intestinal glands.</a:t>
            </a:r>
          </a:p>
          <a:p>
            <a:endParaRPr lang="en-IN" dirty="0"/>
          </a:p>
        </p:txBody>
      </p:sp>
      <p:pic>
        <p:nvPicPr>
          <p:cNvPr id="1030" name="Picture 6">
            <a:extLst>
              <a:ext uri="{FF2B5EF4-FFF2-40B4-BE49-F238E27FC236}">
                <a16:creationId xmlns:a16="http://schemas.microsoft.com/office/drawing/2014/main" id="{E90DCFD6-0B2D-4A31-8426-AEA27C91E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886" y="2661919"/>
            <a:ext cx="4387977" cy="3847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4C1DF214-C63B-4144-8DD3-4AADF3345363}"/>
              </a:ext>
            </a:extLst>
          </p:cNvPr>
          <p:cNvPicPr>
            <a:picLocks noChangeAspect="1" noChangeArrowheads="1"/>
          </p:cNvPicPr>
          <p:nvPr/>
        </p:nvPicPr>
        <p:blipFill>
          <a:blip r:embed="rId3"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257903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6EEE-A5FA-0E48-A959-01DB5F776F3D}"/>
              </a:ext>
            </a:extLst>
          </p:cNvPr>
          <p:cNvSpPr>
            <a:spLocks noGrp="1"/>
          </p:cNvSpPr>
          <p:nvPr>
            <p:ph type="title"/>
          </p:nvPr>
        </p:nvSpPr>
        <p:spPr/>
        <p:txBody>
          <a:bodyPr>
            <a:normAutofit/>
          </a:bodyPr>
          <a:lstStyle/>
          <a:p>
            <a:pPr algn="ctr"/>
            <a:r>
              <a:rPr lang="en-US" sz="2400" dirty="0">
                <a:solidFill>
                  <a:srgbClr val="FF0000"/>
                </a:solidFill>
              </a:rPr>
              <a:t>MOUTH OR BUCCAL CAVITY</a:t>
            </a:r>
          </a:p>
        </p:txBody>
      </p:sp>
      <p:sp>
        <p:nvSpPr>
          <p:cNvPr id="3" name="Content Placeholder 2">
            <a:extLst>
              <a:ext uri="{FF2B5EF4-FFF2-40B4-BE49-F238E27FC236}">
                <a16:creationId xmlns:a16="http://schemas.microsoft.com/office/drawing/2014/main" id="{7E26E5A1-916E-D546-B6D5-978F9105CE07}"/>
              </a:ext>
            </a:extLst>
          </p:cNvPr>
          <p:cNvSpPr>
            <a:spLocks noGrp="1"/>
          </p:cNvSpPr>
          <p:nvPr>
            <p:ph idx="1"/>
          </p:nvPr>
        </p:nvSpPr>
        <p:spPr/>
        <p:txBody>
          <a:bodyPr>
            <a:normAutofit/>
          </a:bodyPr>
          <a:lstStyle/>
          <a:p>
            <a:r>
              <a:rPr lang="en-US" sz="2000" dirty="0"/>
              <a:t> The mouth has teeth and tongue. </a:t>
            </a:r>
          </a:p>
          <a:p>
            <a:r>
              <a:rPr lang="en-US" sz="2000" dirty="0"/>
              <a:t>Salivary glands are also present in the mouth. The tongue has gustatory receptors which perceive the sense of taste. Tongue helps in turning over the food, so that saliva can be properly mixed in it.</a:t>
            </a:r>
          </a:p>
        </p:txBody>
      </p:sp>
      <p:pic>
        <p:nvPicPr>
          <p:cNvPr id="1026" name="Picture 2" descr="Salivary Gland Disorders - Ear, Nose, and Throat Disorders - MSD Manual  Consumer Version">
            <a:extLst>
              <a:ext uri="{FF2B5EF4-FFF2-40B4-BE49-F238E27FC236}">
                <a16:creationId xmlns:a16="http://schemas.microsoft.com/office/drawing/2014/main" id="{5F49B12C-D5DC-49EA-849F-8F22EE393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9" y="2980267"/>
            <a:ext cx="3985684" cy="3107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A1AA2742-4C2B-4D34-B3BF-10B44D8B9D33}"/>
              </a:ext>
            </a:extLst>
          </p:cNvPr>
          <p:cNvPicPr>
            <a:picLocks noChangeAspect="1" noChangeArrowheads="1"/>
          </p:cNvPicPr>
          <p:nvPr/>
        </p:nvPicPr>
        <p:blipFill>
          <a:blip r:embed="rId3"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248702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EEF5-0036-479C-8177-535726C624E3}"/>
              </a:ext>
            </a:extLst>
          </p:cNvPr>
          <p:cNvSpPr>
            <a:spLocks noGrp="1"/>
          </p:cNvSpPr>
          <p:nvPr>
            <p:ph type="title"/>
          </p:nvPr>
        </p:nvSpPr>
        <p:spPr>
          <a:xfrm>
            <a:off x="838200" y="365125"/>
            <a:ext cx="10515600" cy="1325563"/>
          </a:xfrm>
        </p:spPr>
        <p:txBody>
          <a:bodyPr>
            <a:normAutofit/>
          </a:bodyPr>
          <a:lstStyle/>
          <a:p>
            <a:r>
              <a:rPr lang="en-US" sz="2400" dirty="0">
                <a:solidFill>
                  <a:srgbClr val="FF0000"/>
                </a:solidFill>
              </a:rPr>
              <a:t>                                                               </a:t>
            </a:r>
            <a:r>
              <a:rPr lang="en-US" sz="2400" b="1" dirty="0">
                <a:solidFill>
                  <a:srgbClr val="FF0000"/>
                </a:solidFill>
              </a:rPr>
              <a:t>TEETH</a:t>
            </a:r>
            <a:endParaRPr lang="en-IN" sz="2400" b="1" dirty="0">
              <a:solidFill>
                <a:srgbClr val="FF0000"/>
              </a:solidFill>
            </a:endParaRPr>
          </a:p>
        </p:txBody>
      </p:sp>
      <p:sp>
        <p:nvSpPr>
          <p:cNvPr id="3" name="Content Placeholder 2">
            <a:extLst>
              <a:ext uri="{FF2B5EF4-FFF2-40B4-BE49-F238E27FC236}">
                <a16:creationId xmlns:a16="http://schemas.microsoft.com/office/drawing/2014/main" id="{286979FF-4A97-4F37-9F0B-314612DE7138}"/>
              </a:ext>
            </a:extLst>
          </p:cNvPr>
          <p:cNvSpPr>
            <a:spLocks noGrp="1"/>
          </p:cNvSpPr>
          <p:nvPr>
            <p:ph idx="1"/>
          </p:nvPr>
        </p:nvSpPr>
        <p:spPr>
          <a:xfrm>
            <a:off x="838200" y="1341438"/>
            <a:ext cx="10515600" cy="4835525"/>
          </a:xfrm>
        </p:spPr>
        <p:txBody>
          <a:bodyPr>
            <a:normAutofit/>
          </a:bodyPr>
          <a:lstStyle/>
          <a:p>
            <a:r>
              <a:rPr lang="en-US" sz="2000" dirty="0"/>
              <a:t>Teeth help in breaking down the food into smaller particles so that swallowing of food becomes easier. There are four types of teeth in human beings. The incisor teeth are used for cutting the food</a:t>
            </a:r>
            <a:endParaRPr lang="en-IN" sz="2000" dirty="0"/>
          </a:p>
        </p:txBody>
      </p:sp>
      <p:pic>
        <p:nvPicPr>
          <p:cNvPr id="2050" name="Picture 2" descr="tooth | Definition, Anatomy, &amp; Facts | Britannica">
            <a:extLst>
              <a:ext uri="{FF2B5EF4-FFF2-40B4-BE49-F238E27FC236}">
                <a16:creationId xmlns:a16="http://schemas.microsoft.com/office/drawing/2014/main" id="{E98F8A25-EAE4-4C74-A261-9D8555B86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798" y="2053695"/>
            <a:ext cx="6257925" cy="34628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16903F3E-82CB-41FC-9226-75D4CA72FA07}"/>
              </a:ext>
            </a:extLst>
          </p:cNvPr>
          <p:cNvPicPr>
            <a:picLocks noChangeAspect="1" noChangeArrowheads="1"/>
          </p:cNvPicPr>
          <p:nvPr/>
        </p:nvPicPr>
        <p:blipFill>
          <a:blip r:embed="rId3"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89955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B9D3-7F81-4145-809B-3140500920E5}"/>
              </a:ext>
            </a:extLst>
          </p:cNvPr>
          <p:cNvSpPr>
            <a:spLocks noGrp="1"/>
          </p:cNvSpPr>
          <p:nvPr>
            <p:ph type="title"/>
          </p:nvPr>
        </p:nvSpPr>
        <p:spPr/>
        <p:txBody>
          <a:bodyPr>
            <a:normAutofit/>
          </a:bodyPr>
          <a:lstStyle/>
          <a:p>
            <a:pPr algn="ctr"/>
            <a:r>
              <a:rPr lang="en-US" sz="2400" dirty="0">
                <a:solidFill>
                  <a:srgbClr val="FF0000"/>
                </a:solidFill>
              </a:rPr>
              <a:t>OESOPHAGUS</a:t>
            </a:r>
            <a:endParaRPr lang="en-IN" sz="2400" dirty="0">
              <a:solidFill>
                <a:srgbClr val="FF0000"/>
              </a:solidFill>
            </a:endParaRPr>
          </a:p>
        </p:txBody>
      </p:sp>
      <p:pic>
        <p:nvPicPr>
          <p:cNvPr id="7170" name="Picture 2" descr="Nutrition in Animals: Oesophagus or Food Pipe7th science">
            <a:extLst>
              <a:ext uri="{FF2B5EF4-FFF2-40B4-BE49-F238E27FC236}">
                <a16:creationId xmlns:a16="http://schemas.microsoft.com/office/drawing/2014/main" id="{0A6CCB98-8978-40C9-A7AC-4E222BC1A4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2254" y="2123281"/>
            <a:ext cx="5105506" cy="397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6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0A62-3C74-B041-BFB8-978981D2ECF6}"/>
              </a:ext>
            </a:extLst>
          </p:cNvPr>
          <p:cNvSpPr>
            <a:spLocks noGrp="1"/>
          </p:cNvSpPr>
          <p:nvPr>
            <p:ph type="title"/>
          </p:nvPr>
        </p:nvSpPr>
        <p:spPr/>
        <p:txBody>
          <a:bodyPr>
            <a:normAutofit/>
          </a:bodyPr>
          <a:lstStyle/>
          <a:p>
            <a:pPr algn="ctr"/>
            <a:r>
              <a:rPr lang="en-IN" sz="2400" b="1" dirty="0">
                <a:solidFill>
                  <a:srgbClr val="FF0000"/>
                </a:solidFill>
              </a:rPr>
              <a:t>STOMACH</a:t>
            </a:r>
            <a:endParaRPr lang="en-US" sz="2400" b="1" dirty="0">
              <a:solidFill>
                <a:srgbClr val="FF0000"/>
              </a:solidFill>
            </a:endParaRPr>
          </a:p>
        </p:txBody>
      </p:sp>
      <p:sp>
        <p:nvSpPr>
          <p:cNvPr id="3" name="Content Placeholder 2">
            <a:extLst>
              <a:ext uri="{FF2B5EF4-FFF2-40B4-BE49-F238E27FC236}">
                <a16:creationId xmlns:a16="http://schemas.microsoft.com/office/drawing/2014/main" id="{DE820AF7-C3E4-3441-9D36-88CA67564ED7}"/>
              </a:ext>
            </a:extLst>
          </p:cNvPr>
          <p:cNvSpPr>
            <a:spLocks noGrp="1"/>
          </p:cNvSpPr>
          <p:nvPr>
            <p:ph idx="1"/>
          </p:nvPr>
        </p:nvSpPr>
        <p:spPr>
          <a:xfrm>
            <a:off x="838200" y="1341438"/>
            <a:ext cx="10515600" cy="4835525"/>
          </a:xfrm>
        </p:spPr>
        <p:txBody>
          <a:bodyPr/>
          <a:lstStyle/>
          <a:p>
            <a:r>
              <a:rPr lang="en-US" sz="2000" dirty="0"/>
              <a:t>Stomach: Stomach is a bag-like organ. Highly muscular walls of the stomach help in churning the food. The walls of stomach secrete hydrochloric acid. Hydrochloric acid kills the germs which may be present in food. Moreover, it makes the medium inside stomach as acidic. The acidic medium is necessary for gastric enzymes to work. The enzyme pepsin; secreted in stomach; does partial digestion of protein. The mucus; secreted by the walls of the stomach saves the inner lining of stomach from getting damaged from hydrochloric acid</a:t>
            </a:r>
            <a:r>
              <a:rPr lang="en-US" dirty="0"/>
              <a:t>.</a:t>
            </a:r>
          </a:p>
        </p:txBody>
      </p:sp>
      <p:pic>
        <p:nvPicPr>
          <p:cNvPr id="4098" name="Picture 2" descr="Human Digestive System | Digestive Glands | PMF IAS">
            <a:extLst>
              <a:ext uri="{FF2B5EF4-FFF2-40B4-BE49-F238E27FC236}">
                <a16:creationId xmlns:a16="http://schemas.microsoft.com/office/drawing/2014/main" id="{144367F5-3C32-4BAF-955E-3EB3A7CF0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702" y="3255962"/>
            <a:ext cx="4438650" cy="3236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4582FF09-6C1E-4330-805A-057574C39208}"/>
              </a:ext>
            </a:extLst>
          </p:cNvPr>
          <p:cNvPicPr>
            <a:picLocks noChangeAspect="1" noChangeArrowheads="1"/>
          </p:cNvPicPr>
          <p:nvPr/>
        </p:nvPicPr>
        <p:blipFill>
          <a:blip r:embed="rId3"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267851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0D68-26AA-4B46-A0BF-41F5C2ECEF38}"/>
              </a:ext>
            </a:extLst>
          </p:cNvPr>
          <p:cNvSpPr>
            <a:spLocks noGrp="1"/>
          </p:cNvSpPr>
          <p:nvPr>
            <p:ph type="title"/>
          </p:nvPr>
        </p:nvSpPr>
        <p:spPr/>
        <p:txBody>
          <a:bodyPr>
            <a:normAutofit/>
          </a:bodyPr>
          <a:lstStyle/>
          <a:p>
            <a:r>
              <a:rPr lang="en-US" sz="2400" dirty="0">
                <a:solidFill>
                  <a:srgbClr val="FF0000"/>
                </a:solidFill>
              </a:rPr>
              <a:t>                                                                      LIVER</a:t>
            </a:r>
            <a:endParaRPr lang="en-IN" sz="2400" dirty="0">
              <a:solidFill>
                <a:srgbClr val="FF0000"/>
              </a:solidFill>
            </a:endParaRPr>
          </a:p>
        </p:txBody>
      </p:sp>
      <p:pic>
        <p:nvPicPr>
          <p:cNvPr id="9218" name="Picture 2" descr="Human Nutrition">
            <a:extLst>
              <a:ext uri="{FF2B5EF4-FFF2-40B4-BE49-F238E27FC236}">
                <a16:creationId xmlns:a16="http://schemas.microsoft.com/office/drawing/2014/main" id="{7973C529-773F-47AA-ABE9-15E78C8AE3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8026" y="1980406"/>
            <a:ext cx="6299094" cy="4217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40A395A-F0C5-426A-B918-4E4D88CB7847}"/>
              </a:ext>
            </a:extLst>
          </p:cNvPr>
          <p:cNvPicPr>
            <a:picLocks noChangeAspect="1" noChangeArrowheads="1"/>
          </p:cNvPicPr>
          <p:nvPr/>
        </p:nvPicPr>
        <p:blipFill>
          <a:blip r:embed="rId3" cstate="print"/>
          <a:srcRect/>
          <a:stretch>
            <a:fillRect/>
          </a:stretch>
        </p:blipFill>
        <p:spPr bwMode="auto">
          <a:xfrm>
            <a:off x="10678160" y="137160"/>
            <a:ext cx="1335625" cy="976313"/>
          </a:xfrm>
          <a:prstGeom prst="rect">
            <a:avLst/>
          </a:prstGeom>
          <a:noFill/>
          <a:ln w="9525">
            <a:noFill/>
            <a:miter lim="800000"/>
            <a:headEnd/>
            <a:tailEnd/>
          </a:ln>
        </p:spPr>
      </p:pic>
    </p:spTree>
    <p:extLst>
      <p:ext uri="{BB962C8B-B14F-4D97-AF65-F5344CB8AC3E}">
        <p14:creationId xmlns:p14="http://schemas.microsoft.com/office/powerpoint/2010/main" val="3756994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547</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MT</vt:lpstr>
      <vt:lpstr>Calibri</vt:lpstr>
      <vt:lpstr>Calibri Light</vt:lpstr>
      <vt:lpstr>Office Theme</vt:lpstr>
      <vt:lpstr>PowerPoint Presentation</vt:lpstr>
      <vt:lpstr>PowerPoint Presentation</vt:lpstr>
      <vt:lpstr>PowerPoint Presentation</vt:lpstr>
      <vt:lpstr>PowerPoint Presentation</vt:lpstr>
      <vt:lpstr>MOUTH OR BUCCAL CAVITY</vt:lpstr>
      <vt:lpstr>                                                               TEETH</vt:lpstr>
      <vt:lpstr>OESOPHAGUS</vt:lpstr>
      <vt:lpstr>STOMACH</vt:lpstr>
      <vt:lpstr>                                                                      LIVER</vt:lpstr>
      <vt:lpstr>                                                                     PANCREAS</vt:lpstr>
      <vt:lpstr>                                                             SMALL INTESTUNE.</vt:lpstr>
      <vt:lpstr>                                                         LARGE INTESTINE</vt:lpstr>
      <vt:lpstr>PowerPoint Presentation</vt:lpstr>
      <vt:lpstr>                                                 HOME ASSIGNMENT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DEBASHISH BALA</dc:creator>
  <cp:lastModifiedBy>DEBASHISH BALA</cp:lastModifiedBy>
  <cp:revision>29</cp:revision>
  <dcterms:created xsi:type="dcterms:W3CDTF">2021-03-22T18:33:28Z</dcterms:created>
  <dcterms:modified xsi:type="dcterms:W3CDTF">2021-12-18T08:01:07Z</dcterms:modified>
</cp:coreProperties>
</file>