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j6vCmb9D436yNgTCjy8uQM7UQKF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BaIQDM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BaIQD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5.jp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534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10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ଗାଁ ବୁଲା 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ପଠନ କ୍ରିୟା ଓ ଅଭ୍ୟାସ-୫,୭ ,୮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type="title"/>
          </p:nvPr>
        </p:nvSpPr>
        <p:spPr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ଗୁରୁଦ୍ଵାର </a:t>
            </a:r>
            <a:r>
              <a:rPr lang="or-IN" sz="4400">
                <a:solidFill>
                  <a:srgbClr val="FF0000"/>
                </a:solidFill>
              </a:rPr>
              <a:t>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85" name="Google Shape;185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86" name="Google Shape;186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87" name="Google Shape;187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88" name="Google Shape;188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" name="Google Shape;190;p12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14400"/>
            <a:ext cx="8991600" cy="587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5410200"/>
            <a:ext cx="46482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2400" y="5791200"/>
            <a:ext cx="1371600" cy="1066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5" y="101307"/>
            <a:ext cx="2041800" cy="134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" name="Google Shape;204;p14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br>
              <a:rPr lang="or-IN" u="sng">
                <a:solidFill>
                  <a:srgbClr val="FF0000"/>
                </a:solidFill>
              </a:rPr>
            </a:br>
            <a:r>
              <a:rPr lang="or-IN" u="sng">
                <a:solidFill>
                  <a:srgbClr val="FF0000"/>
                </a:solidFill>
              </a:rPr>
              <a:t>ଅଭ୍ୟାସ -୫ ଅକ୍ଷର ଯୋଡି ଶବ୍ଦ ଗଢ |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 sz="6000"/>
              <a:t> </a:t>
            </a: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205" name="Google Shape;205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06" name="Google Shape;206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07" name="Google Shape;207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4267200" y="2133600"/>
            <a:ext cx="1066800" cy="2667000"/>
          </a:xfrm>
          <a:prstGeom prst="ellipse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ଷ୍ଠ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ଷ୍ଟ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1676400" y="1066800"/>
            <a:ext cx="2819400" cy="4724400"/>
          </a:xfrm>
          <a:prstGeom prst="diamond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କ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ପୋ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ଶି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ଶ୍ରେ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ଓ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4"/>
          <p:cNvSpPr/>
          <p:nvPr/>
        </p:nvSpPr>
        <p:spPr>
          <a:xfrm flipH="1">
            <a:off x="5105400" y="1066800"/>
            <a:ext cx="2819400" cy="4648200"/>
          </a:xfrm>
          <a:prstGeom prst="diamond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କଷ୍ଟ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4419600" y="1219200"/>
            <a:ext cx="228600" cy="457200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4"/>
          <p:cNvSpPr/>
          <p:nvPr/>
        </p:nvSpPr>
        <p:spPr>
          <a:xfrm flipH="1">
            <a:off x="4876800" y="1219200"/>
            <a:ext cx="228600" cy="457200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4495800" y="1524000"/>
            <a:ext cx="609600" cy="6096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1828800" y="32766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2057400" y="38862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2057400" y="27432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5257800" y="32004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3733800" y="27432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3733800" y="38862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3962400" y="32766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7086600" y="38862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7010400" y="26670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7315200" y="32766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5562600" y="38100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4"/>
          <p:cNvSpPr/>
          <p:nvPr/>
        </p:nvSpPr>
        <p:spPr>
          <a:xfrm>
            <a:off x="5486400" y="27432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4495800" y="3200400"/>
            <a:ext cx="609600" cy="457200"/>
          </a:xfrm>
          <a:prstGeom prst="sun">
            <a:avLst>
              <a:gd fmla="val 25000" name="adj"/>
            </a:avLst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5" y="101307"/>
            <a:ext cx="2041800" cy="134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2" name="Google Shape;232;p15"/>
          <p:cNvSpPr txBox="1"/>
          <p:nvPr>
            <p:ph type="title"/>
          </p:nvPr>
        </p:nvSpPr>
        <p:spPr>
          <a:xfrm>
            <a:off x="110600" y="-7620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br>
              <a:rPr lang="or-IN" u="sng">
                <a:solidFill>
                  <a:srgbClr val="FF0000"/>
                </a:solidFill>
              </a:rPr>
            </a:br>
            <a:r>
              <a:rPr lang="or-IN" u="sng">
                <a:solidFill>
                  <a:srgbClr val="FF0000"/>
                </a:solidFill>
              </a:rPr>
              <a:t>ଅଭ୍ୟାସ -୫ ଅକ୍ଷର ଯୋଡି ଶବ୍ଦ ଗଢ |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 sz="6000"/>
              <a:t> </a:t>
            </a: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233" name="Google Shape;233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34" name="Google Shape;234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35" name="Google Shape;235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5"/>
          <p:cNvSpPr/>
          <p:nvPr/>
        </p:nvSpPr>
        <p:spPr>
          <a:xfrm>
            <a:off x="4267200" y="2133600"/>
            <a:ext cx="1066800" cy="2667000"/>
          </a:xfrm>
          <a:prstGeom prst="ellipse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ଷ୍ଠ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ଷ୍ଟ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5"/>
          <p:cNvSpPr/>
          <p:nvPr/>
        </p:nvSpPr>
        <p:spPr>
          <a:xfrm>
            <a:off x="1676400" y="1066800"/>
            <a:ext cx="2819400" cy="4724400"/>
          </a:xfrm>
          <a:prstGeom prst="diamond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କ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ପୋ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ଶି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ଶ୍ରେ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ଓ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5"/>
          <p:cNvSpPr/>
          <p:nvPr/>
        </p:nvSpPr>
        <p:spPr>
          <a:xfrm flipH="1">
            <a:off x="5105400" y="1066800"/>
            <a:ext cx="2819400" cy="4648200"/>
          </a:xfrm>
          <a:prstGeom prst="diamond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କଷ୍ଟ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ଷଷ୍ଠ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ପୋଷ୍ଟ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ଶି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ଶ୍ରେ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ଓଷ୍ଠ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4419600" y="1219200"/>
            <a:ext cx="228600" cy="457200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5"/>
          <p:cNvSpPr/>
          <p:nvPr/>
        </p:nvSpPr>
        <p:spPr>
          <a:xfrm flipH="1">
            <a:off x="4876800" y="1219200"/>
            <a:ext cx="228600" cy="457200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4495800" y="1524000"/>
            <a:ext cx="609600" cy="6096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1828800" y="32766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2057400" y="38862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2057400" y="27432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5257800" y="32004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5"/>
          <p:cNvSpPr/>
          <p:nvPr/>
        </p:nvSpPr>
        <p:spPr>
          <a:xfrm>
            <a:off x="3733800" y="27432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5"/>
          <p:cNvSpPr/>
          <p:nvPr/>
        </p:nvSpPr>
        <p:spPr>
          <a:xfrm>
            <a:off x="3733800" y="38862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3962400" y="32766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5"/>
          <p:cNvSpPr/>
          <p:nvPr/>
        </p:nvSpPr>
        <p:spPr>
          <a:xfrm>
            <a:off x="7086600" y="38862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5"/>
          <p:cNvSpPr/>
          <p:nvPr/>
        </p:nvSpPr>
        <p:spPr>
          <a:xfrm>
            <a:off x="7010400" y="26670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5"/>
          <p:cNvSpPr/>
          <p:nvPr/>
        </p:nvSpPr>
        <p:spPr>
          <a:xfrm>
            <a:off x="7315200" y="32766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5562600" y="38100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5486400" y="2743200"/>
            <a:ext cx="304800" cy="304800"/>
          </a:xfrm>
          <a:prstGeom prst="donut">
            <a:avLst>
              <a:gd fmla="val 25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4495800" y="3200400"/>
            <a:ext cx="609600" cy="457200"/>
          </a:xfrm>
          <a:prstGeom prst="sun">
            <a:avLst>
              <a:gd fmla="val 25000" name="adj"/>
            </a:avLst>
          </a:prstGeom>
          <a:solidFill>
            <a:srgbClr val="00B0F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-99143"/>
            <a:ext cx="2041800" cy="134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0" name="Google Shape;260;p16"/>
          <p:cNvSpPr txBox="1"/>
          <p:nvPr>
            <p:ph type="title"/>
          </p:nvPr>
        </p:nvSpPr>
        <p:spPr>
          <a:xfrm>
            <a:off x="-5275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Calibri"/>
              <a:buNone/>
            </a:pPr>
            <a:r>
              <a:rPr lang="or-IN" u="sng">
                <a:solidFill>
                  <a:srgbClr val="FF0000"/>
                </a:solidFill>
              </a:rPr>
              <a:t>ଅଭ୍ୟାସ -୭ ଖାଲି ଘର ପୂରଣ କର | 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 sz="6000"/>
              <a:t>  ସୃ               ଷ           ପୃ  </a:t>
            </a:r>
            <a:br>
              <a:rPr lang="or-IN" sz="6000"/>
            </a:br>
            <a:br>
              <a:rPr lang="or-IN" sz="6000"/>
            </a:br>
            <a:r>
              <a:rPr lang="or-IN" sz="6000"/>
              <a:t> ସମ             ପୁ           ବୃ </a:t>
            </a:r>
            <a:br>
              <a:rPr lang="or-IN" sz="6000"/>
            </a:br>
            <a:br>
              <a:rPr lang="or-IN" sz="6000"/>
            </a:br>
            <a:r>
              <a:rPr lang="or-IN" sz="6000"/>
              <a:t>  ଓ               ନି  </a:t>
            </a:r>
            <a:br>
              <a:rPr lang="or-IN" sz="6000"/>
            </a:br>
            <a:br>
              <a:rPr lang="or-IN" sz="5400"/>
            </a:br>
            <a:r>
              <a:rPr lang="or-IN" sz="5400"/>
              <a:t> </a:t>
            </a:r>
            <a:br>
              <a:rPr lang="or-IN" sz="5400"/>
            </a:br>
            <a:br>
              <a:rPr lang="or-IN" sz="54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261" name="Google Shape;261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62" name="Google Shape;262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63" name="Google Shape;263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4343400" y="3886200"/>
            <a:ext cx="1371600" cy="762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ଷ୍ଠା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6"/>
          <p:cNvSpPr/>
          <p:nvPr/>
        </p:nvSpPr>
        <p:spPr>
          <a:xfrm>
            <a:off x="1371600" y="2057400"/>
            <a:ext cx="1371600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ଷ୍ଟି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/>
          <p:nvPr/>
        </p:nvSpPr>
        <p:spPr>
          <a:xfrm>
            <a:off x="6934200" y="1128925"/>
            <a:ext cx="1371600" cy="762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ଷ୍ଠ 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6"/>
          <p:cNvSpPr/>
          <p:nvPr/>
        </p:nvSpPr>
        <p:spPr>
          <a:xfrm>
            <a:off x="4417250" y="685800"/>
            <a:ext cx="1371600" cy="838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ଷ୍ଠ</a:t>
            </a:r>
            <a:r>
              <a:rPr lang="or-I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6"/>
          <p:cNvSpPr/>
          <p:nvPr/>
        </p:nvSpPr>
        <p:spPr>
          <a:xfrm>
            <a:off x="1295400" y="609600"/>
            <a:ext cx="1371600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ଷ୍ଟି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1371600" y="3810000"/>
            <a:ext cx="1371600" cy="762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ଷ୍ଠ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6"/>
          <p:cNvSpPr/>
          <p:nvPr/>
        </p:nvSpPr>
        <p:spPr>
          <a:xfrm>
            <a:off x="4625925" y="2286000"/>
            <a:ext cx="1371600" cy="838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ଷ୍ଟି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6934200" y="2209800"/>
            <a:ext cx="1371600" cy="838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or-IN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ଷ୍ଟି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1"/>
            <a:ext cx="2041770" cy="990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7" name="Google Shape;277;p17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3600" u="sng">
                <a:solidFill>
                  <a:srgbClr val="FF0000"/>
                </a:solidFill>
              </a:rPr>
              <a:t>   ଅଭ୍ୟାସ -୮ କେଉଁଠିକୁ ଯିବା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 sz="5400"/>
              <a:t> କ – ପୋଷ୍ଟକାର୍ଡ କିଣିବା ପାଇଁ –</a:t>
            </a:r>
            <a:br>
              <a:rPr lang="or-IN" sz="5400"/>
            </a:br>
            <a:br>
              <a:rPr lang="or-IN" sz="5400"/>
            </a:br>
            <a:r>
              <a:rPr lang="or-IN" sz="5400"/>
              <a:t> ଖ –ପରିବା କିଣିବା ପାଇଁ –</a:t>
            </a:r>
            <a:br>
              <a:rPr lang="or-IN" sz="5400"/>
            </a:br>
            <a:br>
              <a:rPr lang="or-IN" sz="5400"/>
            </a:br>
            <a:r>
              <a:rPr lang="or-IN" sz="5400"/>
              <a:t> ଗ-ପୋଷାକ କିଣିବା ପାଇଁ –</a:t>
            </a:r>
            <a:br>
              <a:rPr lang="or-IN" sz="5400"/>
            </a:br>
            <a:br>
              <a:rPr lang="or-IN" sz="5400"/>
            </a:br>
            <a:r>
              <a:rPr lang="or-IN" sz="5400"/>
              <a:t> ଘ –ଟଙ୍କା ପଠାଇବା ପାଇଁ - </a:t>
            </a:r>
            <a:br>
              <a:rPr lang="or-IN" sz="5400"/>
            </a:br>
            <a:endParaRPr sz="5400"/>
          </a:p>
        </p:txBody>
      </p:sp>
      <p:sp>
        <p:nvSpPr>
          <p:cNvPr descr="How To Control Snails Naturally In The Garden" id="278" name="Google Shape;278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79" name="Google Shape;279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80" name="Google Shape;280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4572000" y="1219200"/>
            <a:ext cx="3886200" cy="685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ପୋଷ୍ଟ ଅଫିସ 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4572000" y="2819400"/>
            <a:ext cx="3886200" cy="685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ପରିବା ଦୋକାନକୁ  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7"/>
          <p:cNvSpPr/>
          <p:nvPr/>
        </p:nvSpPr>
        <p:spPr>
          <a:xfrm>
            <a:off x="4648200" y="4267200"/>
            <a:ext cx="3886200" cy="685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ପୋଷାକ  ଦୋକାନକୁ 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7"/>
          <p:cNvSpPr/>
          <p:nvPr/>
        </p:nvSpPr>
        <p:spPr>
          <a:xfrm>
            <a:off x="3962400" y="5791200"/>
            <a:ext cx="4572000" cy="685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or-I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ପୋଷ୍ଟ ଅଫିସ ଓ ବ୍ୟାଙ୍କକୁ   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-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0" name="Google Shape;290;p18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400" u="sng">
                <a:solidFill>
                  <a:srgbClr val="FF0000"/>
                </a:solidFill>
              </a:rPr>
              <a:t>ପ୍ରଶ୍ନ ଗୁଡିକର ଉତ୍ତର ଦିଅ |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4400"/>
              <a:t>୧ –ପୁରୁଷୋତ୍ତମପୁର ଗାଁରେ କାହାର ଘର  ?</a:t>
            </a:r>
            <a:br>
              <a:rPr lang="or-IN" sz="4400"/>
            </a:br>
            <a:r>
              <a:rPr lang="or-IN" sz="4400"/>
              <a:t>୨–କାହାକୁ ଧରି ତିଳୋତ୍ତମା ଦେବୀ ବଜାର ବାହାରିଲେ?   </a:t>
            </a:r>
            <a:br>
              <a:rPr lang="or-IN" sz="4400"/>
            </a:br>
            <a:r>
              <a:rPr lang="or-IN" sz="4400"/>
              <a:t>୩ – ବାଟରେ ପ୍ରଥମେ ଅନୁଷ୍କା କଣ ଦେଖିଲା ?</a:t>
            </a:r>
            <a:br>
              <a:rPr lang="or-IN" sz="4400"/>
            </a:br>
            <a:r>
              <a:rPr lang="or-IN" sz="4400"/>
              <a:t>୪ –ପୋଷ୍ଟ ଅଫିସ ରେ କଣ କଣ ମିଳେ  ?</a:t>
            </a:r>
            <a:br>
              <a:rPr lang="or-IN" sz="4400"/>
            </a:br>
            <a:r>
              <a:rPr lang="or-IN" sz="4400"/>
              <a:t>୫ –ଆଜିକାଲି ଆମେ କାହା ସାହାଯ୍ୟରେ କମ ସମୟ ମଧ୍ୟରେ ଦୂର ଜାଗାକୁ ଖବର ପଠାଇ ପାରୁଛେ ?</a:t>
            </a:r>
            <a:br>
              <a:rPr lang="or-IN" sz="4400"/>
            </a:br>
            <a:r>
              <a:rPr lang="or-IN" sz="4400"/>
              <a:t>୬ – ମୁସଲମାନ ମାନେ କେଉଁଠାରେ ପ୍ରାର୍ଥନା କରନ୍ତି ?</a:t>
            </a:r>
            <a:br>
              <a:rPr lang="or-IN" sz="4400"/>
            </a:br>
            <a:r>
              <a:rPr lang="or-IN" sz="4400"/>
              <a:t>୭ – ଖ୍ରୀଷ୍ଟିୟାନମାନେ କେଉଁଠାରେ ପ୍ରାର୍ଥନା କରନ୍ତି ?</a:t>
            </a:r>
            <a:br>
              <a:rPr lang="or-IN" sz="4400"/>
            </a:br>
            <a:r>
              <a:rPr lang="or-IN" sz="4400"/>
              <a:t>୮ –ହିନ୍ଦୁ ମାନେ କେଉଁଠାରେ ପୂଜାପାଠ କରନ୍ତି ?</a:t>
            </a:r>
            <a:br>
              <a:rPr lang="or-IN" sz="4400"/>
            </a:br>
            <a:r>
              <a:rPr lang="or-IN" sz="4400"/>
              <a:t>୯-ବଜାର କାହାକୁ କହନ୍ତି ଓ ହାଟ କାହାକୁ କହନ୍ତି ?</a:t>
            </a:r>
            <a:br>
              <a:rPr lang="or-IN" sz="4400"/>
            </a:br>
            <a:br>
              <a:rPr lang="or-IN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pic>
        <p:nvPicPr>
          <p:cNvPr id="291" name="Google Shape;29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200" y="5334000"/>
            <a:ext cx="141513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/>
          <p:cNvSpPr txBox="1"/>
          <p:nvPr>
            <p:ph type="ctrTitle"/>
          </p:nvPr>
        </p:nvSpPr>
        <p:spPr>
          <a:xfrm>
            <a:off x="609600" y="228601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297" name="Google Shape;297;p19"/>
          <p:cNvSpPr txBox="1"/>
          <p:nvPr>
            <p:ph idx="1" type="subTitle"/>
          </p:nvPr>
        </p:nvSpPr>
        <p:spPr>
          <a:xfrm>
            <a:off x="0" y="1219200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ଅଭ୍ୟାସ – ୬ ଓ ୪ (ଚ ରୁ ଞ)ପର୍ଯ୍ୟନ୍ତ ବାକ୍ୟ ଗୁଡିକୁ ଖାତାରେ ଲେଖ |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298" name="Google Shape;2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8194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4505" y="27457"/>
            <a:ext cx="2041800" cy="1344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 txBox="1"/>
          <p:nvPr>
            <p:ph type="title"/>
          </p:nvPr>
        </p:nvSpPr>
        <p:spPr>
          <a:xfrm>
            <a:off x="457200" y="90385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ଶ୍ରବଣ,କଥନ,ପଠନ ଓ ଲିଖନ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305" name="Google Shape;30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4455" y="-46393"/>
            <a:ext cx="2041800" cy="13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6" name="Google Shape;30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2869800"/>
            <a:ext cx="5943599" cy="31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0" y="22860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or-IN" sz="3200">
                <a:solidFill>
                  <a:srgbClr val="FF0000"/>
                </a:solidFill>
              </a:rPr>
              <a:t> |  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3" name="Google Shape;103;p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88392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4114800"/>
            <a:ext cx="8839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1"/>
            <a:ext cx="1828800" cy="1219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   ଗାଁ  ବୁଲା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12" name="Google Shape;112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3" name="Google Shape;113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4" name="Google Shape;114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15" name="Google Shape;115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7" name="Google Shape;117;p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4325"/>
            <a:ext cx="9143999" cy="658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2850" y="0"/>
            <a:ext cx="1524000" cy="838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hattarika Temple - Wikipedia" id="129" name="Google Shape;129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hattarika Temple - Wikipedia" id="130" name="Google Shape;130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828800"/>
            <a:ext cx="1052512" cy="13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5825" y="316525"/>
            <a:ext cx="1398550" cy="71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3425" y="84400"/>
            <a:ext cx="1447800" cy="685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ମସଜିଦ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46" name="Google Shape;146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7" name="Google Shape;147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8" name="Google Shape;148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49" name="Google Shape;149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5334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1" name="Google Shape;151;p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914400"/>
            <a:ext cx="86868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3400" y="838201"/>
            <a:ext cx="172278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1600" y="838201"/>
            <a:ext cx="172278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0"/>
            <a:ext cx="1676400" cy="110361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ମନ୍ଦିର </a:t>
            </a:r>
            <a:r>
              <a:rPr lang="or-IN" sz="4400">
                <a:solidFill>
                  <a:srgbClr val="FF0000"/>
                </a:solidFill>
              </a:rPr>
              <a:t>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61" name="Google Shape;161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62" name="Google Shape;162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63" name="Google Shape;163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64" name="Google Shape;164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6" name="Google Shape;166;p10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66800"/>
            <a:ext cx="88392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          </a:t>
            </a:r>
            <a:r>
              <a:rPr lang="or-IN" sz="6000">
                <a:solidFill>
                  <a:srgbClr val="FF0000"/>
                </a:solidFill>
              </a:rPr>
              <a:t>ଗୀର୍ଜା </a:t>
            </a:r>
            <a:r>
              <a:rPr lang="or-IN" sz="4400">
                <a:solidFill>
                  <a:srgbClr val="FF0000"/>
                </a:solidFill>
              </a:rPr>
              <a:t>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73" name="Google Shape;173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74" name="Google Shape;174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75" name="Google Shape;175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76" name="Google Shape;176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8" name="Google Shape;178;p11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066800"/>
            <a:ext cx="88392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