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57" r:id="rId5"/>
    <p:sldId id="274" r:id="rId6"/>
    <p:sldId id="271" r:id="rId7"/>
    <p:sldId id="273" r:id="rId8"/>
    <p:sldId id="275" r:id="rId9"/>
    <p:sldId id="27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C7DA8-E18E-4CBB-8A75-95AE387791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DB60AE9-D77F-4D59-9650-20E4F63689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21A64AB-18CD-49FC-B532-633B83CD17F9}"/>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5" name="Footer Placeholder 4">
            <a:extLst>
              <a:ext uri="{FF2B5EF4-FFF2-40B4-BE49-F238E27FC236}">
                <a16:creationId xmlns:a16="http://schemas.microsoft.com/office/drawing/2014/main" id="{6C1A7677-0A30-4D15-B48B-7F56C76451D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8CDA488-4926-4279-9B7D-9EAECFC361AD}"/>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267255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7A4B3-6082-4F48-A31E-2BD11083A8D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F45443E-1729-4E8C-8909-26BE138740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4A9F116-8992-47C0-8C09-A189EDF9550E}"/>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5" name="Footer Placeholder 4">
            <a:extLst>
              <a:ext uri="{FF2B5EF4-FFF2-40B4-BE49-F238E27FC236}">
                <a16:creationId xmlns:a16="http://schemas.microsoft.com/office/drawing/2014/main" id="{09EB6A50-2F32-4E90-AFC6-4968B091AE2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D6A7CC0-2E7D-4B99-9A74-8BF3E937A574}"/>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733207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FC80F1-A062-41D4-B842-69EAE6C41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C77AB7F-16BB-439D-8973-1021051EAB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CC0B70-22EF-432F-B633-9F4A4571D186}"/>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5" name="Footer Placeholder 4">
            <a:extLst>
              <a:ext uri="{FF2B5EF4-FFF2-40B4-BE49-F238E27FC236}">
                <a16:creationId xmlns:a16="http://schemas.microsoft.com/office/drawing/2014/main" id="{F3619002-C3A7-43F2-B83D-4651E1B1730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4E1B4BD-B154-45B6-8602-3D3B109DA196}"/>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52504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EF65-8450-4ED9-B659-9CD46E5B1B3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155C362-6582-4519-9A77-29B7C05982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DE79D52-C670-42CE-9CBF-5226A33139C9}"/>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5" name="Footer Placeholder 4">
            <a:extLst>
              <a:ext uri="{FF2B5EF4-FFF2-40B4-BE49-F238E27FC236}">
                <a16:creationId xmlns:a16="http://schemas.microsoft.com/office/drawing/2014/main" id="{8A18851A-88D6-4C04-A0BF-B615548A777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8971E92-61A8-445D-A1D9-CE4FD86C3623}"/>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2053202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FA6CF-3E8B-453A-A636-51E954296F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1997CD4-A615-4D35-8ACA-885FBF6A89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023078-A95F-4594-9D4C-64BCA6650223}"/>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5" name="Footer Placeholder 4">
            <a:extLst>
              <a:ext uri="{FF2B5EF4-FFF2-40B4-BE49-F238E27FC236}">
                <a16:creationId xmlns:a16="http://schemas.microsoft.com/office/drawing/2014/main" id="{36DD45E2-5AC0-4D75-8422-A1FC1B8A1F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2DF2A5-697F-4371-A71C-5483C4C6B543}"/>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239630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E3516-E12C-421F-83B3-BC2AF936073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09B22F2-D995-4A57-865A-317103BF49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A5C4F1D-2B42-42AA-A6E9-445DCE9C5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DB03969-BA0B-4AD9-92C3-D787B372D9EE}"/>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6" name="Footer Placeholder 5">
            <a:extLst>
              <a:ext uri="{FF2B5EF4-FFF2-40B4-BE49-F238E27FC236}">
                <a16:creationId xmlns:a16="http://schemas.microsoft.com/office/drawing/2014/main" id="{1197E5E7-CA8E-407D-BD28-20F1C1CBC8D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2DABC15-FA66-40AC-96B8-212B1B3F4947}"/>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334759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0B26D-3872-46A3-9B94-494805C72AA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121B9ED-3471-40FA-BA4C-D56F1FA853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863C14-BAB8-4DB5-A769-BC841B7745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7A36C8C6-F942-407D-BD83-862E512F3F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237FEE-D4C9-4A57-B26A-93E4B421D0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AA1B333-0E28-46A7-848F-60E16EDFE186}"/>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8" name="Footer Placeholder 7">
            <a:extLst>
              <a:ext uri="{FF2B5EF4-FFF2-40B4-BE49-F238E27FC236}">
                <a16:creationId xmlns:a16="http://schemas.microsoft.com/office/drawing/2014/main" id="{11537D7F-7EE0-4C2F-99DA-429A9BBEA48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540C61DB-93C9-4223-A5EA-E3AB6B4B5BA9}"/>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1994794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95E46-41BD-4874-BB46-21CD51CE6DE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B8A79EE-054F-4976-B7BF-9D5E7B4D2AC7}"/>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4" name="Footer Placeholder 3">
            <a:extLst>
              <a:ext uri="{FF2B5EF4-FFF2-40B4-BE49-F238E27FC236}">
                <a16:creationId xmlns:a16="http://schemas.microsoft.com/office/drawing/2014/main" id="{4938C23E-4FE6-44DC-888B-67709BD04A9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30F5E9C-AFE7-4E1C-A7AC-B5783A62F4D4}"/>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3693971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4A8E50-EFA8-4460-9348-8D3E0589A09D}"/>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3" name="Footer Placeholder 2">
            <a:extLst>
              <a:ext uri="{FF2B5EF4-FFF2-40B4-BE49-F238E27FC236}">
                <a16:creationId xmlns:a16="http://schemas.microsoft.com/office/drawing/2014/main" id="{734B5E87-2A3A-49B1-A3C4-2E41254D2D9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E420E16-3F89-4A13-9912-FD7EB01F5C19}"/>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2156814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93F7B-1D08-4819-A13E-B58ACAFAC4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FA54CDF-E349-4818-978A-534E227D2B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C882C1C-5461-4D20-BC9A-DAD4436377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F43CEC-4E1D-466C-A851-555667DB0240}"/>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6" name="Footer Placeholder 5">
            <a:extLst>
              <a:ext uri="{FF2B5EF4-FFF2-40B4-BE49-F238E27FC236}">
                <a16:creationId xmlns:a16="http://schemas.microsoft.com/office/drawing/2014/main" id="{3511108A-AC72-45AE-8994-2741426DC95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373C9C4-8187-4F4C-AC23-89194A2FAC6D}"/>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1164975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5B8F-5BD4-4215-BF48-87060CAF79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A6C5113-D104-41F1-8F19-A96CC88AC4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EBDBFC0-CBDA-4916-B170-CC107502DD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D40C62-1B77-4E1C-B7A4-A272798F76B3}"/>
              </a:ext>
            </a:extLst>
          </p:cNvPr>
          <p:cNvSpPr>
            <a:spLocks noGrp="1"/>
          </p:cNvSpPr>
          <p:nvPr>
            <p:ph type="dt" sz="half" idx="10"/>
          </p:nvPr>
        </p:nvSpPr>
        <p:spPr/>
        <p:txBody>
          <a:bodyPr/>
          <a:lstStyle/>
          <a:p>
            <a:fld id="{7ACC00E3-BA6E-45F4-A116-3E6F2C33856B}" type="datetimeFigureOut">
              <a:rPr lang="en-IN" smtClean="0"/>
              <a:t>08-12-2021</a:t>
            </a:fld>
            <a:endParaRPr lang="en-IN"/>
          </a:p>
        </p:txBody>
      </p:sp>
      <p:sp>
        <p:nvSpPr>
          <p:cNvPr id="6" name="Footer Placeholder 5">
            <a:extLst>
              <a:ext uri="{FF2B5EF4-FFF2-40B4-BE49-F238E27FC236}">
                <a16:creationId xmlns:a16="http://schemas.microsoft.com/office/drawing/2014/main" id="{FDCDF5B3-B04B-4376-8E27-491E54EFC6A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00370F4-B584-410F-8583-EA43AC4044E2}"/>
              </a:ext>
            </a:extLst>
          </p:cNvPr>
          <p:cNvSpPr>
            <a:spLocks noGrp="1"/>
          </p:cNvSpPr>
          <p:nvPr>
            <p:ph type="sldNum" sz="quarter" idx="12"/>
          </p:nvPr>
        </p:nvSpPr>
        <p:spPr/>
        <p:txBody>
          <a:bodyPr/>
          <a:lstStyle/>
          <a:p>
            <a:fld id="{78AAAD1A-E58B-4860-AD74-B503B3237493}" type="slidenum">
              <a:rPr lang="en-IN" smtClean="0"/>
              <a:t>‹#›</a:t>
            </a:fld>
            <a:endParaRPr lang="en-IN"/>
          </a:p>
        </p:txBody>
      </p:sp>
    </p:spTree>
    <p:extLst>
      <p:ext uri="{BB962C8B-B14F-4D97-AF65-F5344CB8AC3E}">
        <p14:creationId xmlns:p14="http://schemas.microsoft.com/office/powerpoint/2010/main" val="219739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C25951-77DC-4C6C-8613-75238E71F1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CAD1E0C-D42C-4AED-95C8-24DC805ABD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9B00EA-5111-4197-B123-BA9E6F6CF8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C00E3-BA6E-45F4-A116-3E6F2C33856B}" type="datetimeFigureOut">
              <a:rPr lang="en-IN" smtClean="0"/>
              <a:t>08-12-2021</a:t>
            </a:fld>
            <a:endParaRPr lang="en-IN"/>
          </a:p>
        </p:txBody>
      </p:sp>
      <p:sp>
        <p:nvSpPr>
          <p:cNvPr id="5" name="Footer Placeholder 4">
            <a:extLst>
              <a:ext uri="{FF2B5EF4-FFF2-40B4-BE49-F238E27FC236}">
                <a16:creationId xmlns:a16="http://schemas.microsoft.com/office/drawing/2014/main" id="{97ED5E55-8556-4FCD-9AEA-61E964B99D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B554491-7269-47DD-9D62-39010C71E8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AAD1A-E58B-4860-AD74-B503B3237493}" type="slidenum">
              <a:rPr lang="en-IN" smtClean="0"/>
              <a:t>‹#›</a:t>
            </a:fld>
            <a:endParaRPr lang="en-IN"/>
          </a:p>
        </p:txBody>
      </p:sp>
    </p:spTree>
    <p:extLst>
      <p:ext uri="{BB962C8B-B14F-4D97-AF65-F5344CB8AC3E}">
        <p14:creationId xmlns:p14="http://schemas.microsoft.com/office/powerpoint/2010/main" val="3639338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jQoE_9x37m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5D509-BBE4-42D0-B135-A1E2369B0F1A}"/>
              </a:ext>
            </a:extLst>
          </p:cNvPr>
          <p:cNvSpPr>
            <a:spLocks noGrp="1"/>
          </p:cNvSpPr>
          <p:nvPr>
            <p:ph type="ctrTitle"/>
          </p:nvPr>
        </p:nvSpPr>
        <p:spPr>
          <a:xfrm>
            <a:off x="1524000" y="556591"/>
            <a:ext cx="9144000" cy="1139687"/>
          </a:xfrm>
        </p:spPr>
        <p:txBody>
          <a:bodyPr>
            <a:normAutofit/>
          </a:bodyPr>
          <a:lstStyle/>
          <a:p>
            <a:r>
              <a:rPr lang="en-US" sz="3000" b="1" dirty="0">
                <a:solidFill>
                  <a:srgbClr val="FF0000"/>
                </a:solidFill>
                <a:latin typeface="+mn-lt"/>
              </a:rPr>
              <a:t>METALS AND NON-METALS</a:t>
            </a:r>
            <a:endParaRPr lang="en-IN" sz="3000" b="1" dirty="0"/>
          </a:p>
        </p:txBody>
      </p:sp>
      <p:sp>
        <p:nvSpPr>
          <p:cNvPr id="3" name="Subtitle 2">
            <a:extLst>
              <a:ext uri="{FF2B5EF4-FFF2-40B4-BE49-F238E27FC236}">
                <a16:creationId xmlns:a16="http://schemas.microsoft.com/office/drawing/2014/main" id="{386A1CE5-7BE1-46C6-B15A-F28515437D9F}"/>
              </a:ext>
            </a:extLst>
          </p:cNvPr>
          <p:cNvSpPr>
            <a:spLocks noGrp="1"/>
          </p:cNvSpPr>
          <p:nvPr>
            <p:ph type="subTitle" idx="1"/>
          </p:nvPr>
        </p:nvSpPr>
        <p:spPr>
          <a:xfrm>
            <a:off x="1524000" y="2146852"/>
            <a:ext cx="9144000" cy="3220278"/>
          </a:xfrm>
        </p:spPr>
        <p:txBody>
          <a:bodyPr/>
          <a:lstStyle/>
          <a:p>
            <a:r>
              <a:rPr lang="en-US" b="1" dirty="0"/>
              <a:t>CLASS-VII</a:t>
            </a:r>
          </a:p>
          <a:p>
            <a:endParaRPr lang="en-US" b="1" dirty="0"/>
          </a:p>
          <a:p>
            <a:r>
              <a:rPr lang="en-US" b="1" dirty="0"/>
              <a:t>SUBJECT-CHEMISTRY</a:t>
            </a:r>
          </a:p>
          <a:p>
            <a:r>
              <a:rPr lang="en-US" b="1" dirty="0"/>
              <a:t>CHAPTER-06</a:t>
            </a:r>
          </a:p>
          <a:p>
            <a:r>
              <a:rPr lang="en-US" b="1" dirty="0"/>
              <a:t>PREVENTION FROM RUSTING</a:t>
            </a:r>
          </a:p>
          <a:p>
            <a:endParaRPr lang="en-US" b="1" dirty="0"/>
          </a:p>
          <a:p>
            <a:r>
              <a:rPr lang="en-US" b="1" dirty="0"/>
              <a:t>PERIOD-3</a:t>
            </a:r>
            <a:endParaRPr lang="en-IN" b="1" dirty="0"/>
          </a:p>
          <a:p>
            <a:endParaRPr lang="en-IN" dirty="0"/>
          </a:p>
        </p:txBody>
      </p:sp>
      <p:pic>
        <p:nvPicPr>
          <p:cNvPr id="4" name="Google Shape;54;p13">
            <a:extLst>
              <a:ext uri="{FF2B5EF4-FFF2-40B4-BE49-F238E27FC236}">
                <a16:creationId xmlns:a16="http://schemas.microsoft.com/office/drawing/2014/main" id="{750C2F88-8D2A-423E-B424-ECBA6823403C}"/>
              </a:ext>
            </a:extLst>
          </p:cNvPr>
          <p:cNvPicPr preferRelativeResize="0"/>
          <p:nvPr/>
        </p:nvPicPr>
        <p:blipFill rotWithShape="1">
          <a:blip r:embed="rId2">
            <a:alphaModFix/>
          </a:blip>
          <a:srcRect/>
          <a:stretch/>
        </p:blipFill>
        <p:spPr>
          <a:xfrm>
            <a:off x="0" y="5499652"/>
            <a:ext cx="12192000" cy="1358348"/>
          </a:xfrm>
          <a:prstGeom prst="rect">
            <a:avLst/>
          </a:prstGeom>
          <a:noFill/>
          <a:ln>
            <a:noFill/>
          </a:ln>
        </p:spPr>
      </p:pic>
      <p:pic>
        <p:nvPicPr>
          <p:cNvPr id="5" name="Picture 2">
            <a:extLst>
              <a:ext uri="{FF2B5EF4-FFF2-40B4-BE49-F238E27FC236}">
                <a16:creationId xmlns:a16="http://schemas.microsoft.com/office/drawing/2014/main" id="{53D1E623-4117-4198-97D2-6D6D59B03F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5543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9882" y="1207431"/>
            <a:ext cx="9657522" cy="4734686"/>
          </a:xfrm>
        </p:spPr>
        <p:txBody>
          <a:bodyPr>
            <a:normAutofit/>
          </a:bodyPr>
          <a:lstStyle/>
          <a:p>
            <a:pPr>
              <a:buNone/>
            </a:pPr>
            <a:r>
              <a:rPr lang="en-US" sz="2500" dirty="0"/>
              <a:t>                                      </a:t>
            </a:r>
            <a:r>
              <a:rPr lang="en-US" sz="2500" b="1" dirty="0">
                <a:solidFill>
                  <a:srgbClr val="FF0000"/>
                </a:solidFill>
              </a:rPr>
              <a:t>LEARNING  OBJECTIVE</a:t>
            </a:r>
          </a:p>
          <a:p>
            <a:pPr>
              <a:buNone/>
            </a:pPr>
            <a:endParaRPr lang="en-IN" sz="2400" dirty="0"/>
          </a:p>
          <a:p>
            <a:pPr>
              <a:buNone/>
            </a:pPr>
            <a:r>
              <a:rPr lang="en-IN" sz="2400" b="1" dirty="0"/>
              <a:t>Students will be able to</a:t>
            </a:r>
            <a:endParaRPr lang="en-US" sz="2400" b="1" dirty="0"/>
          </a:p>
          <a:p>
            <a:pPr lvl="0"/>
            <a:r>
              <a:rPr lang="en-IN" sz="2400" b="1" dirty="0"/>
              <a:t>Understand the methods for the prevention of rusting.</a:t>
            </a:r>
            <a:endParaRPr lang="en-US" sz="2400" b="1" dirty="0"/>
          </a:p>
          <a:p>
            <a:pPr lvl="0"/>
            <a:r>
              <a:rPr lang="en-IN" sz="2400" b="1" dirty="0"/>
              <a:t>Familiarize  with the process of galvanization.</a:t>
            </a:r>
            <a:endParaRPr lang="en-US" sz="2400" b="1" dirty="0"/>
          </a:p>
          <a:p>
            <a:r>
              <a:rPr lang="en-IN" sz="2400" b="1" dirty="0"/>
              <a:t>Sensitize different types prevention methods by coating .</a:t>
            </a:r>
          </a:p>
          <a:p>
            <a:r>
              <a:rPr lang="en-IN" sz="2400" b="1" dirty="0"/>
              <a:t> Made aware of the process of electroplating as a method to prevent rusting</a:t>
            </a:r>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9627704" y="4674704"/>
            <a:ext cx="2209800" cy="1905000"/>
          </a:xfrm>
          <a:prstGeom prst="rect">
            <a:avLst/>
          </a:prstGeom>
        </p:spPr>
      </p:pic>
      <p:pic>
        <p:nvPicPr>
          <p:cNvPr id="5" name="Picture 2">
            <a:extLst>
              <a:ext uri="{FF2B5EF4-FFF2-40B4-BE49-F238E27FC236}">
                <a16:creationId xmlns:a16="http://schemas.microsoft.com/office/drawing/2014/main" id="{7AC909F5-89D2-4012-BD96-3CC9747C89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1258957"/>
            <a:ext cx="8382000" cy="4867207"/>
          </a:xfrm>
        </p:spPr>
        <p:txBody>
          <a:bodyPr>
            <a:normAutofit/>
          </a:bodyPr>
          <a:lstStyle/>
          <a:p>
            <a:pPr lvl="0">
              <a:buNone/>
            </a:pPr>
            <a:endParaRPr lang="en-IN" sz="2400" dirty="0"/>
          </a:p>
          <a:p>
            <a:pPr lvl="0">
              <a:buNone/>
            </a:pPr>
            <a:r>
              <a:rPr lang="en-IN" sz="2500" b="1" dirty="0"/>
              <a:t>                                     </a:t>
            </a:r>
            <a:r>
              <a:rPr lang="en-IN" sz="2500" b="1" dirty="0">
                <a:solidFill>
                  <a:srgbClr val="FF0000"/>
                </a:solidFill>
              </a:rPr>
              <a:t>WARM UP QUESTIONS</a:t>
            </a:r>
          </a:p>
          <a:p>
            <a:pPr lvl="0">
              <a:buNone/>
            </a:pPr>
            <a:endParaRPr lang="en-IN" sz="2400" dirty="0">
              <a:solidFill>
                <a:srgbClr val="FF0000"/>
              </a:solidFill>
            </a:endParaRPr>
          </a:p>
          <a:p>
            <a:pPr lvl="0"/>
            <a:r>
              <a:rPr lang="en-US" sz="2400" b="1" dirty="0"/>
              <a:t> Activate prior knowledge by asking students whether they have witnessed the rust formation in the windows iron bars.</a:t>
            </a:r>
          </a:p>
          <a:p>
            <a:pPr lvl="0"/>
            <a:r>
              <a:rPr lang="en-US" sz="2400" b="1" dirty="0"/>
              <a:t> After listening to their responses, guide them to understand the further the methods of preventing the rusting of iron bars.</a:t>
            </a:r>
          </a:p>
          <a:p>
            <a:r>
              <a:rPr lang="en-IN" sz="2400" b="1" dirty="0"/>
              <a:t>Then ask them to identify some other methods of the prevention of rusting.</a:t>
            </a:r>
            <a:endParaRPr lang="en-US" sz="2400" b="1" dirty="0"/>
          </a:p>
          <a:p>
            <a:endParaRPr lang="en-US" sz="2400" dirty="0"/>
          </a:p>
        </p:txBody>
      </p:sp>
      <p:pic>
        <p:nvPicPr>
          <p:cNvPr id="4" name="Picture 2">
            <a:extLst>
              <a:ext uri="{FF2B5EF4-FFF2-40B4-BE49-F238E27FC236}">
                <a16:creationId xmlns:a16="http://schemas.microsoft.com/office/drawing/2014/main" id="{81789729-9E66-40DF-A746-9BDCE5372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FDEE6-7048-4295-B1DE-0407451D7070}"/>
              </a:ext>
            </a:extLst>
          </p:cNvPr>
          <p:cNvSpPr>
            <a:spLocks noGrp="1"/>
          </p:cNvSpPr>
          <p:nvPr>
            <p:ph type="title"/>
          </p:nvPr>
        </p:nvSpPr>
        <p:spPr/>
        <p:txBody>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PREVENTION </a:t>
            </a:r>
            <a:r>
              <a:rPr lang="en-IN" sz="2500" b="1" dirty="0">
                <a:solidFill>
                  <a:srgbClr val="FF0000"/>
                </a:solidFill>
                <a:latin typeface="Calibri" panose="020F0502020204030204" pitchFamily="34" charset="0"/>
                <a:ea typeface="Calibri" panose="020F0502020204030204" pitchFamily="34" charset="0"/>
                <a:cs typeface="Calibri" panose="020F0502020204030204" pitchFamily="34" charset="0"/>
              </a:rPr>
              <a:t>OF</a:t>
            </a: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RUSTING</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15629530-A153-48D3-88E2-E2B357A2DD9A}"/>
              </a:ext>
            </a:extLst>
          </p:cNvPr>
          <p:cNvSpPr>
            <a:spLocks noGrp="1"/>
          </p:cNvSpPr>
          <p:nvPr>
            <p:ph idx="1"/>
          </p:nvPr>
        </p:nvSpPr>
        <p:spPr>
          <a:xfrm>
            <a:off x="960783" y="1571418"/>
            <a:ext cx="10515600" cy="4351338"/>
          </a:xfrm>
        </p:spPr>
        <p:txBody>
          <a:bodyPr/>
          <a:lstStyle/>
          <a:p>
            <a:pPr marL="0" marR="0" lvl="0" indent="0">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BY PAINTING</a:t>
            </a:r>
          </a:p>
          <a:p>
            <a:pPr marL="0" marR="0" lvl="0" indent="0">
              <a:lnSpc>
                <a:spcPct val="115000"/>
              </a:lnSpc>
              <a:spcBef>
                <a:spcPts val="0"/>
              </a:spcBef>
              <a:spcAft>
                <a:spcPts val="375"/>
              </a:spcAf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2400" b="1" i="1" dirty="0">
                <a:effectLst/>
                <a:latin typeface="Calibri" panose="020F0502020204030204" pitchFamily="34" charset="0"/>
                <a:ea typeface="Calibri" panose="020F0502020204030204" pitchFamily="34" charset="0"/>
                <a:cs typeface="Calibri" panose="020F0502020204030204" pitchFamily="34" charset="0"/>
              </a:rPr>
              <a:t>Painting with red lead</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2400" b="1" i="1" dirty="0">
                <a:effectLst/>
                <a:latin typeface="Calibri" panose="020F0502020204030204" pitchFamily="34" charset="0"/>
                <a:ea typeface="Calibri" panose="020F0502020204030204" pitchFamily="34" charset="0"/>
                <a:cs typeface="Calibri" panose="020F0502020204030204" pitchFamily="34" charset="0"/>
              </a:rPr>
              <a:t>Oil paint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2400" b="1" i="1" dirty="0">
                <a:effectLst/>
                <a:latin typeface="Calibri" panose="020F0502020204030204" pitchFamily="34" charset="0"/>
                <a:ea typeface="Calibri" panose="020F0502020204030204" pitchFamily="34" charset="0"/>
                <a:cs typeface="Calibri" panose="020F0502020204030204" pitchFamily="34" charset="0"/>
              </a:rPr>
              <a:t>Enamel coating</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2400" b="1" i="1" dirty="0">
                <a:effectLst/>
                <a:latin typeface="Calibri" panose="020F0502020204030204" pitchFamily="34" charset="0"/>
                <a:ea typeface="Calibri" panose="020F0502020204030204" pitchFamily="34" charset="0"/>
                <a:cs typeface="Calibri" panose="020F0502020204030204" pitchFamily="34" charset="0"/>
              </a:rPr>
              <a:t>Coal tar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2400" b="1" i="1" dirty="0">
                <a:effectLst/>
                <a:latin typeface="Calibri" panose="020F0502020204030204" pitchFamily="34" charset="0"/>
                <a:ea typeface="Calibri" panose="020F0502020204030204" pitchFamily="34" charset="0"/>
                <a:cs typeface="Calibri" panose="020F0502020204030204" pitchFamily="34" charset="0"/>
              </a:rPr>
              <a:t>Plastic coating</a:t>
            </a:r>
          </a:p>
          <a:p>
            <a:pPr marL="0" marR="0" lvl="0" indent="0">
              <a:lnSpc>
                <a:spcPct val="115000"/>
              </a:lnSpc>
              <a:spcBef>
                <a:spcPts val="0"/>
              </a:spcBef>
              <a:spcAft>
                <a:spcPts val="375"/>
              </a:spcAft>
              <a:buNone/>
            </a:pPr>
            <a:endParaRPr lang="en-IN" sz="2400" b="1" i="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BY GREASING OR OILING</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375"/>
              </a:spcAf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3D8229FF-529E-4CA6-90A2-9D19F840DE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443BDBC-59E4-4E2C-8666-D73A37582A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9930" y="1834874"/>
            <a:ext cx="6000000" cy="4500000"/>
          </a:xfrm>
          <a:prstGeom prst="rect">
            <a:avLst/>
          </a:prstGeom>
        </p:spPr>
      </p:pic>
    </p:spTree>
    <p:extLst>
      <p:ext uri="{BB962C8B-B14F-4D97-AF65-F5344CB8AC3E}">
        <p14:creationId xmlns:p14="http://schemas.microsoft.com/office/powerpoint/2010/main" val="594190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4C57-8D7A-4A7E-BC99-83184BC21685}"/>
              </a:ext>
            </a:extLst>
          </p:cNvPr>
          <p:cNvSpPr>
            <a:spLocks noGrp="1"/>
          </p:cNvSpPr>
          <p:nvPr>
            <p:ph type="title"/>
          </p:nvPr>
        </p:nvSpPr>
        <p:spPr/>
        <p:txBody>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BY GREASING OR OILING</a:t>
            </a:r>
            <a:br>
              <a:rPr lang="en-IN" sz="44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pic>
        <p:nvPicPr>
          <p:cNvPr id="5" name="Content Placeholder 4">
            <a:extLst>
              <a:ext uri="{FF2B5EF4-FFF2-40B4-BE49-F238E27FC236}">
                <a16:creationId xmlns:a16="http://schemas.microsoft.com/office/drawing/2014/main" id="{02D6B7B9-E448-4FAE-8747-33BC141D15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52870" y="1497495"/>
            <a:ext cx="8799444" cy="4678017"/>
          </a:xfrm>
        </p:spPr>
      </p:pic>
      <p:pic>
        <p:nvPicPr>
          <p:cNvPr id="6" name="Picture 2">
            <a:extLst>
              <a:ext uri="{FF2B5EF4-FFF2-40B4-BE49-F238E27FC236}">
                <a16:creationId xmlns:a16="http://schemas.microsoft.com/office/drawing/2014/main" id="{F5E75620-59CE-4AC6-8E3B-574BE9BCE6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8583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AF22A-0169-4529-9674-CF746B737296}"/>
              </a:ext>
            </a:extLst>
          </p:cNvPr>
          <p:cNvSpPr>
            <a:spLocks noGrp="1"/>
          </p:cNvSpPr>
          <p:nvPr>
            <p:ph type="title"/>
          </p:nvPr>
        </p:nvSpPr>
        <p:spPr>
          <a:xfrm>
            <a:off x="838200" y="365126"/>
            <a:ext cx="10515600" cy="801066"/>
          </a:xfrm>
        </p:spPr>
        <p:txBody>
          <a:bodyPr>
            <a:normAutofit/>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PREVENTION OF RUSTING</a:t>
            </a:r>
            <a:endParaRPr lang="en-IN" sz="2500" dirty="0"/>
          </a:p>
        </p:txBody>
      </p:sp>
      <p:sp>
        <p:nvSpPr>
          <p:cNvPr id="3" name="Content Placeholder 2">
            <a:extLst>
              <a:ext uri="{FF2B5EF4-FFF2-40B4-BE49-F238E27FC236}">
                <a16:creationId xmlns:a16="http://schemas.microsoft.com/office/drawing/2014/main" id="{879D2B6B-F70A-47A3-9539-3372675148E8}"/>
              </a:ext>
            </a:extLst>
          </p:cNvPr>
          <p:cNvSpPr>
            <a:spLocks noGrp="1"/>
          </p:cNvSpPr>
          <p:nvPr>
            <p:ph idx="1"/>
          </p:nvPr>
        </p:nvSpPr>
        <p:spPr>
          <a:xfrm>
            <a:off x="649357" y="1166192"/>
            <a:ext cx="10704443" cy="5542719"/>
          </a:xfrm>
        </p:spPr>
        <p:txBody>
          <a:bodyPr>
            <a:normAutofit fontScale="77500" lnSpcReduction="20000"/>
          </a:bodyPr>
          <a:lstStyle/>
          <a:p>
            <a:pPr marL="342900" marR="0" lvl="0" indent="-342900">
              <a:lnSpc>
                <a:spcPct val="115000"/>
              </a:lnSpc>
              <a:spcBef>
                <a:spcPts val="0"/>
              </a:spcBef>
              <a:spcAft>
                <a:spcPts val="375"/>
              </a:spcAft>
              <a:buFont typeface="Arial" panose="020B0604020202020204" pitchFamily="34" charset="0"/>
              <a:buChar char="•"/>
            </a:pPr>
            <a:r>
              <a:rPr lang="en-IN" sz="31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Galvanization</a:t>
            </a:r>
            <a:r>
              <a:rPr lang="en-IN" sz="31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t>
            </a:r>
            <a:r>
              <a:rPr lang="en-IN" sz="3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process in which metals are coated with Zinc. Galvanization is used iron articles like roof sheds, buckets, and tubs etc. Water pipes after galvanization are known as G.I pipes. Galvanized steel is not used for food containers as acids present in the food reacts with zinc to form poisonous substances</a:t>
            </a:r>
            <a:r>
              <a:rPr lang="en-IN" sz="31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t>
            </a:r>
            <a:endParaRPr lang="en-IN" sz="3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31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Tin Plating</a:t>
            </a:r>
            <a:endParaRPr lang="en-IN" sz="3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31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Aluminium plating</a:t>
            </a:r>
            <a:endParaRPr lang="en-IN" sz="3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31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Alloy formation</a:t>
            </a:r>
            <a:endParaRPr lang="en-IN" sz="3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Arial" panose="020B0604020202020204" pitchFamily="34" charset="0"/>
              <a:buChar char="•"/>
            </a:pPr>
            <a:r>
              <a:rPr lang="en-IN" sz="31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Electroplating</a:t>
            </a:r>
            <a:r>
              <a:rPr lang="en-IN" sz="31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t>
            </a:r>
            <a:r>
              <a:rPr lang="en-IN" sz="3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coating of superior metal over an inferior metal by the passage of electricity is called electroplating.</a:t>
            </a:r>
            <a:endParaRPr lang="en-IN" sz="31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15000"/>
              </a:lnSpc>
              <a:spcBef>
                <a:spcPts val="0"/>
              </a:spcBef>
              <a:spcAft>
                <a:spcPts val="375"/>
              </a:spcAft>
              <a:buNone/>
            </a:pPr>
            <a:endParaRPr lang="en-IN" sz="31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15000"/>
              </a:lnSpc>
              <a:spcBef>
                <a:spcPts val="0"/>
              </a:spcBef>
              <a:spcAft>
                <a:spcPts val="375"/>
              </a:spcAft>
              <a:buNone/>
            </a:pPr>
            <a:r>
              <a:rPr lang="en-IN" sz="3100" b="1"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The Iron Pillar near Qutab Minar is rust resistant as it is made of iron mixed with phosphorous that made it lasting since last eight hundred years without rusting</a:t>
            </a:r>
            <a:endParaRPr lang="en-IN" sz="31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2">
            <a:extLst>
              <a:ext uri="{FF2B5EF4-FFF2-40B4-BE49-F238E27FC236}">
                <a16:creationId xmlns:a16="http://schemas.microsoft.com/office/drawing/2014/main" id="{53F13C56-7589-4F99-85AA-39163BEFA9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091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6B249-1C7E-41A4-9251-1D2B93EF1D6F}"/>
              </a:ext>
            </a:extLst>
          </p:cNvPr>
          <p:cNvSpPr>
            <a:spLocks noGrp="1"/>
          </p:cNvSpPr>
          <p:nvPr>
            <p:ph type="title"/>
          </p:nvPr>
        </p:nvSpPr>
        <p:spPr/>
        <p:txBody>
          <a:bodyPr>
            <a:normAutofit/>
          </a:bodyPr>
          <a:lstStyle/>
          <a:p>
            <a:pPr algn="ctr"/>
            <a:r>
              <a:rPr lang="en-US" sz="2500" b="1" dirty="0">
                <a:solidFill>
                  <a:srgbClr val="FF0000"/>
                </a:solidFill>
                <a:latin typeface="+mn-lt"/>
              </a:rPr>
              <a:t>WATCH A VIDEO</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BB3E08FF-01EA-496B-8ABF-0CE5E440DB09}"/>
              </a:ext>
            </a:extLst>
          </p:cNvPr>
          <p:cNvSpPr>
            <a:spLocks noGrp="1"/>
          </p:cNvSpPr>
          <p:nvPr>
            <p:ph idx="1"/>
          </p:nvPr>
        </p:nvSpPr>
        <p:spPr>
          <a:xfrm>
            <a:off x="997226" y="2864332"/>
            <a:ext cx="10515600" cy="3844580"/>
          </a:xfrm>
        </p:spPr>
        <p:txBody>
          <a:bodyPr>
            <a:normAutofit/>
          </a:bodyPr>
          <a:lstStyle/>
          <a:p>
            <a:r>
              <a:rPr lang="en-IN" sz="2400" b="0" i="0" dirty="0">
                <a:solidFill>
                  <a:srgbClr val="1155CC"/>
                </a:solidFill>
                <a:effectLst/>
                <a:latin typeface="Arial" panose="020B0604020202020204" pitchFamily="34" charset="0"/>
                <a:hlinkClick r:id="rId2"/>
              </a:rPr>
              <a:t>https://youtu.be/jQoE_9x37mQ</a:t>
            </a:r>
            <a:endParaRPr lang="en-IN" sz="2400" dirty="0"/>
          </a:p>
        </p:txBody>
      </p:sp>
      <p:pic>
        <p:nvPicPr>
          <p:cNvPr id="5" name="Picture 2">
            <a:extLst>
              <a:ext uri="{FF2B5EF4-FFF2-40B4-BE49-F238E27FC236}">
                <a16:creationId xmlns:a16="http://schemas.microsoft.com/office/drawing/2014/main" id="{8522B11B-BEB2-4002-917D-4BD41979B3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6937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EAF-3BE7-4D9D-855F-9BF1506D9510}"/>
              </a:ext>
            </a:extLst>
          </p:cNvPr>
          <p:cNvSpPr>
            <a:spLocks noGrp="1"/>
          </p:cNvSpPr>
          <p:nvPr>
            <p:ph type="title"/>
          </p:nvPr>
        </p:nvSpPr>
        <p:spPr/>
        <p:txBody>
          <a:bodyPr>
            <a:normAutofit/>
          </a:bodyPr>
          <a:lstStyle/>
          <a:p>
            <a:pPr algn="ctr"/>
            <a:r>
              <a:rPr lang="en-US" sz="2500" b="1" dirty="0">
                <a:solidFill>
                  <a:srgbClr val="FF0000"/>
                </a:solidFill>
                <a:latin typeface="+mn-lt"/>
              </a:rPr>
              <a:t>HOME ASSIGNMENT</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1CEF2090-FA40-424F-9849-1F22C0C8114E}"/>
              </a:ext>
            </a:extLst>
          </p:cNvPr>
          <p:cNvSpPr>
            <a:spLocks noGrp="1"/>
          </p:cNvSpPr>
          <p:nvPr>
            <p:ph idx="1"/>
          </p:nvPr>
        </p:nvSpPr>
        <p:spPr>
          <a:xfrm>
            <a:off x="838200" y="2173357"/>
            <a:ext cx="10515600" cy="4003606"/>
          </a:xfrm>
        </p:spPr>
        <p:txBody>
          <a:bodyPr>
            <a:normAutofit/>
          </a:bodyPr>
          <a:lstStyle/>
          <a:p>
            <a:r>
              <a:rPr lang="en-US" sz="2400" b="1" dirty="0"/>
              <a:t> Write a short note on Galvanization.</a:t>
            </a:r>
          </a:p>
          <a:p>
            <a:r>
              <a:rPr lang="en-US" sz="2400" b="1" dirty="0"/>
              <a:t> What do you mean by Electroplating. Give an Examples.</a:t>
            </a:r>
          </a:p>
          <a:p>
            <a:r>
              <a:rPr lang="en-US" sz="2400" b="1" dirty="0"/>
              <a:t> Point out the ways in which iron can be prevented from rusting.</a:t>
            </a:r>
            <a:endParaRPr lang="en-IN" sz="2400" b="1" dirty="0"/>
          </a:p>
        </p:txBody>
      </p:sp>
      <p:pic>
        <p:nvPicPr>
          <p:cNvPr id="4" name="Picture 2">
            <a:extLst>
              <a:ext uri="{FF2B5EF4-FFF2-40B4-BE49-F238E27FC236}">
                <a16:creationId xmlns:a16="http://schemas.microsoft.com/office/drawing/2014/main" id="{5220800D-F408-41DC-960C-2F3D987828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760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E4860-2DE4-4668-8CED-DDB27677D22A}"/>
              </a:ext>
            </a:extLst>
          </p:cNvPr>
          <p:cNvSpPr>
            <a:spLocks noGrp="1"/>
          </p:cNvSpPr>
          <p:nvPr>
            <p:ph type="title"/>
          </p:nvPr>
        </p:nvSpPr>
        <p:spPr>
          <a:xfrm>
            <a:off x="838200" y="914400"/>
            <a:ext cx="10515600" cy="1510748"/>
          </a:xfrm>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E5876724-BFE7-4FF2-8553-158C4D10F01B}"/>
              </a:ext>
            </a:extLst>
          </p:cNvPr>
          <p:cNvSpPr>
            <a:spLocks noGrp="1"/>
          </p:cNvSpPr>
          <p:nvPr>
            <p:ph idx="1"/>
          </p:nvPr>
        </p:nvSpPr>
        <p:spPr>
          <a:xfrm>
            <a:off x="838200" y="2292625"/>
            <a:ext cx="10515600" cy="3884337"/>
          </a:xfrm>
        </p:spPr>
        <p:txBody>
          <a:bodyPr/>
          <a:lstStyle/>
          <a:p>
            <a:pPr marL="0" indent="0" algn="ctr">
              <a:buNone/>
            </a:pPr>
            <a:endParaRPr lang="en-US" dirty="0"/>
          </a:p>
          <a:p>
            <a:pPr marL="0" indent="0" algn="ctr">
              <a:buNone/>
            </a:pPr>
            <a:endParaRPr lang="en-IN" dirty="0"/>
          </a:p>
          <a:p>
            <a:pPr marL="0" indent="0" algn="ctr">
              <a:buNone/>
            </a:pPr>
            <a:r>
              <a:rPr lang="en-IN" sz="3000" b="1" dirty="0">
                <a:solidFill>
                  <a:srgbClr val="FF0000"/>
                </a:solidFill>
              </a:rPr>
              <a:t>ODM EDUCATIONAL GROUP</a:t>
            </a:r>
          </a:p>
        </p:txBody>
      </p:sp>
      <p:pic>
        <p:nvPicPr>
          <p:cNvPr id="4" name="Picture 2">
            <a:extLst>
              <a:ext uri="{FF2B5EF4-FFF2-40B4-BE49-F238E27FC236}">
                <a16:creationId xmlns:a16="http://schemas.microsoft.com/office/drawing/2014/main" id="{1A8E39E4-CD54-463F-B077-359A4FEBD1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79"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3562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312</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METALS AND NON-METALS</vt:lpstr>
      <vt:lpstr>PowerPoint Presentation</vt:lpstr>
      <vt:lpstr>PowerPoint Presentation</vt:lpstr>
      <vt:lpstr>PREVENTION OF RUSTING </vt:lpstr>
      <vt:lpstr>BY GREASING OR OILING </vt:lpstr>
      <vt:lpstr>PREVENTION OF RUSTING</vt:lpstr>
      <vt:lpstr>WATCH A VIDEO</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METALS AND NON-METALS</dc:title>
  <dc:creator>Pradeep Pati</dc:creator>
  <cp:lastModifiedBy>Pradeep Pati</cp:lastModifiedBy>
  <cp:revision>4</cp:revision>
  <dcterms:created xsi:type="dcterms:W3CDTF">2021-10-15T09:00:56Z</dcterms:created>
  <dcterms:modified xsi:type="dcterms:W3CDTF">2021-12-08T03:27:32Z</dcterms:modified>
</cp:coreProperties>
</file>