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5" r:id="rId3"/>
    <p:sldId id="266" r:id="rId4"/>
    <p:sldId id="257" r:id="rId5"/>
    <p:sldId id="267" r:id="rId6"/>
    <p:sldId id="268" r:id="rId7"/>
    <p:sldId id="269" r:id="rId8"/>
    <p:sldId id="270" r:id="rId9"/>
    <p:sldId id="271" r:id="rId10"/>
    <p:sldId id="273" r:id="rId11"/>
    <p:sldId id="272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D09B02-8ACD-41B4-AB0B-44CB3FD1A58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3B20340-DB1A-4119-8B11-E93A06ACB3F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1FCD28D-31AC-4DB9-90FE-1AA9E52970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BB6533-DA23-4B26-8165-98ECE6C87C5C}" type="datetimeFigureOut">
              <a:rPr lang="en-IN" smtClean="0"/>
              <a:t>18-12-2021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AB52AD-2E61-4568-9A8E-18C6DD8BC7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CE7B417-EF02-4232-A793-69D5E0ED5B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63FEF1-12A5-4ABD-B872-3B741D7FECA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3231236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095AB1-DB3C-457F-A6EC-C0FB86D497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20CBEE6-0213-46A1-91A3-14883DC00E6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A88CE8F-854F-4E6A-8102-0976DF2B86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BB6533-DA23-4B26-8165-98ECE6C87C5C}" type="datetimeFigureOut">
              <a:rPr lang="en-IN" smtClean="0"/>
              <a:t>18-12-2021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CF2D2D6-A069-40FD-BF99-F24930ED37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DE147A9-CE8E-4D12-BE13-CF7A0D90DB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63FEF1-12A5-4ABD-B872-3B741D7FECA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5410674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475D8E4-F148-4C5E-BF72-8A83D7C6BF0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D8509C7-62B9-4E6E-963F-F91FB4E49EB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3B47FB-D05F-4E82-89B3-49D7DA6B56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BB6533-DA23-4B26-8165-98ECE6C87C5C}" type="datetimeFigureOut">
              <a:rPr lang="en-IN" smtClean="0"/>
              <a:t>18-12-2021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10A8E68-2697-41BD-AA68-FEBBEB3FE5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935616D-3966-45EF-BE42-096183A069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63FEF1-12A5-4ABD-B872-3B741D7FECA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6884468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1227E9-ECB9-4DA9-9DD6-6DA6C6E4F4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BC3647-178A-4DBD-A7FE-B2714AFEAA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C214E2D-82A9-4A7C-B02C-57C6054EC2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BB6533-DA23-4B26-8165-98ECE6C87C5C}" type="datetimeFigureOut">
              <a:rPr lang="en-IN" smtClean="0"/>
              <a:t>18-12-2021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425C016-DEBF-4573-B91B-C581BAAD75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B62FAA-3A75-4677-8F39-C9BBED207F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63FEF1-12A5-4ABD-B872-3B741D7FECA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7036295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5DC6B9-23D0-4C38-9101-A0ADABFF54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3BE1331-3119-4279-A6A1-7B489107FC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87543FB-DC8F-4A2C-A61D-2BFCD39AAA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BB6533-DA23-4B26-8165-98ECE6C87C5C}" type="datetimeFigureOut">
              <a:rPr lang="en-IN" smtClean="0"/>
              <a:t>18-12-2021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173591-BAEE-4987-83AE-772690D9BF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2E4794-564B-4FC5-8EB3-53CAB94286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63FEF1-12A5-4ABD-B872-3B741D7FECA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5359898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CABD98-FF79-41B9-943F-6821B67C35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832795-31F8-4F39-AD36-E9AE75080E1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A505D09-0036-4242-B432-61A53F5D9FF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441676D-00C6-4550-A611-8C22041291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BB6533-DA23-4B26-8165-98ECE6C87C5C}" type="datetimeFigureOut">
              <a:rPr lang="en-IN" smtClean="0"/>
              <a:t>18-12-2021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ADD7D95-2B67-4275-A7AA-700D2055FB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07DA37E-42EA-4A61-BDA5-028F4ADF32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63FEF1-12A5-4ABD-B872-3B741D7FECA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8017198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D6BA04-037B-4102-9D30-ACD64E68ED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31FCA4D-CE4C-42E0-A620-79D4E64F587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8B4B962-967E-4A43-B6D1-E55ABA07F87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0C5E327-C9A4-4642-8073-65C4E900404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BF1088C-CD10-4CD3-B85A-2146BC87F7D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7EE15A6-B6E5-4FB3-9437-6524BB5EF4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BB6533-DA23-4B26-8165-98ECE6C87C5C}" type="datetimeFigureOut">
              <a:rPr lang="en-IN" smtClean="0"/>
              <a:t>18-12-2021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D2092D9-E426-4E57-B6C4-3A461134F5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5F0E434-82D3-4987-A077-7EC9468194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63FEF1-12A5-4ABD-B872-3B741D7FECA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2841528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31B1E2-DF07-42EC-A00E-744DC4B629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2381117-9171-40EF-B7CD-7A814DBE4D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BB6533-DA23-4B26-8165-98ECE6C87C5C}" type="datetimeFigureOut">
              <a:rPr lang="en-IN" smtClean="0"/>
              <a:t>18-12-2021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1DF4F5A-8C6F-4FB2-97BD-BE0FFDEAE5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BEE5D2E-F6FF-4CD0-93F1-7F8B6552F4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63FEF1-12A5-4ABD-B872-3B741D7FECA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8032758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E14B442-3F7E-4766-B9A0-487DEF4183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BB6533-DA23-4B26-8165-98ECE6C87C5C}" type="datetimeFigureOut">
              <a:rPr lang="en-IN" smtClean="0"/>
              <a:t>18-12-2021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EBD2342-B4B2-4451-83E6-3C2BCADCAC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B1634E9-9377-4F05-8FD7-5ED634029D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63FEF1-12A5-4ABD-B872-3B741D7FECA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4132081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B57FDA-5EC2-4FFB-B9DD-A2AB7F72E7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CD5CA6-9E8B-40DD-A545-7EDDB2461B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2CE513C-58E1-44D3-8DC0-EF45F76392E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E1F6308-93A4-401F-9CFB-D808B31933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BB6533-DA23-4B26-8165-98ECE6C87C5C}" type="datetimeFigureOut">
              <a:rPr lang="en-IN" smtClean="0"/>
              <a:t>18-12-2021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57BD7E4-D36F-4A63-8104-83AF339446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35E8B30-D50C-420A-B92A-36697F1C4F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63FEF1-12A5-4ABD-B872-3B741D7FECA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421491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533FB5-D52A-4DD2-8C47-7DB4CC9E43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9052CBA-495A-49C3-B441-E88D2DA559C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44F9273-4068-4A02-9481-D8733F28B65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C501D99-6F62-4808-A9DB-6211052A67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BB6533-DA23-4B26-8165-98ECE6C87C5C}" type="datetimeFigureOut">
              <a:rPr lang="en-IN" smtClean="0"/>
              <a:t>18-12-2021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988D6E0-501D-46A5-A6D4-038817C0E0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D0BB7E7-5DB5-4345-8CEB-9427196215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63FEF1-12A5-4ABD-B872-3B741D7FECA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6526249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730E93C-22D3-47C4-B4EB-82FA85631E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206D3C3-2A62-462B-A591-E618BBA06F9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DD5D1E7-C4C8-41BD-BF5D-175968D29DD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BB6533-DA23-4B26-8165-98ECE6C87C5C}" type="datetimeFigureOut">
              <a:rPr lang="en-IN" smtClean="0"/>
              <a:t>18-12-2021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B41266C-A07D-4882-ADCE-12590739DD4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C63CEA3-C140-4330-BA55-95D9380820D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63FEF1-12A5-4ABD-B872-3B741D7FECA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6515100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youtu.be/h3mKX3QzrrI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B5F175-8580-4708-A129-1287B0BF9A8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799202"/>
          </a:xfrm>
        </p:spPr>
        <p:txBody>
          <a:bodyPr>
            <a:normAutofit/>
          </a:bodyPr>
          <a:lstStyle/>
          <a:p>
            <a:r>
              <a:rPr lang="en-US" sz="3000" b="1" dirty="0">
                <a:solidFill>
                  <a:srgbClr val="FF0000"/>
                </a:solidFill>
                <a:latin typeface="+mn-lt"/>
              </a:rPr>
              <a:t>ATOMS, MOLECULES AND RADICALS</a:t>
            </a:r>
            <a:endParaRPr lang="en-IN" sz="3000" b="1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492E5EC-E4FC-4DF9-BE78-0DA7A17DEBE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634628"/>
            <a:ext cx="9144000" cy="3101009"/>
          </a:xfrm>
        </p:spPr>
        <p:txBody>
          <a:bodyPr/>
          <a:lstStyle/>
          <a:p>
            <a:r>
              <a:rPr lang="en-US" sz="2400" b="1" dirty="0">
                <a:solidFill>
                  <a:schemeClr val="tx1"/>
                </a:solidFill>
              </a:rPr>
              <a:t>SUBJECT-CHEMISTRY</a:t>
            </a:r>
          </a:p>
          <a:p>
            <a:r>
              <a:rPr lang="en-US" sz="2400" b="1" dirty="0">
                <a:solidFill>
                  <a:schemeClr val="tx1"/>
                </a:solidFill>
              </a:rPr>
              <a:t>CHAPTER NO- 4</a:t>
            </a:r>
          </a:p>
          <a:p>
            <a:r>
              <a:rPr lang="en-IN" sz="2400" b="1" dirty="0">
                <a:solidFill>
                  <a:schemeClr val="tx1"/>
                </a:solidFill>
              </a:rPr>
              <a:t>Concept of Radicals, Valency and Variable valency.</a:t>
            </a:r>
            <a:endParaRPr lang="en-US" sz="2400" b="1" dirty="0">
              <a:solidFill>
                <a:schemeClr val="tx1"/>
              </a:solidFill>
            </a:endParaRPr>
          </a:p>
          <a:p>
            <a:r>
              <a:rPr lang="en-US" sz="2400" b="1" dirty="0">
                <a:solidFill>
                  <a:schemeClr val="tx1"/>
                </a:solidFill>
              </a:rPr>
              <a:t>PERIOD-3</a:t>
            </a:r>
          </a:p>
          <a:p>
            <a:endParaRPr lang="en-IN" dirty="0"/>
          </a:p>
        </p:txBody>
      </p:sp>
      <p:pic>
        <p:nvPicPr>
          <p:cNvPr id="4" name="Google Shape;54;p13">
            <a:extLst>
              <a:ext uri="{FF2B5EF4-FFF2-40B4-BE49-F238E27FC236}">
                <a16:creationId xmlns:a16="http://schemas.microsoft.com/office/drawing/2014/main" id="{52442B10-23EB-47D7-B7C1-FD48F253FB05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5221356"/>
            <a:ext cx="12192000" cy="1636643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2">
            <a:extLst>
              <a:ext uri="{FF2B5EF4-FFF2-40B4-BE49-F238E27FC236}">
                <a16:creationId xmlns:a16="http://schemas.microsoft.com/office/drawing/2014/main" id="{B154F86A-6A36-464E-8E62-A7901D88E6B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71979" y="230395"/>
            <a:ext cx="2592042" cy="6493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9282378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3941E4-6CFD-485B-8619-30825413E1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000" b="1" dirty="0">
                <a:solidFill>
                  <a:srgbClr val="FF0000"/>
                </a:solidFill>
                <a:latin typeface="+mn-lt"/>
              </a:rPr>
              <a:t>HOME ASSIGNMENT</a:t>
            </a:r>
            <a:endParaRPr lang="en-IN" sz="3000" b="1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991A5B-9D26-459D-A1A4-4877CCD0E9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351338"/>
          </a:xfrm>
        </p:spPr>
        <p:txBody>
          <a:bodyPr/>
          <a:lstStyle/>
          <a:p>
            <a:r>
              <a:rPr lang="en-IN" sz="24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Exercise Q1 (d) , Q5</a:t>
            </a:r>
          </a:p>
          <a:p>
            <a:r>
              <a:rPr lang="en-IN" sz="2400" b="1" dirty="0">
                <a:latin typeface="Calibri" panose="020F0502020204030204" pitchFamily="34" charset="0"/>
              </a:rPr>
              <a:t>Define Valency.</a:t>
            </a:r>
          </a:p>
          <a:p>
            <a:r>
              <a:rPr lang="en-IN" sz="2400" b="1" dirty="0">
                <a:latin typeface="Calibri" panose="020F0502020204030204" pitchFamily="34" charset="0"/>
              </a:rPr>
              <a:t>What do you mean by variable valency. Support your answer with an example.</a:t>
            </a:r>
          </a:p>
          <a:p>
            <a:r>
              <a:rPr lang="en-IN" sz="2400" b="1" dirty="0">
                <a:latin typeface="Calibri" panose="020F0502020204030204" pitchFamily="34" charset="0"/>
              </a:rPr>
              <a:t>Mention the representation of the following Radicals  a) Chloride  b)  Bromide   c) Carbonate  d) Calcium</a:t>
            </a:r>
          </a:p>
          <a:p>
            <a:endParaRPr lang="en-IN" dirty="0"/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6A506704-A4EF-45D5-99E5-A447E56B0F6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79225" y="166618"/>
            <a:ext cx="2592042" cy="6493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4519977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0AF3A9-58D3-40DC-9906-7D1F22A2B2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93913"/>
            <a:ext cx="10515600" cy="1934816"/>
          </a:xfrm>
        </p:spPr>
        <p:txBody>
          <a:bodyPr>
            <a:normAutofit/>
          </a:bodyPr>
          <a:lstStyle/>
          <a:p>
            <a:pPr algn="ctr"/>
            <a:r>
              <a:rPr lang="en-US" sz="3000" b="1" dirty="0">
                <a:latin typeface="+mn-lt"/>
              </a:rPr>
              <a:t>THANKING YOU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BC92E9-A532-45DF-A732-A73D4D7018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68557"/>
            <a:ext cx="10515600" cy="4308406"/>
          </a:xfrm>
        </p:spPr>
        <p:txBody>
          <a:bodyPr/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IN" dirty="0"/>
          </a:p>
          <a:p>
            <a:pPr marL="0" indent="0">
              <a:buNone/>
            </a:pPr>
            <a:endParaRPr lang="en-IN" dirty="0"/>
          </a:p>
          <a:p>
            <a:pPr marL="0" indent="0" algn="ctr">
              <a:buNone/>
            </a:pPr>
            <a:r>
              <a:rPr lang="en-IN" sz="3000" b="1" dirty="0">
                <a:solidFill>
                  <a:srgbClr val="FF0000"/>
                </a:solidFill>
              </a:rPr>
              <a:t>ODM EDUCATIONAL GROUP</a:t>
            </a:r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584CE461-EF4D-470A-97DD-5E3DC7FD043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39468" y="344557"/>
            <a:ext cx="2592042" cy="6493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067945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52600" y="371061"/>
            <a:ext cx="8458200" cy="6162261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400" dirty="0"/>
              <a:t>                                      </a:t>
            </a:r>
            <a:r>
              <a:rPr lang="en-US" sz="2400" b="1" dirty="0">
                <a:solidFill>
                  <a:srgbClr val="FF0000"/>
                </a:solidFill>
              </a:rPr>
              <a:t>LEARNING  OBJECTIVE</a:t>
            </a:r>
          </a:p>
          <a:p>
            <a:pPr>
              <a:buNone/>
            </a:pPr>
            <a:endParaRPr lang="en-US" sz="2400" b="1" dirty="0">
              <a:solidFill>
                <a:srgbClr val="FF0000"/>
              </a:solidFill>
            </a:endParaRPr>
          </a:p>
          <a:p>
            <a:pPr>
              <a:buNone/>
            </a:pPr>
            <a:r>
              <a:rPr lang="en-IN" sz="2400" b="1" dirty="0"/>
              <a:t>Students will be able to</a:t>
            </a:r>
            <a:endParaRPr lang="en-US" sz="2400" b="1" dirty="0"/>
          </a:p>
          <a:p>
            <a:pPr lvl="0"/>
            <a:r>
              <a:rPr lang="en-IN" sz="2400" b="1" dirty="0"/>
              <a:t>Know about the concept of Radicals</a:t>
            </a:r>
            <a:endParaRPr lang="en-US" sz="2400" b="1" dirty="0"/>
          </a:p>
          <a:p>
            <a:pPr lvl="0"/>
            <a:r>
              <a:rPr lang="en-IN" sz="2400" b="1" dirty="0"/>
              <a:t>Get aware of the concept of Valency.</a:t>
            </a:r>
          </a:p>
          <a:p>
            <a:pPr lvl="0"/>
            <a:r>
              <a:rPr lang="en-IN" sz="2400" b="1" dirty="0"/>
              <a:t> Know about the Variable Valency along with some examples.</a:t>
            </a:r>
            <a:endParaRPr lang="en-US" sz="2400" b="1" dirty="0"/>
          </a:p>
          <a:p>
            <a:pPr marL="0" lvl="0" indent="0">
              <a:buNone/>
            </a:pPr>
            <a:endParaRPr lang="en-US" sz="2400" b="1" dirty="0"/>
          </a:p>
          <a:p>
            <a:pPr>
              <a:buNone/>
            </a:pPr>
            <a:endParaRPr lang="en-US" sz="2400" dirty="0">
              <a:solidFill>
                <a:srgbClr val="FF0000"/>
              </a:solidFill>
            </a:endParaRPr>
          </a:p>
        </p:txBody>
      </p:sp>
      <p:pic>
        <p:nvPicPr>
          <p:cNvPr id="6" name="Picture 5" descr="source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117034" y="3700669"/>
            <a:ext cx="2286000" cy="2362200"/>
          </a:xfrm>
          <a:prstGeom prst="rect">
            <a:avLst/>
          </a:prstGeom>
        </p:spPr>
      </p:pic>
      <p:pic>
        <p:nvPicPr>
          <p:cNvPr id="4" name="Picture 2">
            <a:extLst>
              <a:ext uri="{FF2B5EF4-FFF2-40B4-BE49-F238E27FC236}">
                <a16:creationId xmlns:a16="http://schemas.microsoft.com/office/drawing/2014/main" id="{5CB85F11-0034-441E-8240-178CB5EDD53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71989" y="324678"/>
            <a:ext cx="2592042" cy="6493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28800" y="381001"/>
            <a:ext cx="8382000" cy="5745163"/>
          </a:xfrm>
        </p:spPr>
        <p:txBody>
          <a:bodyPr>
            <a:normAutofit/>
          </a:bodyPr>
          <a:lstStyle/>
          <a:p>
            <a:pPr lvl="0">
              <a:buNone/>
            </a:pPr>
            <a:endParaRPr lang="en-IN" sz="2400" dirty="0"/>
          </a:p>
          <a:p>
            <a:pPr lvl="0">
              <a:buNone/>
            </a:pPr>
            <a:r>
              <a:rPr lang="en-IN" sz="2400" dirty="0"/>
              <a:t>                                     </a:t>
            </a:r>
            <a:r>
              <a:rPr lang="en-IN" sz="2500" b="1" dirty="0">
                <a:solidFill>
                  <a:srgbClr val="FF0000"/>
                </a:solidFill>
              </a:rPr>
              <a:t>WARM UP QUESTIONS</a:t>
            </a:r>
          </a:p>
          <a:p>
            <a:pPr lvl="0">
              <a:buNone/>
            </a:pPr>
            <a:endParaRPr lang="en-IN" sz="2500" b="1" dirty="0">
              <a:solidFill>
                <a:srgbClr val="FF0000"/>
              </a:solidFill>
            </a:endParaRPr>
          </a:p>
          <a:p>
            <a:pPr lvl="0"/>
            <a:r>
              <a:rPr lang="en-US" sz="2400" dirty="0"/>
              <a:t> </a:t>
            </a:r>
            <a:r>
              <a:rPr lang="en-US" sz="2400" b="1" dirty="0"/>
              <a:t>Activate prior knowledge by asking students what is the Molecular formula of an element.</a:t>
            </a:r>
          </a:p>
          <a:p>
            <a:pPr lvl="0"/>
            <a:r>
              <a:rPr lang="en-US" sz="2400" b="1" dirty="0"/>
              <a:t> After listening to their responses, test their knowledge on the symbols of some elements.</a:t>
            </a:r>
          </a:p>
          <a:p>
            <a:r>
              <a:rPr lang="en-IN" sz="2400" b="1" dirty="0"/>
              <a:t>Then ask them about Atomicity.</a:t>
            </a:r>
          </a:p>
          <a:p>
            <a:r>
              <a:rPr lang="en-IN" sz="2400" b="1" dirty="0"/>
              <a:t> Guide them to know about the radicals and its utility in writing a chemical formula.</a:t>
            </a:r>
            <a:endParaRPr lang="en-US" sz="2400" b="1" dirty="0"/>
          </a:p>
          <a:p>
            <a:endParaRPr lang="en-US" sz="2400" dirty="0"/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99222C6C-4ACC-4D43-903A-9DAA5A117D4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45474" y="288234"/>
            <a:ext cx="2592042" cy="6493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7B6B2B-9D11-4E38-9F69-B06579C0A6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000" b="1" dirty="0">
                <a:solidFill>
                  <a:srgbClr val="FF0000"/>
                </a:solidFill>
                <a:latin typeface="+mn-lt"/>
              </a:rPr>
              <a:t>RADICALS</a:t>
            </a:r>
            <a:endParaRPr lang="en-IN" sz="3000" b="1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27FADB-FD86-45E7-B123-AECDE2B6D4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86609"/>
            <a:ext cx="10515600" cy="3990354"/>
          </a:xfrm>
        </p:spPr>
        <p:txBody>
          <a:bodyPr/>
          <a:lstStyle/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800"/>
              </a:spcAft>
              <a:buFont typeface="Symbol" panose="05050102010706020507" pitchFamily="18" charset="2"/>
              <a:buBlip>
                <a:blip r:embed="rId2"/>
              </a:buBlip>
            </a:pPr>
            <a:r>
              <a:rPr lang="en-US" sz="22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 Radical is an atom of an element or a group of atoms of different elements that behaves like a single unit.</a:t>
            </a:r>
            <a:endParaRPr lang="en-IN" sz="22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800"/>
              </a:spcAft>
              <a:buFont typeface="Symbol" panose="05050102010706020507" pitchFamily="18" charset="2"/>
              <a:buBlip>
                <a:blip r:embed="rId2"/>
              </a:buBlip>
            </a:pPr>
            <a:r>
              <a:rPr lang="en-US" sz="22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Radicals are of two types: -</a:t>
            </a:r>
            <a:endParaRPr lang="en-IN" sz="22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en-US" sz="22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Basic Radical: - They have positive charge and are also called Cations.</a:t>
            </a:r>
            <a:endParaRPr lang="en-IN" sz="22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en-US" sz="22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Acid Radical: - They have negative charge and are also called Anions.</a:t>
            </a:r>
            <a:endParaRPr lang="en-IN" sz="22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IN" dirty="0"/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DB90E252-E0BE-4662-8B93-7580CE24B15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05729" y="356359"/>
            <a:ext cx="2592042" cy="6493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979034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AB4D71-A9C0-42DE-B7FF-B2211150DB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000" b="1" dirty="0">
                <a:solidFill>
                  <a:srgbClr val="FF0000"/>
                </a:solidFill>
                <a:latin typeface="+mn-lt"/>
              </a:rPr>
              <a:t>POSITIVE RADICALS</a:t>
            </a:r>
            <a:endParaRPr lang="en-IN" sz="3000" b="1" dirty="0">
              <a:solidFill>
                <a:srgbClr val="FF0000"/>
              </a:solidFill>
              <a:latin typeface="+mn-lt"/>
            </a:endParaRPr>
          </a:p>
        </p:txBody>
      </p:sp>
      <p:pic>
        <p:nvPicPr>
          <p:cNvPr id="7" name="Content Placeholder 4">
            <a:extLst>
              <a:ext uri="{FF2B5EF4-FFF2-40B4-BE49-F238E27FC236}">
                <a16:creationId xmlns:a16="http://schemas.microsoft.com/office/drawing/2014/main" id="{5A235997-7DCF-4266-A8FD-2E9FED8D4BE6}"/>
              </a:ext>
            </a:extLst>
          </p:cNvPr>
          <p:cNvPicPr>
            <a:picLocks noGrp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709531" y="1497842"/>
            <a:ext cx="9541566" cy="4571653"/>
          </a:xfrm>
          <a:prstGeom prst="rect">
            <a:avLst/>
          </a:prstGeom>
        </p:spPr>
      </p:pic>
      <p:pic>
        <p:nvPicPr>
          <p:cNvPr id="8" name="Picture 2">
            <a:extLst>
              <a:ext uri="{FF2B5EF4-FFF2-40B4-BE49-F238E27FC236}">
                <a16:creationId xmlns:a16="http://schemas.microsoft.com/office/drawing/2014/main" id="{3B9561AF-8228-4B17-9DB9-F9046A7BA8E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71980" y="239230"/>
            <a:ext cx="2592042" cy="5492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152059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9995C7-9F5A-4FBE-AA4C-C9A0D94729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000" b="1" dirty="0">
                <a:solidFill>
                  <a:srgbClr val="FF0000"/>
                </a:solidFill>
                <a:latin typeface="+mn-lt"/>
              </a:rPr>
              <a:t>NEGATIVE RADICALS</a:t>
            </a:r>
            <a:endParaRPr lang="en-IN" sz="3000" b="1" dirty="0">
              <a:solidFill>
                <a:srgbClr val="FF0000"/>
              </a:solidFill>
              <a:latin typeface="+mn-lt"/>
            </a:endParaRPr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0578C132-943E-4549-999E-6F3E2A0261AC}"/>
              </a:ext>
            </a:extLst>
          </p:cNvPr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0416" y="1401555"/>
            <a:ext cx="9568071" cy="4694445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2">
            <a:extLst>
              <a:ext uri="{FF2B5EF4-FFF2-40B4-BE49-F238E27FC236}">
                <a16:creationId xmlns:a16="http://schemas.microsoft.com/office/drawing/2014/main" id="{1DFF0BC1-4954-419D-8AC3-2C549DEFCBE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71979" y="132004"/>
            <a:ext cx="2592042" cy="4662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233327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5C8DCD-82B7-416A-91C2-0EBF7A20AF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000" b="1" dirty="0">
                <a:solidFill>
                  <a:srgbClr val="FF0000"/>
                </a:solidFill>
                <a:latin typeface="+mn-lt"/>
              </a:rPr>
              <a:t>CONCEPT OF VALENCY</a:t>
            </a:r>
            <a:endParaRPr lang="en-IN" sz="3000" b="1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DE4FCA-4BAA-47F3-B79F-68C1B9F9140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63140"/>
          </a:xfrm>
        </p:spPr>
        <p:txBody>
          <a:bodyPr/>
          <a:lstStyle/>
          <a:p>
            <a:pPr marL="0" marR="0" indent="0">
              <a:lnSpc>
                <a:spcPct val="115000"/>
              </a:lnSpc>
              <a:spcBef>
                <a:spcPts val="1500"/>
              </a:spcBef>
              <a:spcAft>
                <a:spcPts val="750"/>
              </a:spcAft>
              <a:buNone/>
            </a:pPr>
            <a:r>
              <a:rPr lang="en-IN" sz="25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Valency</a:t>
            </a:r>
            <a:endParaRPr lang="en-IN" sz="25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IN" sz="2200" b="1" dirty="0">
                <a:solidFill>
                  <a:srgbClr val="333333"/>
                </a:solidFill>
                <a:effectLst/>
                <a:ea typeface="Times New Roman" panose="02020603050405020304" pitchFamily="18" charset="0"/>
              </a:rPr>
              <a:t>Valence electrons are those electrons which are present in the outermost orbit of the atom.</a:t>
            </a:r>
            <a:endParaRPr lang="en-IN" sz="2200" dirty="0">
              <a:effectLst/>
              <a:ea typeface="Times New Roman" panose="02020603050405020304" pitchFamily="18" charset="0"/>
            </a:endParaRP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375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IN" sz="2200" b="1" dirty="0">
                <a:solidFill>
                  <a:srgbClr val="333333"/>
                </a:solidFill>
                <a:effectLst/>
                <a:ea typeface="Calibri" panose="020F0502020204030204" pitchFamily="34" charset="0"/>
                <a:cs typeface="Calibri" panose="020F0502020204030204" pitchFamily="34" charset="0"/>
              </a:rPr>
              <a:t>The capacity of an atom to lose, gain or share valence electrons in order to complete its octet determines the valency of the atom.</a:t>
            </a:r>
            <a:endParaRPr lang="en-IN" sz="2200" dirty="0">
              <a:solidFill>
                <a:srgbClr val="333333"/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375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IN" sz="2200" b="1" dirty="0">
                <a:solidFill>
                  <a:srgbClr val="333333"/>
                </a:solidFill>
                <a:effectLst/>
                <a:ea typeface="Calibri" panose="020F0502020204030204" pitchFamily="34" charset="0"/>
                <a:cs typeface="Calibri" panose="020F0502020204030204" pitchFamily="34" charset="0"/>
              </a:rPr>
              <a:t>Examples: - The valency of hydrogen is one</a:t>
            </a:r>
            <a:endParaRPr lang="en-IN" sz="2200" dirty="0">
              <a:solidFill>
                <a:srgbClr val="333333"/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375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IN" sz="2200" b="1" dirty="0">
                <a:solidFill>
                  <a:srgbClr val="333333"/>
                </a:solidFill>
                <a:effectLst/>
                <a:ea typeface="Calibri" panose="020F0502020204030204" pitchFamily="34" charset="0"/>
                <a:cs typeface="Calibri" panose="020F0502020204030204" pitchFamily="34" charset="0"/>
              </a:rPr>
              <a:t>In hydrogen chloride molecule (HCl) one atom of chlorine combines with one atom of hydrogen, hence valency of chlorine is 1</a:t>
            </a:r>
            <a:endParaRPr lang="en-IN" sz="2200" dirty="0">
              <a:solidFill>
                <a:srgbClr val="333333"/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IN" dirty="0"/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CC00496D-A6F9-4B6D-AEF2-15AC5EA1BBD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20199" y="230188"/>
            <a:ext cx="2592042" cy="6493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990329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312DEF-3C64-4AC6-951E-CF0261CFC6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000" b="1" dirty="0">
                <a:solidFill>
                  <a:srgbClr val="FF0000"/>
                </a:solidFill>
                <a:latin typeface="+mn-lt"/>
              </a:rPr>
              <a:t>CONCEPT OF VARIABLE VALENCY</a:t>
            </a:r>
            <a:endParaRPr lang="en-IN" sz="3000" b="1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C7DD0B-3048-46D8-AB1A-38A584D29C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marR="0" indent="0">
              <a:lnSpc>
                <a:spcPct val="115000"/>
              </a:lnSpc>
              <a:spcBef>
                <a:spcPts val="0"/>
              </a:spcBef>
              <a:spcAft>
                <a:spcPts val="375"/>
              </a:spcAft>
              <a:buNone/>
            </a:pPr>
            <a:r>
              <a:rPr lang="en-IN" sz="25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Variable Valency</a:t>
            </a:r>
          </a:p>
          <a:p>
            <a:pPr marL="0" marR="0" indent="0">
              <a:lnSpc>
                <a:spcPct val="115000"/>
              </a:lnSpc>
              <a:spcBef>
                <a:spcPts val="0"/>
              </a:spcBef>
              <a:spcAft>
                <a:spcPts val="375"/>
              </a:spcAft>
              <a:buNone/>
            </a:pPr>
            <a:endParaRPr lang="en-IN" sz="1800" b="1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marR="0" indent="0">
              <a:lnSpc>
                <a:spcPct val="115000"/>
              </a:lnSpc>
              <a:spcBef>
                <a:spcPts val="0"/>
              </a:spcBef>
              <a:spcAft>
                <a:spcPts val="375"/>
              </a:spcAft>
              <a:buNone/>
            </a:pP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375"/>
              </a:spcAft>
              <a:buFont typeface="Symbol" panose="05050102010706020507" pitchFamily="18" charset="2"/>
              <a:buChar char=""/>
            </a:pPr>
            <a:r>
              <a:rPr lang="en-IN" sz="22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Some elements show more than one valency or simply variable valency.</a:t>
            </a:r>
            <a:endParaRPr lang="en-IN" sz="2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375"/>
              </a:spcAft>
              <a:buFont typeface="Symbol" panose="05050102010706020507" pitchFamily="18" charset="2"/>
              <a:buChar char=""/>
            </a:pPr>
            <a:r>
              <a:rPr lang="en-IN" sz="22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 suffix</a:t>
            </a:r>
            <a:r>
              <a:rPr lang="en-IN" sz="2200" b="1" i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N" sz="2200" b="1" i="1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ous</a:t>
            </a:r>
            <a:r>
              <a:rPr lang="en-IN" sz="2200" b="1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N" sz="22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is used for the lower valency and the suffix</a:t>
            </a:r>
            <a:r>
              <a:rPr lang="en-IN" sz="2200" b="1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N" sz="2200" b="1" i="1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ic</a:t>
            </a:r>
            <a:r>
              <a:rPr lang="en-IN" sz="2200" b="1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N" sz="22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is used for the higher valency</a:t>
            </a:r>
            <a:endParaRPr lang="en-IN" sz="2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375"/>
              </a:spcAft>
              <a:buFont typeface="Symbol" panose="05050102010706020507" pitchFamily="18" charset="2"/>
              <a:buChar char=""/>
            </a:pPr>
            <a:r>
              <a:rPr lang="en-IN" sz="22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For example, IRON (II) is known as Ferrous with valency 2 and IRON (III) is known as Ferric with valency 3.</a:t>
            </a:r>
            <a:endParaRPr lang="en-IN" sz="2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IN" dirty="0"/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41CE888E-85F4-4735-A4C1-1F20F9A9B87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33451" y="230188"/>
            <a:ext cx="2592042" cy="6493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9908339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D59B94-FBD7-450A-8BA4-A6078DCC83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000" b="1" dirty="0">
                <a:solidFill>
                  <a:srgbClr val="FF0000"/>
                </a:solidFill>
                <a:latin typeface="+mn-lt"/>
              </a:rPr>
              <a:t>WATCH A VIDEO ON RADICALS</a:t>
            </a:r>
            <a:endParaRPr lang="en-IN" sz="3000" b="1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D9E7A2-BF02-4C3A-8534-4FD1064EE9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70722" y="1852130"/>
            <a:ext cx="10515600" cy="4351338"/>
          </a:xfrm>
        </p:spPr>
        <p:txBody>
          <a:bodyPr/>
          <a:lstStyle/>
          <a:p>
            <a:endParaRPr lang="en-US" dirty="0"/>
          </a:p>
          <a:p>
            <a:r>
              <a:rPr lang="en-IN" b="0" i="0" dirty="0">
                <a:solidFill>
                  <a:srgbClr val="1155CC"/>
                </a:solidFill>
                <a:effectLst/>
                <a:latin typeface="Arial" panose="020B0604020202020204" pitchFamily="34" charset="0"/>
                <a:hlinkClick r:id="rId2"/>
              </a:rPr>
              <a:t>https://youtu.be/h3mKX3QzrrI</a:t>
            </a:r>
            <a:endParaRPr lang="en-IN" dirty="0"/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47EF1179-CED9-4C6C-BB23-8A4606091EE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65972" y="329854"/>
            <a:ext cx="2592042" cy="6493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593221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42</TotalTime>
  <Words>381</Words>
  <Application>Microsoft Office PowerPoint</Application>
  <PresentationFormat>Widescreen</PresentationFormat>
  <Paragraphs>51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Arial</vt:lpstr>
      <vt:lpstr>Calibri</vt:lpstr>
      <vt:lpstr>Calibri Light</vt:lpstr>
      <vt:lpstr>Symbol</vt:lpstr>
      <vt:lpstr>Times New Roman</vt:lpstr>
      <vt:lpstr>Office Theme</vt:lpstr>
      <vt:lpstr>ATOMS, MOLECULES AND RADICALS</vt:lpstr>
      <vt:lpstr>PowerPoint Presentation</vt:lpstr>
      <vt:lpstr>PowerPoint Presentation</vt:lpstr>
      <vt:lpstr>RADICALS</vt:lpstr>
      <vt:lpstr>POSITIVE RADICALS</vt:lpstr>
      <vt:lpstr>NEGATIVE RADICALS</vt:lpstr>
      <vt:lpstr>CONCEPT OF VALENCY</vt:lpstr>
      <vt:lpstr>CONCEPT OF VARIABLE VALENCY</vt:lpstr>
      <vt:lpstr>WATCH A VIDEO ON RADICALS</vt:lpstr>
      <vt:lpstr>HOME ASSIGNMENT</vt:lpstr>
      <vt:lpstr>THANKING YOU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ATOMS, MOLECULES AND RADICALS</dc:title>
  <dc:creator>Pradeep Pati</dc:creator>
  <cp:lastModifiedBy>Pradeep Pati</cp:lastModifiedBy>
  <cp:revision>8</cp:revision>
  <dcterms:created xsi:type="dcterms:W3CDTF">2021-05-25T06:06:46Z</dcterms:created>
  <dcterms:modified xsi:type="dcterms:W3CDTF">2021-12-18T03:58:11Z</dcterms:modified>
</cp:coreProperties>
</file>