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Dt1nWpITjwlbIF89qnW18fD1h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0BA927-C483-4E59-A288-819EF880BC64}">
  <a:tblStyle styleId="{310BA927-C483-4E59-A288-819EF880BC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uEEms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uEEm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7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08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:ସୁନ୍ଦର ଆମ ଘର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କବିତା ଆବୃତ୍ତି, ଅଭ୍ୟାସ -୧,୨ଓ ୩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63682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>
            <p:ph type="title"/>
          </p:nvPr>
        </p:nvSpPr>
        <p:spPr>
          <a:xfrm>
            <a:off x="152400" y="0"/>
            <a:ext cx="8991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900" u="sng">
                <a:solidFill>
                  <a:srgbClr val="FF0000"/>
                </a:solidFill>
              </a:rPr>
              <a:t>ପ୍ରଶ୍ନ ଉତ୍ତର ଦିଅ 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100" u="sng">
                <a:solidFill>
                  <a:srgbClr val="FF0000"/>
                </a:solidFill>
              </a:rPr>
            </a:br>
            <a:r>
              <a:rPr lang="or-IN"/>
              <a:t>ଆମେ ରହୁଥିବା ଘରଟି କିପରି ଅଟେ ?</a:t>
            </a:r>
            <a:br>
              <a:rPr lang="or-IN"/>
            </a:br>
            <a:r>
              <a:rPr lang="or-IN"/>
              <a:t>ଆମେ ଆମ ଘରକୁ କିପରି ରଖିବା ଉଚିତ ? </a:t>
            </a:r>
            <a:br>
              <a:rPr lang="or-IN"/>
            </a:br>
            <a:r>
              <a:rPr lang="or-IN"/>
              <a:t>ଜାତି ଜାତି  ମନ୍ଦାରରେ କଣ ହସିଉଠେ ?</a:t>
            </a:r>
            <a:br>
              <a:rPr lang="or-IN"/>
            </a:br>
            <a:r>
              <a:rPr lang="or-IN"/>
              <a:t>ଘରଟି ଆମର କେଉଁଠାରେ ଅବସ୍ଥିତ ?</a:t>
            </a:r>
            <a:br>
              <a:rPr lang="or-IN"/>
            </a:br>
            <a:r>
              <a:rPr lang="or-IN"/>
              <a:t>ବାଡରେ କେଉଁ ଲତା ମାଡିଥାଏ ?</a:t>
            </a:r>
            <a:br>
              <a:rPr lang="or-IN"/>
            </a:br>
            <a:r>
              <a:rPr lang="or-IN"/>
              <a:t>ଆମେ କଣ ସାରିଦେଇ ଭାଇବନ୍ଧୁ ମେଳରେ ଖେଳ ଖେଳୁ ?</a:t>
            </a:r>
            <a:br>
              <a:rPr lang="or-IN"/>
            </a:br>
            <a:r>
              <a:rPr lang="or-IN"/>
              <a:t>ଆମେ ଆନନ୍ଦ ମନରେ କେତେ ବେଳେ ଖେଳ ଖେଳୁ ?</a:t>
            </a:r>
            <a:br>
              <a:rPr lang="or-IN"/>
            </a:br>
            <a:r>
              <a:rPr lang="or-IN"/>
              <a:t>ସୁନ୍ଦର ଘରକୁ ଆମେ କଣ କରିବା ଉଚିତ ନୁହେଁ ଓ କିପରି ରଖିବା ଉଚିତ ?</a:t>
            </a:r>
            <a:br>
              <a:rPr lang="or-IN" sz="3600"/>
            </a:b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83" name="Google Shape;183;p13"/>
          <p:cNvSpPr txBox="1"/>
          <p:nvPr>
            <p:ph idx="1" type="subTitle"/>
          </p:nvPr>
        </p:nvSpPr>
        <p:spPr>
          <a:xfrm>
            <a:off x="0" y="12954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or-IN" sz="4800">
                <a:solidFill>
                  <a:schemeClr val="dk1"/>
                </a:solidFill>
              </a:rPr>
              <a:t>ଅଭ୍ୟାସ -୫କୁ ଖାତାରେ କର (ପଢ ଓ ଲେଖ)    </a:t>
            </a:r>
            <a:r>
              <a:rPr b="1" lang="or-IN" sz="4800"/>
              <a:t>     </a:t>
            </a:r>
            <a:endParaRPr b="1" sz="4800"/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3975" y="76375"/>
            <a:ext cx="2041800" cy="13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title"/>
          </p:nvPr>
        </p:nvSpPr>
        <p:spPr>
          <a:xfrm>
            <a:off x="512625" y="1073725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ଓ କବିତା ଆବୃତ୍ତି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6905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055125"/>
            <a:ext cx="5943599" cy="29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9685" y="273076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or-IN" sz="4800">
                <a:solidFill>
                  <a:srgbClr val="FF0000"/>
                </a:solidFill>
              </a:rPr>
              <a:t>ସୁନ୍ଦର  ଆମ  ଘର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0" y="11430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ଆମେ ଯେଉଁ ଘରେ ରହୁ ସିଏ ଭାରି ସୁନ୍ଦର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ଧୂଳି ଅଳନ୍ଧୁ  ନଥାଏ ବଡ ସଫାସୁତର  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ଜାତିଜାତି  ମନ୍ଦାରରେ ହସେ ଆମ ବଗିଚା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ନିରିମଳ  ପରିବେଶ  ଚାରିଆଡ  ଫରଚା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ଘରଟି ଆମର ଅଛି ନଈବନ୍ଧ କଡରେ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ଅପରାଜିତାର  ଲତା  ମାଡିଥାଏ  ବାଡରେ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ପଢାପଢି  ସାରିଦେଇ  ଭାଇବନ୍ଧୁ  ମେଳରେ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ଖେଳ ଖେଳୁ ନିତି  ସଞ୍ଜବେଳରେ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ସୁନ୍ଦର ଘରକୁ  ଆମେ  କରୁନା  ତ  ଅସନା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ଥାଉ ସଦା  ମନମାରି  ବସୁନା    |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0"/>
            <a:ext cx="28956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2286000"/>
            <a:ext cx="2895601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200" y="3505200"/>
            <a:ext cx="1066800" cy="96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4862" y="2209800"/>
            <a:ext cx="108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0" y="0"/>
            <a:ext cx="8991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ଅଭ୍ୟାସ ୧- </a:t>
            </a:r>
            <a:r>
              <a:rPr lang="or-IN"/>
              <a:t>ଗୀତଟିକୁ ଆବୃତ୍ତି କର </a:t>
            </a:r>
            <a:br>
              <a:rPr lang="or-IN"/>
            </a:br>
            <a:r>
              <a:rPr lang="or-IN">
                <a:solidFill>
                  <a:srgbClr val="FF0000"/>
                </a:solidFill>
              </a:rPr>
              <a:t>ଅଭ୍ୟାସ ୨ – </a:t>
            </a:r>
            <a:r>
              <a:rPr lang="or-IN"/>
              <a:t>ଚିତ୍ରଗୁଡିକର ନାମ ଲେଖ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600"/>
            </a:br>
            <a:r>
              <a:rPr lang="or-IN" sz="3600"/>
              <a:t> </a:t>
            </a:r>
            <a:br>
              <a:rPr lang="or-IN" sz="36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04800" y="1447800"/>
            <a:ext cx="2743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1219200"/>
            <a:ext cx="30003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505200"/>
            <a:ext cx="3276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3810000"/>
            <a:ext cx="2667000" cy="17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762000" y="5943600"/>
            <a:ext cx="2590800" cy="76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ମନ୍ଦାର 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4495800" y="5791200"/>
            <a:ext cx="2819400" cy="838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ବନ୍ଧାକୋବି</a:t>
            </a:r>
            <a:endParaRPr b="1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876800" y="2971800"/>
            <a:ext cx="2590800" cy="838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ବନ୍ଧୁକ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685800" y="2819400"/>
            <a:ext cx="2514600" cy="838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ଜନ୍ଦା 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or-IN"/>
              <a:t> </a:t>
            </a:r>
            <a:r>
              <a:rPr lang="or-IN">
                <a:solidFill>
                  <a:srgbClr val="FF0000"/>
                </a:solidFill>
              </a:rPr>
              <a:t>ଅଭ୍ୟାସ ୨ – </a:t>
            </a:r>
            <a:r>
              <a:rPr lang="or-IN"/>
              <a:t>ଚିତ୍ରଗୁଡିକର ନାମ ଲେଖ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600"/>
            </a:br>
            <a:r>
              <a:rPr lang="or-IN" sz="3600"/>
              <a:t> </a:t>
            </a:r>
            <a:br>
              <a:rPr lang="or-IN" sz="36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4343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139890"/>
            <a:ext cx="3657600" cy="3508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/>
          <p:nvPr/>
        </p:nvSpPr>
        <p:spPr>
          <a:xfrm>
            <a:off x="609600" y="5181600"/>
            <a:ext cx="2590800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ମନ୍ଦିର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4953000" y="4953000"/>
            <a:ext cx="2590800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ଚାନ୍ଦୁଆ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1" lang="or-IN" sz="3500">
                <a:solidFill>
                  <a:srgbClr val="FF0000"/>
                </a:solidFill>
              </a:rPr>
              <a:t>ଅଭ୍ୟାସ ୩(କ)-ପ୍ରଥମ ପିଲା ନ୍ଧ ଥିବା ଶବ୍ଦକୁ ଗୁଳି ମାରିବ  ଓ ଦିତୀୟ ପିଲା ନ୍ଦ ଥିବା ଶବ୍ଦକୁ ଆଙ୍କୁଡାରେ ଟାଣିବ  |</a:t>
            </a:r>
            <a:br>
              <a:rPr lang="or-IN" sz="3900"/>
            </a:br>
            <a:r>
              <a:rPr lang="or-IN" sz="3900"/>
              <a:t> </a:t>
            </a:r>
            <a:endParaRPr sz="3900"/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249" y="-56375"/>
            <a:ext cx="12729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0" y="2209800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b="1" lang="or-IN" sz="3600" u="sng">
                <a:solidFill>
                  <a:srgbClr val="FF0000"/>
                </a:solidFill>
              </a:rPr>
              <a:t>ନ୍ଦ ଶବ୍ଦ</a:t>
            </a:r>
            <a:r>
              <a:rPr lang="or-IN"/>
              <a:t>                           </a:t>
            </a:r>
            <a:r>
              <a:rPr b="1" lang="or-IN" sz="4000" u="sng">
                <a:solidFill>
                  <a:srgbClr val="FF0000"/>
                </a:solidFill>
              </a:rPr>
              <a:t> ନ୍ଧ ଶବ୍ଦ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or-IN"/>
              <a:t>ଫାନ୍ଦ                                 କାନ୍ଧ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or-IN"/>
              <a:t>ପନ୍ଦର                                ବନ୍ଧ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or-IN"/>
              <a:t>ବନ୍ଦର                                ବାନ୍ଧବ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or-IN"/>
              <a:t>ସିନ୍ଦୂର                                ଅନ୍ଧାର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or-IN"/>
              <a:t>ସୁନ୍ଦର                                 ଗନ୍ଧ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or-IN"/>
              <a:t>କାନ୍ଦଣା                                ରନ୍ଧାଶାଳ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/>
              <a:t>                                            ରଜନୀଗନ୍ଧା </a:t>
            </a:r>
            <a:endParaRPr b="1"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3581400"/>
            <a:ext cx="1828800" cy="285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676399" y="3657600"/>
            <a:ext cx="1752597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0"/>
          <p:cNvGraphicFramePr/>
          <p:nvPr/>
        </p:nvGraphicFramePr>
        <p:xfrm>
          <a:off x="0" y="980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{310BA927-C483-4E59-A288-819EF880BC64}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6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ଚୌ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ମ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ନ୍ଦା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କି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ର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</a:tr>
              <a:tr h="116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ଔ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ନ୍ଦ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ନ୍ଦି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କୋ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ଧ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</a:tr>
              <a:tr h="116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ବ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ନ୍ଧ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ନ୍ଧା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ବା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ବି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</a:tr>
              <a:tr h="116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ଅ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ଘ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ନ୍ଧୁ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ଷ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8000" u="none" cap="none" strike="noStrike"/>
                        <a:t>କ </a:t>
                      </a:r>
                      <a:endParaRPr b="1" sz="8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1" name="Google Shape;161;p10"/>
          <p:cNvSpPr txBox="1"/>
          <p:nvPr>
            <p:ph type="title"/>
          </p:nvPr>
        </p:nvSpPr>
        <p:spPr>
          <a:xfrm>
            <a:off x="0" y="58720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1" lang="or-IN" sz="4000">
                <a:solidFill>
                  <a:srgbClr val="FF0000"/>
                </a:solidFill>
              </a:rPr>
              <a:t>ଉପରୁ ଅକ୍ଷର ନେଇ ଶବ୍ଦ ଗଢିବା |ଯେପରି ଚୌକି,ବନ୍ଧୁ  </a:t>
            </a:r>
            <a:endParaRPr b="1" sz="4000">
              <a:solidFill>
                <a:srgbClr val="FF0000"/>
              </a:solidFill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197" y="-78901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11"/>
          <p:cNvGraphicFramePr/>
          <p:nvPr/>
        </p:nvGraphicFramePr>
        <p:xfrm>
          <a:off x="0" y="78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{310BA927-C483-4E59-A288-819EF880BC64}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0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ଚୌ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ମ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ନ୍ଦା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କି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ର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</a:tr>
              <a:tr h="50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ଔ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ନ୍ଦ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ନ୍ଦି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କୋ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ଧ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</a:tr>
              <a:tr h="50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ବ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ନ୍ଧ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ନ୍ଧା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ବା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ବି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</a:tr>
              <a:tr h="50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ଅ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ଘ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ନ୍ଧୁ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ଷ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2800" u="none" cap="none" strike="noStrike"/>
                        <a:t>କ 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9" name="Google Shape;169;p11"/>
          <p:cNvSpPr txBox="1"/>
          <p:nvPr>
            <p:ph type="title"/>
          </p:nvPr>
        </p:nvSpPr>
        <p:spPr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or-IN" sz="4900"/>
              <a:t> ଚୌକି            ବନ୍ଧୁ          ମନ୍ଦ          ମନ୍ଦାର</a:t>
            </a:r>
            <a:br>
              <a:rPr b="1" lang="or-IN" sz="4900"/>
            </a:br>
            <a:r>
              <a:rPr b="1" lang="or-IN" sz="4900"/>
              <a:t> କାନ୍ଦ             ବନ୍ଧ          ଔଷଧ          ଘର              ବନ୍ଧାକୋବି       ମନ୍ଦିର        କାନ୍ଦ            ବନ୍ଧୁ                    ଅନ୍ଧାର            ଧନ୍ଦା           ବାର           କର </a:t>
            </a:r>
            <a:br>
              <a:rPr b="1" lang="or-IN" sz="4900"/>
            </a:br>
            <a:br>
              <a:rPr b="1" lang="or-IN" sz="4900"/>
            </a:br>
            <a:br>
              <a:rPr lang="or-IN"/>
            </a:br>
            <a:br>
              <a:rPr lang="or-IN"/>
            </a:b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5" y="-69500"/>
            <a:ext cx="1608600" cy="79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