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7" r:id="rId2"/>
    <p:sldId id="257" r:id="rId3"/>
    <p:sldId id="377" r:id="rId4"/>
    <p:sldId id="374" r:id="rId5"/>
    <p:sldId id="375" r:id="rId6"/>
    <p:sldId id="367" r:id="rId7"/>
    <p:sldId id="365" r:id="rId8"/>
    <p:sldId id="376" r:id="rId9"/>
    <p:sldId id="363" r:id="rId10"/>
    <p:sldId id="364" r:id="rId11"/>
    <p:sldId id="368" r:id="rId12"/>
    <p:sldId id="369" r:id="rId13"/>
    <p:sldId id="370" r:id="rId14"/>
    <p:sldId id="371" r:id="rId15"/>
    <p:sldId id="372" r:id="rId16"/>
    <p:sldId id="359" r:id="rId17"/>
    <p:sldId id="358" r:id="rId18"/>
    <p:sldId id="35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ASHISH BALA" initials="DB" lastIdx="1" clrIdx="0">
    <p:extLst>
      <p:ext uri="{19B8F6BF-5375-455C-9EA6-DF929625EA0E}">
        <p15:presenceInfo xmlns:p15="http://schemas.microsoft.com/office/powerpoint/2012/main" userId="c2af2c5627004e3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52"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24T00:44:07.360" idx="1">
    <p:pos x="10" y="10"/>
    <p:text/>
    <p:extLst>
      <p:ext uri="{C676402C-5697-4E1C-873F-D02D1690AC5C}">
        <p15:threadingInfo xmlns:p15="http://schemas.microsoft.com/office/powerpoint/2012/main" timeZoneBias="-33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622A9-D43A-46F0-A880-1C928A08AD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2D91B4CD-6F05-4A1B-9C56-4778179C94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A5549F0-2472-46D0-BD91-BE8B963071FD}"/>
              </a:ext>
            </a:extLst>
          </p:cNvPr>
          <p:cNvSpPr>
            <a:spLocks noGrp="1"/>
          </p:cNvSpPr>
          <p:nvPr>
            <p:ph type="dt" sz="half" idx="10"/>
          </p:nvPr>
        </p:nvSpPr>
        <p:spPr/>
        <p:txBody>
          <a:bodyPr/>
          <a:lstStyle/>
          <a:p>
            <a:fld id="{13902597-8383-48FA-86D9-50A36415AC99}" type="datetimeFigureOut">
              <a:rPr lang="en-IN" smtClean="0"/>
              <a:t>18-12-2021</a:t>
            </a:fld>
            <a:endParaRPr lang="en-IN"/>
          </a:p>
        </p:txBody>
      </p:sp>
      <p:sp>
        <p:nvSpPr>
          <p:cNvPr id="5" name="Footer Placeholder 4">
            <a:extLst>
              <a:ext uri="{FF2B5EF4-FFF2-40B4-BE49-F238E27FC236}">
                <a16:creationId xmlns:a16="http://schemas.microsoft.com/office/drawing/2014/main" id="{D40AEE1D-CFBA-4AEF-BCDC-03D249129A2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BBE0606-74CF-4250-B895-675791FC6BC8}"/>
              </a:ext>
            </a:extLst>
          </p:cNvPr>
          <p:cNvSpPr>
            <a:spLocks noGrp="1"/>
          </p:cNvSpPr>
          <p:nvPr>
            <p:ph type="sldNum" sz="quarter" idx="12"/>
          </p:nvPr>
        </p:nvSpPr>
        <p:spPr/>
        <p:txBody>
          <a:bodyPr/>
          <a:lstStyle/>
          <a:p>
            <a:fld id="{566DB5DC-C35F-4E84-B81D-283666221567}" type="slidenum">
              <a:rPr lang="en-IN" smtClean="0"/>
              <a:t>‹#›</a:t>
            </a:fld>
            <a:endParaRPr lang="en-IN"/>
          </a:p>
        </p:txBody>
      </p:sp>
    </p:spTree>
    <p:extLst>
      <p:ext uri="{BB962C8B-B14F-4D97-AF65-F5344CB8AC3E}">
        <p14:creationId xmlns:p14="http://schemas.microsoft.com/office/powerpoint/2010/main" val="3606563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C960C-AB77-441E-AF04-BA64F9C423D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F75E766-96DF-4DB5-8E12-0F4ACC0FAC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6756518-3340-4D46-BCBF-A13FEF851096}"/>
              </a:ext>
            </a:extLst>
          </p:cNvPr>
          <p:cNvSpPr>
            <a:spLocks noGrp="1"/>
          </p:cNvSpPr>
          <p:nvPr>
            <p:ph type="dt" sz="half" idx="10"/>
          </p:nvPr>
        </p:nvSpPr>
        <p:spPr/>
        <p:txBody>
          <a:bodyPr/>
          <a:lstStyle/>
          <a:p>
            <a:fld id="{13902597-8383-48FA-86D9-50A36415AC99}" type="datetimeFigureOut">
              <a:rPr lang="en-IN" smtClean="0"/>
              <a:t>18-12-2021</a:t>
            </a:fld>
            <a:endParaRPr lang="en-IN"/>
          </a:p>
        </p:txBody>
      </p:sp>
      <p:sp>
        <p:nvSpPr>
          <p:cNvPr id="5" name="Footer Placeholder 4">
            <a:extLst>
              <a:ext uri="{FF2B5EF4-FFF2-40B4-BE49-F238E27FC236}">
                <a16:creationId xmlns:a16="http://schemas.microsoft.com/office/drawing/2014/main" id="{4EADC8D3-CBE6-46C2-815C-BDE28D40D76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DDE4E53-D36A-4583-8565-527255793A9B}"/>
              </a:ext>
            </a:extLst>
          </p:cNvPr>
          <p:cNvSpPr>
            <a:spLocks noGrp="1"/>
          </p:cNvSpPr>
          <p:nvPr>
            <p:ph type="sldNum" sz="quarter" idx="12"/>
          </p:nvPr>
        </p:nvSpPr>
        <p:spPr/>
        <p:txBody>
          <a:bodyPr/>
          <a:lstStyle/>
          <a:p>
            <a:fld id="{566DB5DC-C35F-4E84-B81D-283666221567}" type="slidenum">
              <a:rPr lang="en-IN" smtClean="0"/>
              <a:t>‹#›</a:t>
            </a:fld>
            <a:endParaRPr lang="en-IN"/>
          </a:p>
        </p:txBody>
      </p:sp>
    </p:spTree>
    <p:extLst>
      <p:ext uri="{BB962C8B-B14F-4D97-AF65-F5344CB8AC3E}">
        <p14:creationId xmlns:p14="http://schemas.microsoft.com/office/powerpoint/2010/main" val="3621237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83CD3A-4247-4A7A-AB18-07BA4B63D4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70F3477-7B61-4584-B5D7-30FFD4E9DB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C4EF490-1DB2-453E-8580-551179FE9C37}"/>
              </a:ext>
            </a:extLst>
          </p:cNvPr>
          <p:cNvSpPr>
            <a:spLocks noGrp="1"/>
          </p:cNvSpPr>
          <p:nvPr>
            <p:ph type="dt" sz="half" idx="10"/>
          </p:nvPr>
        </p:nvSpPr>
        <p:spPr/>
        <p:txBody>
          <a:bodyPr/>
          <a:lstStyle/>
          <a:p>
            <a:fld id="{13902597-8383-48FA-86D9-50A36415AC99}" type="datetimeFigureOut">
              <a:rPr lang="en-IN" smtClean="0"/>
              <a:t>18-12-2021</a:t>
            </a:fld>
            <a:endParaRPr lang="en-IN"/>
          </a:p>
        </p:txBody>
      </p:sp>
      <p:sp>
        <p:nvSpPr>
          <p:cNvPr id="5" name="Footer Placeholder 4">
            <a:extLst>
              <a:ext uri="{FF2B5EF4-FFF2-40B4-BE49-F238E27FC236}">
                <a16:creationId xmlns:a16="http://schemas.microsoft.com/office/drawing/2014/main" id="{C285F3AC-F900-4D58-B15D-E39C07CC89B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96C23D0-C0CE-47F6-8818-8FC27D024AA0}"/>
              </a:ext>
            </a:extLst>
          </p:cNvPr>
          <p:cNvSpPr>
            <a:spLocks noGrp="1"/>
          </p:cNvSpPr>
          <p:nvPr>
            <p:ph type="sldNum" sz="quarter" idx="12"/>
          </p:nvPr>
        </p:nvSpPr>
        <p:spPr/>
        <p:txBody>
          <a:bodyPr/>
          <a:lstStyle/>
          <a:p>
            <a:fld id="{566DB5DC-C35F-4E84-B81D-283666221567}" type="slidenum">
              <a:rPr lang="en-IN" smtClean="0"/>
              <a:t>‹#›</a:t>
            </a:fld>
            <a:endParaRPr lang="en-IN"/>
          </a:p>
        </p:txBody>
      </p:sp>
    </p:spTree>
    <p:extLst>
      <p:ext uri="{BB962C8B-B14F-4D97-AF65-F5344CB8AC3E}">
        <p14:creationId xmlns:p14="http://schemas.microsoft.com/office/powerpoint/2010/main" val="4151608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3AB4D-CE07-408A-9301-2027B0960F1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00E13D2-CF1E-4B01-81AC-8DFF1C37E0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05C7729-6B9E-4415-B733-A45507F38B03}"/>
              </a:ext>
            </a:extLst>
          </p:cNvPr>
          <p:cNvSpPr>
            <a:spLocks noGrp="1"/>
          </p:cNvSpPr>
          <p:nvPr>
            <p:ph type="dt" sz="half" idx="10"/>
          </p:nvPr>
        </p:nvSpPr>
        <p:spPr/>
        <p:txBody>
          <a:bodyPr/>
          <a:lstStyle/>
          <a:p>
            <a:fld id="{13902597-8383-48FA-86D9-50A36415AC99}" type="datetimeFigureOut">
              <a:rPr lang="en-IN" smtClean="0"/>
              <a:t>18-12-2021</a:t>
            </a:fld>
            <a:endParaRPr lang="en-IN"/>
          </a:p>
        </p:txBody>
      </p:sp>
      <p:sp>
        <p:nvSpPr>
          <p:cNvPr id="5" name="Footer Placeholder 4">
            <a:extLst>
              <a:ext uri="{FF2B5EF4-FFF2-40B4-BE49-F238E27FC236}">
                <a16:creationId xmlns:a16="http://schemas.microsoft.com/office/drawing/2014/main" id="{463C6AF3-A288-4FB5-971D-6798B30E9C1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4459364-79E6-4828-AE8C-298892B1F49B}"/>
              </a:ext>
            </a:extLst>
          </p:cNvPr>
          <p:cNvSpPr>
            <a:spLocks noGrp="1"/>
          </p:cNvSpPr>
          <p:nvPr>
            <p:ph type="sldNum" sz="quarter" idx="12"/>
          </p:nvPr>
        </p:nvSpPr>
        <p:spPr/>
        <p:txBody>
          <a:bodyPr/>
          <a:lstStyle/>
          <a:p>
            <a:fld id="{566DB5DC-C35F-4E84-B81D-283666221567}" type="slidenum">
              <a:rPr lang="en-IN" smtClean="0"/>
              <a:t>‹#›</a:t>
            </a:fld>
            <a:endParaRPr lang="en-IN"/>
          </a:p>
        </p:txBody>
      </p:sp>
    </p:spTree>
    <p:extLst>
      <p:ext uri="{BB962C8B-B14F-4D97-AF65-F5344CB8AC3E}">
        <p14:creationId xmlns:p14="http://schemas.microsoft.com/office/powerpoint/2010/main" val="304255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E0154-3591-4D72-8049-5CB35A9BFA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D7D2059B-D426-4D12-9C89-AF1946F1D2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252F14-79E6-41E8-AECF-AA232CB27ABE}"/>
              </a:ext>
            </a:extLst>
          </p:cNvPr>
          <p:cNvSpPr>
            <a:spLocks noGrp="1"/>
          </p:cNvSpPr>
          <p:nvPr>
            <p:ph type="dt" sz="half" idx="10"/>
          </p:nvPr>
        </p:nvSpPr>
        <p:spPr/>
        <p:txBody>
          <a:bodyPr/>
          <a:lstStyle/>
          <a:p>
            <a:fld id="{13902597-8383-48FA-86D9-50A36415AC99}" type="datetimeFigureOut">
              <a:rPr lang="en-IN" smtClean="0"/>
              <a:t>18-12-2021</a:t>
            </a:fld>
            <a:endParaRPr lang="en-IN"/>
          </a:p>
        </p:txBody>
      </p:sp>
      <p:sp>
        <p:nvSpPr>
          <p:cNvPr id="5" name="Footer Placeholder 4">
            <a:extLst>
              <a:ext uri="{FF2B5EF4-FFF2-40B4-BE49-F238E27FC236}">
                <a16:creationId xmlns:a16="http://schemas.microsoft.com/office/drawing/2014/main" id="{C37F386E-EC2D-4544-9D41-DE468B478E9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700F2C8-3403-4E72-9CD2-032E0BB40478}"/>
              </a:ext>
            </a:extLst>
          </p:cNvPr>
          <p:cNvSpPr>
            <a:spLocks noGrp="1"/>
          </p:cNvSpPr>
          <p:nvPr>
            <p:ph type="sldNum" sz="quarter" idx="12"/>
          </p:nvPr>
        </p:nvSpPr>
        <p:spPr/>
        <p:txBody>
          <a:bodyPr/>
          <a:lstStyle/>
          <a:p>
            <a:fld id="{566DB5DC-C35F-4E84-B81D-283666221567}" type="slidenum">
              <a:rPr lang="en-IN" smtClean="0"/>
              <a:t>‹#›</a:t>
            </a:fld>
            <a:endParaRPr lang="en-IN"/>
          </a:p>
        </p:txBody>
      </p:sp>
    </p:spTree>
    <p:extLst>
      <p:ext uri="{BB962C8B-B14F-4D97-AF65-F5344CB8AC3E}">
        <p14:creationId xmlns:p14="http://schemas.microsoft.com/office/powerpoint/2010/main" val="2708725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0B150-6C27-49D3-B6E1-04B3E70C034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6CF3F1C-3814-41C2-BAEE-A4A7BB3CBF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2F5A7F0-F49B-4684-B60A-60C181DE2E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ED7B1032-80B1-4991-96FE-93C0AEA82458}"/>
              </a:ext>
            </a:extLst>
          </p:cNvPr>
          <p:cNvSpPr>
            <a:spLocks noGrp="1"/>
          </p:cNvSpPr>
          <p:nvPr>
            <p:ph type="dt" sz="half" idx="10"/>
          </p:nvPr>
        </p:nvSpPr>
        <p:spPr/>
        <p:txBody>
          <a:bodyPr/>
          <a:lstStyle/>
          <a:p>
            <a:fld id="{13902597-8383-48FA-86D9-50A36415AC99}" type="datetimeFigureOut">
              <a:rPr lang="en-IN" smtClean="0"/>
              <a:t>18-12-2021</a:t>
            </a:fld>
            <a:endParaRPr lang="en-IN"/>
          </a:p>
        </p:txBody>
      </p:sp>
      <p:sp>
        <p:nvSpPr>
          <p:cNvPr id="6" name="Footer Placeholder 5">
            <a:extLst>
              <a:ext uri="{FF2B5EF4-FFF2-40B4-BE49-F238E27FC236}">
                <a16:creationId xmlns:a16="http://schemas.microsoft.com/office/drawing/2014/main" id="{25231B51-440B-431E-9AFF-05968F268DB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6DF83C7-9D7C-47C4-AA36-B9176422636C}"/>
              </a:ext>
            </a:extLst>
          </p:cNvPr>
          <p:cNvSpPr>
            <a:spLocks noGrp="1"/>
          </p:cNvSpPr>
          <p:nvPr>
            <p:ph type="sldNum" sz="quarter" idx="12"/>
          </p:nvPr>
        </p:nvSpPr>
        <p:spPr/>
        <p:txBody>
          <a:bodyPr/>
          <a:lstStyle/>
          <a:p>
            <a:fld id="{566DB5DC-C35F-4E84-B81D-283666221567}" type="slidenum">
              <a:rPr lang="en-IN" smtClean="0"/>
              <a:t>‹#›</a:t>
            </a:fld>
            <a:endParaRPr lang="en-IN"/>
          </a:p>
        </p:txBody>
      </p:sp>
    </p:spTree>
    <p:extLst>
      <p:ext uri="{BB962C8B-B14F-4D97-AF65-F5344CB8AC3E}">
        <p14:creationId xmlns:p14="http://schemas.microsoft.com/office/powerpoint/2010/main" val="1148218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B7DCD-9546-434D-9219-120554258BE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78CD0C7-074C-4C66-A3BA-0EAE059913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0AAAE4-CD86-40CD-8105-3A094F658A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3530ADDC-25E4-4DF5-AD1E-5F69A854AE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AEDABF-0FEF-4AD4-923A-5CDEBB2C81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97117C0-D7C6-4AF5-A397-9141C7CAEFC0}"/>
              </a:ext>
            </a:extLst>
          </p:cNvPr>
          <p:cNvSpPr>
            <a:spLocks noGrp="1"/>
          </p:cNvSpPr>
          <p:nvPr>
            <p:ph type="dt" sz="half" idx="10"/>
          </p:nvPr>
        </p:nvSpPr>
        <p:spPr/>
        <p:txBody>
          <a:bodyPr/>
          <a:lstStyle/>
          <a:p>
            <a:fld id="{13902597-8383-48FA-86D9-50A36415AC99}" type="datetimeFigureOut">
              <a:rPr lang="en-IN" smtClean="0"/>
              <a:t>18-12-2021</a:t>
            </a:fld>
            <a:endParaRPr lang="en-IN"/>
          </a:p>
        </p:txBody>
      </p:sp>
      <p:sp>
        <p:nvSpPr>
          <p:cNvPr id="8" name="Footer Placeholder 7">
            <a:extLst>
              <a:ext uri="{FF2B5EF4-FFF2-40B4-BE49-F238E27FC236}">
                <a16:creationId xmlns:a16="http://schemas.microsoft.com/office/drawing/2014/main" id="{7F03BBD4-460A-4C25-A45A-729CDB178BD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7931A9B9-DD7C-4AF0-8F0D-946E1EA0965D}"/>
              </a:ext>
            </a:extLst>
          </p:cNvPr>
          <p:cNvSpPr>
            <a:spLocks noGrp="1"/>
          </p:cNvSpPr>
          <p:nvPr>
            <p:ph type="sldNum" sz="quarter" idx="12"/>
          </p:nvPr>
        </p:nvSpPr>
        <p:spPr/>
        <p:txBody>
          <a:bodyPr/>
          <a:lstStyle/>
          <a:p>
            <a:fld id="{566DB5DC-C35F-4E84-B81D-283666221567}" type="slidenum">
              <a:rPr lang="en-IN" smtClean="0"/>
              <a:t>‹#›</a:t>
            </a:fld>
            <a:endParaRPr lang="en-IN"/>
          </a:p>
        </p:txBody>
      </p:sp>
    </p:spTree>
    <p:extLst>
      <p:ext uri="{BB962C8B-B14F-4D97-AF65-F5344CB8AC3E}">
        <p14:creationId xmlns:p14="http://schemas.microsoft.com/office/powerpoint/2010/main" val="3034665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78792-002F-455C-9DB5-9EE5D4353D60}"/>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9D55CCE-CB82-4E08-9734-070E625E7AFC}"/>
              </a:ext>
            </a:extLst>
          </p:cNvPr>
          <p:cNvSpPr>
            <a:spLocks noGrp="1"/>
          </p:cNvSpPr>
          <p:nvPr>
            <p:ph type="dt" sz="half" idx="10"/>
          </p:nvPr>
        </p:nvSpPr>
        <p:spPr/>
        <p:txBody>
          <a:bodyPr/>
          <a:lstStyle/>
          <a:p>
            <a:fld id="{13902597-8383-48FA-86D9-50A36415AC99}" type="datetimeFigureOut">
              <a:rPr lang="en-IN" smtClean="0"/>
              <a:t>18-12-2021</a:t>
            </a:fld>
            <a:endParaRPr lang="en-IN"/>
          </a:p>
        </p:txBody>
      </p:sp>
      <p:sp>
        <p:nvSpPr>
          <p:cNvPr id="4" name="Footer Placeholder 3">
            <a:extLst>
              <a:ext uri="{FF2B5EF4-FFF2-40B4-BE49-F238E27FC236}">
                <a16:creationId xmlns:a16="http://schemas.microsoft.com/office/drawing/2014/main" id="{E4DD8919-0509-4AD3-B1AE-9F911AB5A8F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68F2711C-EAC0-492E-996C-EA91B5F5C12E}"/>
              </a:ext>
            </a:extLst>
          </p:cNvPr>
          <p:cNvSpPr>
            <a:spLocks noGrp="1"/>
          </p:cNvSpPr>
          <p:nvPr>
            <p:ph type="sldNum" sz="quarter" idx="12"/>
          </p:nvPr>
        </p:nvSpPr>
        <p:spPr/>
        <p:txBody>
          <a:bodyPr/>
          <a:lstStyle/>
          <a:p>
            <a:fld id="{566DB5DC-C35F-4E84-B81D-283666221567}" type="slidenum">
              <a:rPr lang="en-IN" smtClean="0"/>
              <a:t>‹#›</a:t>
            </a:fld>
            <a:endParaRPr lang="en-IN"/>
          </a:p>
        </p:txBody>
      </p:sp>
    </p:spTree>
    <p:extLst>
      <p:ext uri="{BB962C8B-B14F-4D97-AF65-F5344CB8AC3E}">
        <p14:creationId xmlns:p14="http://schemas.microsoft.com/office/powerpoint/2010/main" val="1259414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E19492-B01B-4B07-9A49-71A80D353544}"/>
              </a:ext>
            </a:extLst>
          </p:cNvPr>
          <p:cNvSpPr>
            <a:spLocks noGrp="1"/>
          </p:cNvSpPr>
          <p:nvPr>
            <p:ph type="dt" sz="half" idx="10"/>
          </p:nvPr>
        </p:nvSpPr>
        <p:spPr/>
        <p:txBody>
          <a:bodyPr/>
          <a:lstStyle/>
          <a:p>
            <a:fld id="{13902597-8383-48FA-86D9-50A36415AC99}" type="datetimeFigureOut">
              <a:rPr lang="en-IN" smtClean="0"/>
              <a:t>18-12-2021</a:t>
            </a:fld>
            <a:endParaRPr lang="en-IN"/>
          </a:p>
        </p:txBody>
      </p:sp>
      <p:sp>
        <p:nvSpPr>
          <p:cNvPr id="3" name="Footer Placeholder 2">
            <a:extLst>
              <a:ext uri="{FF2B5EF4-FFF2-40B4-BE49-F238E27FC236}">
                <a16:creationId xmlns:a16="http://schemas.microsoft.com/office/drawing/2014/main" id="{2E95EA7B-3BD3-4462-8251-1217CFB1D0C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33BDFF5-DEB9-40BB-BBB0-CD9E08B02C3F}"/>
              </a:ext>
            </a:extLst>
          </p:cNvPr>
          <p:cNvSpPr>
            <a:spLocks noGrp="1"/>
          </p:cNvSpPr>
          <p:nvPr>
            <p:ph type="sldNum" sz="quarter" idx="12"/>
          </p:nvPr>
        </p:nvSpPr>
        <p:spPr/>
        <p:txBody>
          <a:bodyPr/>
          <a:lstStyle/>
          <a:p>
            <a:fld id="{566DB5DC-C35F-4E84-B81D-283666221567}" type="slidenum">
              <a:rPr lang="en-IN" smtClean="0"/>
              <a:t>‹#›</a:t>
            </a:fld>
            <a:endParaRPr lang="en-IN"/>
          </a:p>
        </p:txBody>
      </p:sp>
    </p:spTree>
    <p:extLst>
      <p:ext uri="{BB962C8B-B14F-4D97-AF65-F5344CB8AC3E}">
        <p14:creationId xmlns:p14="http://schemas.microsoft.com/office/powerpoint/2010/main" val="432393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09BA6-7735-465D-B68A-DEFB7F177D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679916B-A1C5-42DA-A182-50A26326A7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0EA444E2-C38D-4501-BF33-5CCB8B9504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7D2566-33A5-4F42-A286-C2755D5A2050}"/>
              </a:ext>
            </a:extLst>
          </p:cNvPr>
          <p:cNvSpPr>
            <a:spLocks noGrp="1"/>
          </p:cNvSpPr>
          <p:nvPr>
            <p:ph type="dt" sz="half" idx="10"/>
          </p:nvPr>
        </p:nvSpPr>
        <p:spPr/>
        <p:txBody>
          <a:bodyPr/>
          <a:lstStyle/>
          <a:p>
            <a:fld id="{13902597-8383-48FA-86D9-50A36415AC99}" type="datetimeFigureOut">
              <a:rPr lang="en-IN" smtClean="0"/>
              <a:t>18-12-2021</a:t>
            </a:fld>
            <a:endParaRPr lang="en-IN"/>
          </a:p>
        </p:txBody>
      </p:sp>
      <p:sp>
        <p:nvSpPr>
          <p:cNvPr id="6" name="Footer Placeholder 5">
            <a:extLst>
              <a:ext uri="{FF2B5EF4-FFF2-40B4-BE49-F238E27FC236}">
                <a16:creationId xmlns:a16="http://schemas.microsoft.com/office/drawing/2014/main" id="{2C8A50F0-D84D-4C66-B0BA-2639F0FF05A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9172413-B6E1-4F87-897C-C397D94188BD}"/>
              </a:ext>
            </a:extLst>
          </p:cNvPr>
          <p:cNvSpPr>
            <a:spLocks noGrp="1"/>
          </p:cNvSpPr>
          <p:nvPr>
            <p:ph type="sldNum" sz="quarter" idx="12"/>
          </p:nvPr>
        </p:nvSpPr>
        <p:spPr/>
        <p:txBody>
          <a:bodyPr/>
          <a:lstStyle/>
          <a:p>
            <a:fld id="{566DB5DC-C35F-4E84-B81D-283666221567}" type="slidenum">
              <a:rPr lang="en-IN" smtClean="0"/>
              <a:t>‹#›</a:t>
            </a:fld>
            <a:endParaRPr lang="en-IN"/>
          </a:p>
        </p:txBody>
      </p:sp>
    </p:spTree>
    <p:extLst>
      <p:ext uri="{BB962C8B-B14F-4D97-AF65-F5344CB8AC3E}">
        <p14:creationId xmlns:p14="http://schemas.microsoft.com/office/powerpoint/2010/main" val="70586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B0E29-48F0-4697-B886-2D1EF95947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52A9E0C-E764-42EC-9E38-377CD58B33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D2F21759-43A9-4F40-924C-1D0DBC8698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9F8B1B-FA92-4C42-89E1-D370505B21D5}"/>
              </a:ext>
            </a:extLst>
          </p:cNvPr>
          <p:cNvSpPr>
            <a:spLocks noGrp="1"/>
          </p:cNvSpPr>
          <p:nvPr>
            <p:ph type="dt" sz="half" idx="10"/>
          </p:nvPr>
        </p:nvSpPr>
        <p:spPr/>
        <p:txBody>
          <a:bodyPr/>
          <a:lstStyle/>
          <a:p>
            <a:fld id="{13902597-8383-48FA-86D9-50A36415AC99}" type="datetimeFigureOut">
              <a:rPr lang="en-IN" smtClean="0"/>
              <a:t>18-12-2021</a:t>
            </a:fld>
            <a:endParaRPr lang="en-IN"/>
          </a:p>
        </p:txBody>
      </p:sp>
      <p:sp>
        <p:nvSpPr>
          <p:cNvPr id="6" name="Footer Placeholder 5">
            <a:extLst>
              <a:ext uri="{FF2B5EF4-FFF2-40B4-BE49-F238E27FC236}">
                <a16:creationId xmlns:a16="http://schemas.microsoft.com/office/drawing/2014/main" id="{EC2DFD2E-BFA5-44CD-A0E8-8F7350CD437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C48E105-2191-4C5C-B726-4E0177EA270C}"/>
              </a:ext>
            </a:extLst>
          </p:cNvPr>
          <p:cNvSpPr>
            <a:spLocks noGrp="1"/>
          </p:cNvSpPr>
          <p:nvPr>
            <p:ph type="sldNum" sz="quarter" idx="12"/>
          </p:nvPr>
        </p:nvSpPr>
        <p:spPr/>
        <p:txBody>
          <a:bodyPr/>
          <a:lstStyle/>
          <a:p>
            <a:fld id="{566DB5DC-C35F-4E84-B81D-283666221567}" type="slidenum">
              <a:rPr lang="en-IN" smtClean="0"/>
              <a:t>‹#›</a:t>
            </a:fld>
            <a:endParaRPr lang="en-IN"/>
          </a:p>
        </p:txBody>
      </p:sp>
    </p:spTree>
    <p:extLst>
      <p:ext uri="{BB962C8B-B14F-4D97-AF65-F5344CB8AC3E}">
        <p14:creationId xmlns:p14="http://schemas.microsoft.com/office/powerpoint/2010/main" val="1957571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00D7CD-3FF0-4120-971E-B52524F134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4320B4C-B38D-4F86-B0E7-E036528D09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D19EDB6-7472-49F8-8AE4-06E03B760C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902597-8383-48FA-86D9-50A36415AC99}" type="datetimeFigureOut">
              <a:rPr lang="en-IN" smtClean="0"/>
              <a:t>18-12-2021</a:t>
            </a:fld>
            <a:endParaRPr lang="en-IN"/>
          </a:p>
        </p:txBody>
      </p:sp>
      <p:sp>
        <p:nvSpPr>
          <p:cNvPr id="5" name="Footer Placeholder 4">
            <a:extLst>
              <a:ext uri="{FF2B5EF4-FFF2-40B4-BE49-F238E27FC236}">
                <a16:creationId xmlns:a16="http://schemas.microsoft.com/office/drawing/2014/main" id="{3979B4DC-DF2F-458F-9CDB-56DD466941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DAB8DA8D-BB50-4D05-9AF1-A88F0A78C9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6DB5DC-C35F-4E84-B81D-283666221567}" type="slidenum">
              <a:rPr lang="en-IN" smtClean="0"/>
              <a:t>‹#›</a:t>
            </a:fld>
            <a:endParaRPr lang="en-IN"/>
          </a:p>
        </p:txBody>
      </p:sp>
    </p:spTree>
    <p:extLst>
      <p:ext uri="{BB962C8B-B14F-4D97-AF65-F5344CB8AC3E}">
        <p14:creationId xmlns:p14="http://schemas.microsoft.com/office/powerpoint/2010/main" val="3523741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u7IN7HTWzL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xEF8shaU_34"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xEF8shaU_3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0BAADA1-5BC4-49C8-8587-AE53A5AFD7B5}"/>
              </a:ext>
            </a:extLst>
          </p:cNvPr>
          <p:cNvSpPr txBox="1"/>
          <p:nvPr/>
        </p:nvSpPr>
        <p:spPr>
          <a:xfrm>
            <a:off x="3309998" y="2274838"/>
            <a:ext cx="6097772" cy="2308324"/>
          </a:xfrm>
          <a:prstGeom prst="rect">
            <a:avLst/>
          </a:prstGeom>
          <a:noFill/>
        </p:spPr>
        <p:txBody>
          <a:bodyPr wrap="square">
            <a:spAutoFit/>
          </a:bodyPr>
          <a:lstStyle/>
          <a:p>
            <a:pPr algn="ctr"/>
            <a:r>
              <a:rPr lang="en-US" sz="2800" dirty="0">
                <a:solidFill>
                  <a:srgbClr val="FF0000"/>
                </a:solidFill>
              </a:rPr>
              <a:t>LIFE PROCESSES.</a:t>
            </a:r>
          </a:p>
          <a:p>
            <a:r>
              <a:rPr lang="en-US" sz="2000" dirty="0">
                <a:solidFill>
                  <a:srgbClr val="FF0000"/>
                </a:solidFill>
              </a:rPr>
              <a:t>                         </a:t>
            </a:r>
            <a:endParaRPr lang="en-US" sz="2400" dirty="0">
              <a:solidFill>
                <a:srgbClr val="FF0000"/>
              </a:solidFill>
            </a:endParaRPr>
          </a:p>
          <a:p>
            <a:r>
              <a:rPr lang="en-US" sz="2400" dirty="0">
                <a:solidFill>
                  <a:srgbClr val="FF0000"/>
                </a:solidFill>
              </a:rPr>
              <a:t>                         </a:t>
            </a:r>
            <a:r>
              <a:rPr lang="en-US" sz="2400" dirty="0"/>
              <a:t>SUBJECT:BIOLOGY </a:t>
            </a:r>
          </a:p>
          <a:p>
            <a:r>
              <a:rPr lang="en-US" sz="2400" dirty="0"/>
              <a:t>                              CHAPTER:6</a:t>
            </a:r>
          </a:p>
          <a:p>
            <a:pPr algn="ctr"/>
            <a:r>
              <a:rPr lang="en-US" sz="2400" dirty="0"/>
              <a:t>MODES OF NUTRTION , PHOTOSYNTHESIS.</a:t>
            </a:r>
          </a:p>
          <a:p>
            <a:r>
              <a:rPr lang="en-US" sz="2400" dirty="0"/>
              <a:t>                                 PERIOD-2</a:t>
            </a:r>
          </a:p>
        </p:txBody>
      </p:sp>
      <p:pic>
        <p:nvPicPr>
          <p:cNvPr id="8" name="Picture 2" descr="https://lh6.googleusercontent.com/YnAKMN6Q_N49S3m2OrAAFzj82EoqJGvBx9mjxw0X0MSFyXvzp-LTzQJPk_2uQbwFzY9FsMlCgyLHQfP7IAJJ2ixgeg0WUCatowkdw-KIFt75BUaM5nm1BLo1B9FJ-OVv1G0avlTsV59-6wLuYQ">
            <a:extLst>
              <a:ext uri="{FF2B5EF4-FFF2-40B4-BE49-F238E27FC236}">
                <a16:creationId xmlns:a16="http://schemas.microsoft.com/office/drawing/2014/main" id="{7843A3BA-330B-4B2B-9863-38FAC6098965}"/>
              </a:ext>
            </a:extLst>
          </p:cNvPr>
          <p:cNvPicPr>
            <a:picLocks noChangeAspect="1" noChangeArrowheads="1"/>
          </p:cNvPicPr>
          <p:nvPr/>
        </p:nvPicPr>
        <p:blipFill>
          <a:blip r:embed="rId2"/>
          <a:srcRect/>
          <a:stretch>
            <a:fillRect/>
          </a:stretch>
        </p:blipFill>
        <p:spPr bwMode="auto">
          <a:xfrm>
            <a:off x="108857" y="4997302"/>
            <a:ext cx="11974285" cy="1860698"/>
          </a:xfrm>
          <a:prstGeom prst="rect">
            <a:avLst/>
          </a:prstGeom>
          <a:noFill/>
        </p:spPr>
      </p:pic>
      <p:pic>
        <p:nvPicPr>
          <p:cNvPr id="5"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E029F288-103B-4C54-8DEA-F065A99EE8C7}"/>
              </a:ext>
            </a:extLst>
          </p:cNvPr>
          <p:cNvPicPr>
            <a:picLocks noChangeAspect="1" noChangeArrowheads="1"/>
          </p:cNvPicPr>
          <p:nvPr/>
        </p:nvPicPr>
        <p:blipFill>
          <a:blip r:embed="rId3"/>
          <a:srcRect/>
          <a:stretch>
            <a:fillRect/>
          </a:stretch>
        </p:blipFill>
        <p:spPr bwMode="auto">
          <a:xfrm>
            <a:off x="10093960" y="147320"/>
            <a:ext cx="1752600" cy="1281113"/>
          </a:xfrm>
          <a:prstGeom prst="rect">
            <a:avLst/>
          </a:prstGeom>
          <a:noFill/>
          <a:ln w="9525">
            <a:noFill/>
            <a:miter lim="800000"/>
            <a:headEnd/>
            <a:tailEnd/>
          </a:ln>
        </p:spPr>
      </p:pic>
    </p:spTree>
    <p:extLst>
      <p:ext uri="{BB962C8B-B14F-4D97-AF65-F5344CB8AC3E}">
        <p14:creationId xmlns:p14="http://schemas.microsoft.com/office/powerpoint/2010/main" val="1148607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5F70A9-A86E-4609-A8C7-ACEF532A6D5F}"/>
              </a:ext>
            </a:extLst>
          </p:cNvPr>
          <p:cNvSpPr>
            <a:spLocks noGrp="1"/>
          </p:cNvSpPr>
          <p:nvPr>
            <p:ph idx="1"/>
          </p:nvPr>
        </p:nvSpPr>
        <p:spPr>
          <a:xfrm>
            <a:off x="1021080" y="1280160"/>
            <a:ext cx="10515600" cy="4856163"/>
          </a:xfrm>
        </p:spPr>
        <p:txBody>
          <a:bodyPr/>
          <a:lstStyle/>
          <a:p>
            <a:pPr rtl="0" fontAlgn="base">
              <a:spcBef>
                <a:spcPts val="400"/>
              </a:spcBef>
              <a:spcAft>
                <a:spcPts val="0"/>
              </a:spcAft>
              <a:buFont typeface="Arial" panose="020B0604020202020204" pitchFamily="34" charset="0"/>
              <a:buChar char="•"/>
            </a:pPr>
            <a:r>
              <a:rPr lang="en-US" sz="1800" b="1" i="0" u="none" strike="noStrike" dirty="0" err="1">
                <a:solidFill>
                  <a:srgbClr val="FF0000"/>
                </a:solidFill>
                <a:effectLst/>
                <a:latin typeface="Arial" panose="020B0604020202020204" pitchFamily="34" charset="0"/>
              </a:rPr>
              <a:t>i</a:t>
            </a:r>
            <a:r>
              <a:rPr lang="en-US" sz="1800" b="1" i="0" u="none" strike="noStrike" dirty="0">
                <a:solidFill>
                  <a:srgbClr val="FF0000"/>
                </a:solidFill>
                <a:effectLst/>
                <a:latin typeface="Arial" panose="020B0604020202020204" pitchFamily="34" charset="0"/>
              </a:rPr>
              <a:t>) </a:t>
            </a:r>
            <a:r>
              <a:rPr lang="en-US" sz="2400" i="0" strike="noStrike" dirty="0">
                <a:solidFill>
                  <a:srgbClr val="FF0000"/>
                </a:solidFill>
                <a:effectLst/>
              </a:rPr>
              <a:t>Saprophytic nutrition </a:t>
            </a:r>
            <a:r>
              <a:rPr lang="en-US" sz="1800" i="0" u="none" strike="noStrike" dirty="0">
                <a:effectLst/>
              </a:rPr>
              <a:t>:- </a:t>
            </a:r>
            <a:r>
              <a:rPr lang="en-US" sz="1800" dirty="0"/>
              <a:t>The </a:t>
            </a:r>
            <a:r>
              <a:rPr lang="en-US" sz="1800" i="0" u="none" strike="noStrike" dirty="0">
                <a:effectLst/>
              </a:rPr>
              <a:t>nutrition in which organisms get their food from dead and decaying organisms. They break down the food material outside their body and then absorbs it. </a:t>
            </a:r>
            <a:r>
              <a:rPr lang="en-US" sz="1800" i="0" u="none" strike="noStrike" dirty="0" err="1">
                <a:effectLst/>
              </a:rPr>
              <a:t>Eg</a:t>
            </a:r>
            <a:r>
              <a:rPr lang="en-US" sz="1800" i="0" u="none" strike="noStrike" dirty="0">
                <a:effectLst/>
              </a:rPr>
              <a:t> :- mushroom, bread </a:t>
            </a:r>
            <a:r>
              <a:rPr lang="en-US" sz="1800" i="0" u="none" strike="noStrike" dirty="0" err="1">
                <a:effectLst/>
              </a:rPr>
              <a:t>mould</a:t>
            </a:r>
            <a:r>
              <a:rPr lang="en-US" sz="1800" i="0" u="none" strike="noStrike" dirty="0">
                <a:effectLst/>
              </a:rPr>
              <a:t>, yeast, some bacteria etc.</a:t>
            </a:r>
          </a:p>
          <a:p>
            <a:pPr rtl="0" fontAlgn="base">
              <a:spcBef>
                <a:spcPts val="0"/>
              </a:spcBef>
              <a:spcAft>
                <a:spcPts val="0"/>
              </a:spcAft>
              <a:buFont typeface="Arial" panose="020B0604020202020204" pitchFamily="34" charset="0"/>
              <a:buChar char="•"/>
            </a:pPr>
            <a:r>
              <a:rPr lang="en-US" sz="1800" i="0" u="none" strike="noStrike" dirty="0">
                <a:solidFill>
                  <a:srgbClr val="0000FF"/>
                </a:solidFill>
                <a:effectLst/>
              </a:rPr>
              <a:t> </a:t>
            </a:r>
            <a:r>
              <a:rPr lang="en-US" sz="1800" i="0" u="none" strike="noStrike" dirty="0">
                <a:solidFill>
                  <a:srgbClr val="FF0000"/>
                </a:solidFill>
                <a:effectLst/>
              </a:rPr>
              <a:t>ii) </a:t>
            </a:r>
            <a:r>
              <a:rPr lang="en-US" sz="2400" i="0" strike="noStrike" dirty="0">
                <a:solidFill>
                  <a:srgbClr val="FF0000"/>
                </a:solidFill>
                <a:effectLst/>
              </a:rPr>
              <a:t>Parasitic nutrition </a:t>
            </a:r>
            <a:r>
              <a:rPr lang="en-US" sz="1800" i="0" u="none" strike="noStrike" dirty="0">
                <a:solidFill>
                  <a:srgbClr val="FF0000"/>
                </a:solidFill>
                <a:effectLst/>
              </a:rPr>
              <a:t>:-</a:t>
            </a:r>
            <a:r>
              <a:rPr lang="en-US" sz="1800" i="0" u="none" strike="noStrike" dirty="0">
                <a:solidFill>
                  <a:srgbClr val="0000FF"/>
                </a:solidFill>
                <a:effectLst/>
              </a:rPr>
              <a:t> </a:t>
            </a:r>
            <a:r>
              <a:rPr lang="en-US" sz="1800" i="0" strike="noStrike" dirty="0">
                <a:effectLst/>
              </a:rPr>
              <a:t>The </a:t>
            </a:r>
            <a:r>
              <a:rPr lang="en-US" sz="1800" i="0" u="none" strike="noStrike" dirty="0">
                <a:effectLst/>
              </a:rPr>
              <a:t>nutrition in which organisms get their food from living organisms (host) without killing them. </a:t>
            </a:r>
            <a:r>
              <a:rPr lang="en-US" sz="1800" i="0" u="none" strike="noStrike" dirty="0" err="1">
                <a:effectLst/>
              </a:rPr>
              <a:t>Eg</a:t>
            </a:r>
            <a:r>
              <a:rPr lang="en-US" sz="1800" i="0" u="none" strike="noStrike" dirty="0">
                <a:effectLst/>
              </a:rPr>
              <a:t> :- </a:t>
            </a:r>
            <a:r>
              <a:rPr lang="en-US" sz="1800" i="0" u="none" strike="noStrike" dirty="0" err="1">
                <a:effectLst/>
              </a:rPr>
              <a:t>cuscuta</a:t>
            </a:r>
            <a:r>
              <a:rPr lang="en-US" sz="1800" i="0" u="none" strike="noStrike" dirty="0">
                <a:effectLst/>
              </a:rPr>
              <a:t>, orchids, ticks, lice, leeches, round worm, tape worm, plasmodium etc.</a:t>
            </a:r>
          </a:p>
          <a:p>
            <a:pPr rtl="0" fontAlgn="base">
              <a:spcBef>
                <a:spcPts val="0"/>
              </a:spcBef>
              <a:spcAft>
                <a:spcPts val="0"/>
              </a:spcAft>
              <a:buFont typeface="Arial" panose="020B0604020202020204" pitchFamily="34" charset="0"/>
              <a:buChar char="•"/>
            </a:pPr>
            <a:r>
              <a:rPr lang="en-US" sz="1800" i="0" u="none" strike="noStrike" dirty="0">
                <a:solidFill>
                  <a:srgbClr val="FF0000"/>
                </a:solidFill>
                <a:effectLst/>
              </a:rPr>
              <a:t>iii) </a:t>
            </a:r>
            <a:r>
              <a:rPr lang="en-US" sz="1800" i="0" strike="noStrike" dirty="0">
                <a:solidFill>
                  <a:srgbClr val="FF0000"/>
                </a:solidFill>
                <a:effectLst/>
              </a:rPr>
              <a:t>Holozoic nutrition </a:t>
            </a:r>
            <a:r>
              <a:rPr lang="en-US" sz="1800" i="0" u="none" strike="noStrike" dirty="0">
                <a:solidFill>
                  <a:srgbClr val="FF0000"/>
                </a:solidFill>
                <a:effectLst/>
              </a:rPr>
              <a:t>:-</a:t>
            </a:r>
            <a:r>
              <a:rPr lang="en-US" sz="1800" i="0" u="none" strike="noStrike" dirty="0">
                <a:solidFill>
                  <a:srgbClr val="0000FF"/>
                </a:solidFill>
                <a:effectLst/>
              </a:rPr>
              <a:t> </a:t>
            </a:r>
            <a:r>
              <a:rPr lang="en-US" sz="1800" i="0" u="none" strike="noStrike" dirty="0">
                <a:effectLst/>
              </a:rPr>
              <a:t>is nutrition in which organisms take food directly and then digests and absorbs it. </a:t>
            </a:r>
            <a:r>
              <a:rPr lang="en-US" sz="1800" i="0" u="none" strike="noStrike" dirty="0" err="1">
                <a:effectLst/>
              </a:rPr>
              <a:t>Eg</a:t>
            </a:r>
            <a:r>
              <a:rPr lang="en-US" sz="1800" i="0" u="none" strike="noStrike" dirty="0">
                <a:effectLst/>
              </a:rPr>
              <a:t> :- amoeba, paramaecium, birds, fishes, humans etc.</a:t>
            </a:r>
          </a:p>
          <a:p>
            <a:endParaRPr lang="en-IN" dirty="0"/>
          </a:p>
        </p:txBody>
      </p:sp>
      <p:pic>
        <p:nvPicPr>
          <p:cNvPr id="1029" name="Picture 5">
            <a:extLst>
              <a:ext uri="{FF2B5EF4-FFF2-40B4-BE49-F238E27FC236}">
                <a16:creationId xmlns:a16="http://schemas.microsoft.com/office/drawing/2014/main" id="{92B0A84A-F5E5-4DAF-BBD3-6DACEF9FE3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3278823"/>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77588E25-4496-4629-B38E-F54E368A44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339" y="3278823"/>
            <a:ext cx="348996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5516D893-4163-41EE-B7F8-56A7566D70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3239" y="3403410"/>
            <a:ext cx="3203321" cy="26083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1E893D21-16DB-4524-9714-B1F86EBBF789}"/>
              </a:ext>
            </a:extLst>
          </p:cNvPr>
          <p:cNvPicPr>
            <a:picLocks noChangeAspect="1" noChangeArrowheads="1"/>
          </p:cNvPicPr>
          <p:nvPr/>
        </p:nvPicPr>
        <p:blipFill>
          <a:blip r:embed="rId5"/>
          <a:srcRect/>
          <a:stretch>
            <a:fillRect/>
          </a:stretch>
        </p:blipFill>
        <p:spPr bwMode="auto">
          <a:xfrm>
            <a:off x="10093960" y="147320"/>
            <a:ext cx="1752600" cy="1281113"/>
          </a:xfrm>
          <a:prstGeom prst="rect">
            <a:avLst/>
          </a:prstGeom>
          <a:noFill/>
          <a:ln w="9525">
            <a:noFill/>
            <a:miter lim="800000"/>
            <a:headEnd/>
            <a:tailEnd/>
          </a:ln>
        </p:spPr>
      </p:pic>
    </p:spTree>
    <p:extLst>
      <p:ext uri="{BB962C8B-B14F-4D97-AF65-F5344CB8AC3E}">
        <p14:creationId xmlns:p14="http://schemas.microsoft.com/office/powerpoint/2010/main" val="1523037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03D2BD-25B8-4CBB-86B9-084DC11DFB8C}"/>
              </a:ext>
            </a:extLst>
          </p:cNvPr>
          <p:cNvSpPr>
            <a:spLocks noGrp="1"/>
          </p:cNvSpPr>
          <p:nvPr>
            <p:ph idx="1"/>
          </p:nvPr>
        </p:nvSpPr>
        <p:spPr>
          <a:xfrm>
            <a:off x="335280" y="1148080"/>
            <a:ext cx="10515600" cy="5628582"/>
          </a:xfrm>
        </p:spPr>
        <p:txBody>
          <a:bodyPr/>
          <a:lstStyle/>
          <a:p>
            <a:pPr marL="0" indent="0" algn="ctr">
              <a:buNone/>
            </a:pPr>
            <a:r>
              <a:rPr lang="en-US" sz="2400" b="1" dirty="0">
                <a:solidFill>
                  <a:srgbClr val="FF0000"/>
                </a:solidFill>
                <a:latin typeface="Arial" panose="020B0604020202020204" pitchFamily="34" charset="0"/>
              </a:rPr>
              <a:t>STOMATA </a:t>
            </a:r>
          </a:p>
          <a:p>
            <a:pPr marL="0" indent="0">
              <a:buNone/>
            </a:pPr>
            <a:r>
              <a:rPr lang="en-US" sz="1800" i="0" strike="noStrike" dirty="0">
                <a:effectLst/>
                <a:latin typeface="Arial" panose="020B0604020202020204" pitchFamily="34" charset="0"/>
              </a:rPr>
              <a:t>stomata</a:t>
            </a:r>
            <a:r>
              <a:rPr lang="en-US" sz="1800" i="0" u="none" strike="noStrike" dirty="0">
                <a:solidFill>
                  <a:srgbClr val="0000FF"/>
                </a:solidFill>
                <a:effectLst/>
                <a:latin typeface="Arial" panose="020B0604020202020204" pitchFamily="34" charset="0"/>
              </a:rPr>
              <a:t> </a:t>
            </a:r>
            <a:r>
              <a:rPr lang="en-US" sz="1800" i="0" u="none" strike="noStrike" dirty="0">
                <a:effectLst/>
              </a:rPr>
              <a:t>are tiny pores present in the leaves through which exchange of gases takes place. Each stoma has a pair of guard cells which controls the opening and closing of the stomatal pore. When water enters the guard cells, it swells and the pore opens and when the guard cells lose water, it shrinks and the pore closes.</a:t>
            </a:r>
          </a:p>
          <a:p>
            <a:endParaRPr lang="en-IN" dirty="0"/>
          </a:p>
        </p:txBody>
      </p:sp>
      <p:pic>
        <p:nvPicPr>
          <p:cNvPr id="3074" name="Picture 2">
            <a:extLst>
              <a:ext uri="{FF2B5EF4-FFF2-40B4-BE49-F238E27FC236}">
                <a16:creationId xmlns:a16="http://schemas.microsoft.com/office/drawing/2014/main" id="{A9BD5377-1E45-4C45-B0F3-61A260C406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188" y="2847277"/>
            <a:ext cx="3339084" cy="286264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4459D24D-D8CC-430B-BFC2-4F7970BD5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2180" y="2847277"/>
            <a:ext cx="4572000" cy="30912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C770E01B-9543-4A70-B788-44702085FF53}"/>
              </a:ext>
            </a:extLst>
          </p:cNvPr>
          <p:cNvPicPr>
            <a:picLocks noChangeAspect="1" noChangeArrowheads="1"/>
          </p:cNvPicPr>
          <p:nvPr/>
        </p:nvPicPr>
        <p:blipFill>
          <a:blip r:embed="rId4"/>
          <a:srcRect/>
          <a:stretch>
            <a:fillRect/>
          </a:stretch>
        </p:blipFill>
        <p:spPr bwMode="auto">
          <a:xfrm>
            <a:off x="10093960" y="147320"/>
            <a:ext cx="1752600" cy="1281113"/>
          </a:xfrm>
          <a:prstGeom prst="rect">
            <a:avLst/>
          </a:prstGeom>
          <a:noFill/>
          <a:ln w="9525">
            <a:noFill/>
            <a:miter lim="800000"/>
            <a:headEnd/>
            <a:tailEnd/>
          </a:ln>
        </p:spPr>
      </p:pic>
    </p:spTree>
    <p:extLst>
      <p:ext uri="{BB962C8B-B14F-4D97-AF65-F5344CB8AC3E}">
        <p14:creationId xmlns:p14="http://schemas.microsoft.com/office/powerpoint/2010/main" val="3183780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B44F4835-6FF4-4226-8FDF-233AF8ACBC8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2178" y="1060056"/>
            <a:ext cx="9153144" cy="40057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E6D771C3-F921-4295-8AF9-873EC666BE87}"/>
              </a:ext>
            </a:extLst>
          </p:cNvPr>
          <p:cNvPicPr>
            <a:picLocks noChangeAspect="1" noChangeArrowheads="1"/>
          </p:cNvPicPr>
          <p:nvPr/>
        </p:nvPicPr>
        <p:blipFill>
          <a:blip r:embed="rId3"/>
          <a:srcRect/>
          <a:stretch>
            <a:fillRect/>
          </a:stretch>
        </p:blipFill>
        <p:spPr bwMode="auto">
          <a:xfrm>
            <a:off x="10093960" y="147320"/>
            <a:ext cx="1752600" cy="1281113"/>
          </a:xfrm>
          <a:prstGeom prst="rect">
            <a:avLst/>
          </a:prstGeom>
          <a:noFill/>
          <a:ln w="9525">
            <a:noFill/>
            <a:miter lim="800000"/>
            <a:headEnd/>
            <a:tailEnd/>
          </a:ln>
        </p:spPr>
      </p:pic>
    </p:spTree>
    <p:extLst>
      <p:ext uri="{BB962C8B-B14F-4D97-AF65-F5344CB8AC3E}">
        <p14:creationId xmlns:p14="http://schemas.microsoft.com/office/powerpoint/2010/main" val="2931944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00F020-7ED1-4A55-B991-1A02C59F48A1}"/>
              </a:ext>
            </a:extLst>
          </p:cNvPr>
          <p:cNvSpPr>
            <a:spLocks noGrp="1"/>
          </p:cNvSpPr>
          <p:nvPr>
            <p:ph idx="1"/>
          </p:nvPr>
        </p:nvSpPr>
        <p:spPr>
          <a:xfrm>
            <a:off x="838200" y="466345"/>
            <a:ext cx="10515600" cy="5431536"/>
          </a:xfrm>
        </p:spPr>
        <p:txBody>
          <a:bodyPr/>
          <a:lstStyle/>
          <a:p>
            <a:pPr rtl="0">
              <a:spcBef>
                <a:spcPts val="0"/>
              </a:spcBef>
              <a:spcAft>
                <a:spcPts val="0"/>
              </a:spcAft>
            </a:pPr>
            <a:endParaRPr lang="en-US" sz="1800" b="1" i="0" u="sng" dirty="0">
              <a:solidFill>
                <a:srgbClr val="FF0000"/>
              </a:solidFill>
              <a:effectLst/>
              <a:latin typeface="Arial" panose="020B0604020202020204" pitchFamily="34" charset="0"/>
            </a:endParaRPr>
          </a:p>
          <a:p>
            <a:pPr marL="0" indent="0" algn="ctr" rtl="0">
              <a:spcBef>
                <a:spcPts val="0"/>
              </a:spcBef>
              <a:spcAft>
                <a:spcPts val="0"/>
              </a:spcAft>
              <a:buNone/>
            </a:pPr>
            <a:r>
              <a:rPr lang="en-US" sz="2400" b="1" dirty="0">
                <a:solidFill>
                  <a:srgbClr val="FF0000"/>
                </a:solidFill>
                <a:latin typeface="Arial" panose="020B0604020202020204" pitchFamily="34" charset="0"/>
              </a:rPr>
              <a:t>ACTIVITY-1 </a:t>
            </a:r>
          </a:p>
          <a:p>
            <a:pPr marL="0" indent="0" rtl="0">
              <a:spcBef>
                <a:spcPts val="0"/>
              </a:spcBef>
              <a:spcAft>
                <a:spcPts val="0"/>
              </a:spcAft>
              <a:buNone/>
            </a:pPr>
            <a:r>
              <a:rPr lang="en-US" sz="1800" b="1" i="0" dirty="0">
                <a:solidFill>
                  <a:srgbClr val="FF0000"/>
                </a:solidFill>
                <a:effectLst/>
                <a:latin typeface="Arial" panose="020B0604020202020204" pitchFamily="34" charset="0"/>
              </a:rPr>
              <a:t>Activity to show that chlorophyll is necessary for</a:t>
            </a:r>
            <a:br>
              <a:rPr lang="en-US" sz="1800" b="1" i="0" dirty="0">
                <a:solidFill>
                  <a:srgbClr val="FF0000"/>
                </a:solidFill>
                <a:effectLst/>
                <a:latin typeface="Arial" panose="020B0604020202020204" pitchFamily="34" charset="0"/>
              </a:rPr>
            </a:br>
            <a:r>
              <a:rPr lang="en-US" sz="1800" b="1" i="0" strike="noStrike" dirty="0">
                <a:solidFill>
                  <a:srgbClr val="FF0000"/>
                </a:solidFill>
                <a:effectLst/>
                <a:latin typeface="Arial" panose="020B0604020202020204" pitchFamily="34" charset="0"/>
              </a:rPr>
              <a:t>      </a:t>
            </a:r>
            <a:r>
              <a:rPr lang="en-US" sz="1800" b="1" i="0" dirty="0">
                <a:solidFill>
                  <a:srgbClr val="FF0000"/>
                </a:solidFill>
                <a:effectLst/>
                <a:latin typeface="Arial" panose="020B0604020202020204" pitchFamily="34" charset="0"/>
              </a:rPr>
              <a:t>photosynthesis</a:t>
            </a:r>
            <a:r>
              <a:rPr lang="en-US" sz="1800" b="1" i="0" strike="noStrike" dirty="0">
                <a:solidFill>
                  <a:srgbClr val="FF0000"/>
                </a:solidFill>
                <a:effectLst/>
                <a:latin typeface="Arial" panose="020B0604020202020204" pitchFamily="34" charset="0"/>
              </a:rPr>
              <a:t> :-</a:t>
            </a:r>
            <a:endParaRPr lang="en-US" b="0" dirty="0">
              <a:effectLst/>
            </a:endParaRPr>
          </a:p>
          <a:p>
            <a:r>
              <a:rPr lang="en-US" sz="1800" i="0" u="none" strike="noStrike" dirty="0">
                <a:effectLst/>
              </a:rPr>
              <a:t>Take a potted plant having variegated leaves (croton plant). Keep it in a dark room for three days so that all the starch is used up. Then keep it in sunlight for 6 hours. Then take a leaf from the plant and mark the green areas of the leaf on a sheet of paper. Then dip the leaf in boiling water to make it soft. Then dip the leaf in alcohol and heat it in a water bath to </a:t>
            </a:r>
            <a:r>
              <a:rPr lang="en-US" sz="1800" i="0" u="none" strike="noStrike" dirty="0" err="1">
                <a:effectLst/>
              </a:rPr>
              <a:t>decolourise</a:t>
            </a:r>
            <a:r>
              <a:rPr lang="en-US" sz="1800" i="0" u="none" strike="noStrike" dirty="0">
                <a:effectLst/>
              </a:rPr>
              <a:t> it and remove the chlorophyll. Then wash the leaf in water and dip it in dilute iodine solution. It will be seen that only the green parts of the leaf turns blue black. This shows that chlorophyll is necessary for photosynthesis</a:t>
            </a:r>
            <a:r>
              <a:rPr lang="en-US" sz="1800" i="0" u="none" strike="noStrike" dirty="0">
                <a:solidFill>
                  <a:srgbClr val="0000FF"/>
                </a:solidFill>
                <a:effectLst/>
                <a:latin typeface="Arial" panose="020B0604020202020204" pitchFamily="34" charset="0"/>
              </a:rPr>
              <a:t>.</a:t>
            </a:r>
            <a:endParaRPr lang="en-US" sz="1800" i="0" u="none" strike="noStrike" dirty="0">
              <a:solidFill>
                <a:srgbClr val="000000"/>
              </a:solidFill>
              <a:effectLst/>
              <a:latin typeface="Arial" panose="020B0604020202020204" pitchFamily="34" charset="0"/>
            </a:endParaRPr>
          </a:p>
          <a:p>
            <a:pPr marL="0" indent="0">
              <a:buNone/>
            </a:pPr>
            <a:br>
              <a:rPr lang="en-US" dirty="0"/>
            </a:br>
            <a:endParaRPr lang="en-IN" dirty="0"/>
          </a:p>
        </p:txBody>
      </p:sp>
      <p:pic>
        <p:nvPicPr>
          <p:cNvPr id="1026" name="Picture 2" descr="Root, Stem and Leaf - Class 6, Getting to know Plants">
            <a:extLst>
              <a:ext uri="{FF2B5EF4-FFF2-40B4-BE49-F238E27FC236}">
                <a16:creationId xmlns:a16="http://schemas.microsoft.com/office/drawing/2014/main" id="{9D67B448-7F0E-45A6-8B55-5B2C5A30B9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633" y="3319209"/>
            <a:ext cx="8283575" cy="24872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0935EECC-3D6B-4075-8B14-78614859C66A}"/>
              </a:ext>
            </a:extLst>
          </p:cNvPr>
          <p:cNvPicPr>
            <a:picLocks noChangeAspect="1" noChangeArrowheads="1"/>
          </p:cNvPicPr>
          <p:nvPr/>
        </p:nvPicPr>
        <p:blipFill>
          <a:blip r:embed="rId3"/>
          <a:srcRect/>
          <a:stretch>
            <a:fillRect/>
          </a:stretch>
        </p:blipFill>
        <p:spPr bwMode="auto">
          <a:xfrm>
            <a:off x="10093960" y="147320"/>
            <a:ext cx="1752600" cy="1281113"/>
          </a:xfrm>
          <a:prstGeom prst="rect">
            <a:avLst/>
          </a:prstGeom>
          <a:noFill/>
          <a:ln w="9525">
            <a:noFill/>
            <a:miter lim="800000"/>
            <a:headEnd/>
            <a:tailEnd/>
          </a:ln>
        </p:spPr>
      </p:pic>
    </p:spTree>
    <p:extLst>
      <p:ext uri="{BB962C8B-B14F-4D97-AF65-F5344CB8AC3E}">
        <p14:creationId xmlns:p14="http://schemas.microsoft.com/office/powerpoint/2010/main" val="3775101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3EE84-0DE2-49F7-AF2F-1CB5F7B26A22}"/>
              </a:ext>
            </a:extLst>
          </p:cNvPr>
          <p:cNvSpPr>
            <a:spLocks noGrp="1"/>
          </p:cNvSpPr>
          <p:nvPr>
            <p:ph idx="1"/>
          </p:nvPr>
        </p:nvSpPr>
        <p:spPr>
          <a:xfrm>
            <a:off x="838200" y="873760"/>
            <a:ext cx="10515600" cy="5303203"/>
          </a:xfrm>
        </p:spPr>
        <p:txBody>
          <a:bodyPr/>
          <a:lstStyle/>
          <a:p>
            <a:pPr marL="0" indent="0" algn="ctr" rtl="0">
              <a:spcBef>
                <a:spcPts val="0"/>
              </a:spcBef>
              <a:spcAft>
                <a:spcPts val="0"/>
              </a:spcAft>
              <a:buNone/>
            </a:pPr>
            <a:r>
              <a:rPr lang="en-US" sz="2400" b="1" i="0" dirty="0">
                <a:solidFill>
                  <a:srgbClr val="FF0000"/>
                </a:solidFill>
                <a:effectLst/>
                <a:latin typeface="Arial" panose="020B0604020202020204" pitchFamily="34" charset="0"/>
              </a:rPr>
              <a:t>ACTIVITY-2</a:t>
            </a:r>
          </a:p>
          <a:p>
            <a:pPr marL="0" indent="0" rtl="0">
              <a:spcBef>
                <a:spcPts val="0"/>
              </a:spcBef>
              <a:spcAft>
                <a:spcPts val="0"/>
              </a:spcAft>
              <a:buNone/>
            </a:pPr>
            <a:r>
              <a:rPr lang="en-US" sz="2400" b="1" i="0" dirty="0">
                <a:solidFill>
                  <a:srgbClr val="FF0000"/>
                </a:solidFill>
                <a:effectLst/>
                <a:latin typeface="Arial" panose="020B0604020202020204" pitchFamily="34" charset="0"/>
              </a:rPr>
              <a:t>Activity to show that carbon dioxide is necessary for </a:t>
            </a:r>
            <a:br>
              <a:rPr lang="en-US" sz="2400" b="1" i="0" dirty="0">
                <a:solidFill>
                  <a:srgbClr val="FF0000"/>
                </a:solidFill>
                <a:effectLst/>
                <a:latin typeface="Arial" panose="020B0604020202020204" pitchFamily="34" charset="0"/>
              </a:rPr>
            </a:br>
            <a:r>
              <a:rPr lang="en-US" sz="2400" b="1" i="0" strike="noStrike" dirty="0">
                <a:solidFill>
                  <a:srgbClr val="FF0000"/>
                </a:solidFill>
                <a:effectLst/>
                <a:latin typeface="Arial" panose="020B0604020202020204" pitchFamily="34" charset="0"/>
              </a:rPr>
              <a:t>    </a:t>
            </a:r>
            <a:r>
              <a:rPr lang="en-US" sz="2400" b="1" i="0" dirty="0">
                <a:solidFill>
                  <a:srgbClr val="FF0000"/>
                </a:solidFill>
                <a:effectLst/>
                <a:latin typeface="Arial" panose="020B0604020202020204" pitchFamily="34" charset="0"/>
              </a:rPr>
              <a:t>photosynthesis</a:t>
            </a:r>
            <a:r>
              <a:rPr lang="en-US" sz="2400" b="1" i="0" strike="noStrike" dirty="0">
                <a:solidFill>
                  <a:srgbClr val="FF0000"/>
                </a:solidFill>
                <a:effectLst/>
                <a:latin typeface="Arial" panose="020B0604020202020204" pitchFamily="34" charset="0"/>
              </a:rPr>
              <a:t> :- </a:t>
            </a:r>
            <a:endParaRPr lang="en-US" sz="2400" b="0" dirty="0">
              <a:effectLst/>
            </a:endParaRPr>
          </a:p>
          <a:p>
            <a:r>
              <a:rPr lang="en-US" sz="1800" i="0" u="none" strike="noStrike" dirty="0">
                <a:effectLst/>
              </a:rPr>
              <a:t>Take two potted plants of the same size and keep them in a dark room for three days so that all the starch is used up. Then keep the plants on separate glass plates. Keep a watch glass containing some potassium hydroxide near one plant to absorb carbon dioxide. Cover both the plants with bell jars and seal the bottom of the jars with Vaseline to make it air tight. Keep the plants in sunlight for three hours. Then take a leaf from each plant and test for starch. The leaf of the plant kept in the jar containing potassium hydroxide does not show the presence of starch. This shows that carbon dioxide is necessary for photosynthesis</a:t>
            </a:r>
            <a:r>
              <a:rPr lang="en-US" sz="1800" b="1" i="0" u="none" strike="noStrike" dirty="0">
                <a:effectLst/>
              </a:rPr>
              <a:t>. </a:t>
            </a:r>
            <a:endParaRPr lang="en-US" sz="1800" b="0" i="0" u="none" strike="noStrike" dirty="0">
              <a:effectLst/>
            </a:endParaRPr>
          </a:p>
          <a:p>
            <a:pPr marL="0" indent="0">
              <a:buNone/>
            </a:pPr>
            <a:br>
              <a:rPr lang="en-US" dirty="0"/>
            </a:br>
            <a:endParaRPr lang="en-IN" dirty="0"/>
          </a:p>
        </p:txBody>
      </p:sp>
      <p:pic>
        <p:nvPicPr>
          <p:cNvPr id="2050" name="Picture 2" descr="Explain the activity with diagram to show that carbon dioxide is essential  for photo-synthesis. - Studyrankersonline">
            <a:extLst>
              <a:ext uri="{FF2B5EF4-FFF2-40B4-BE49-F238E27FC236}">
                <a16:creationId xmlns:a16="http://schemas.microsoft.com/office/drawing/2014/main" id="{2F483822-4940-4AE9-AA0D-BDD4487887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504" y="3947160"/>
            <a:ext cx="6461759" cy="27066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4F39EFD8-06C5-420A-84E6-32330408240E}"/>
              </a:ext>
            </a:extLst>
          </p:cNvPr>
          <p:cNvPicPr>
            <a:picLocks noChangeAspect="1" noChangeArrowheads="1"/>
          </p:cNvPicPr>
          <p:nvPr/>
        </p:nvPicPr>
        <p:blipFill>
          <a:blip r:embed="rId3"/>
          <a:srcRect/>
          <a:stretch>
            <a:fillRect/>
          </a:stretch>
        </p:blipFill>
        <p:spPr bwMode="auto">
          <a:xfrm>
            <a:off x="10093960" y="147320"/>
            <a:ext cx="1752600" cy="1281113"/>
          </a:xfrm>
          <a:prstGeom prst="rect">
            <a:avLst/>
          </a:prstGeom>
          <a:noFill/>
          <a:ln w="9525">
            <a:noFill/>
            <a:miter lim="800000"/>
            <a:headEnd/>
            <a:tailEnd/>
          </a:ln>
        </p:spPr>
      </p:pic>
    </p:spTree>
    <p:extLst>
      <p:ext uri="{BB962C8B-B14F-4D97-AF65-F5344CB8AC3E}">
        <p14:creationId xmlns:p14="http://schemas.microsoft.com/office/powerpoint/2010/main" val="225702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617CA-E26A-46E0-858A-CD4E97B1DBFA}"/>
              </a:ext>
            </a:extLst>
          </p:cNvPr>
          <p:cNvSpPr>
            <a:spLocks noGrp="1"/>
          </p:cNvSpPr>
          <p:nvPr>
            <p:ph idx="1"/>
          </p:nvPr>
        </p:nvSpPr>
        <p:spPr>
          <a:xfrm>
            <a:off x="454660" y="695960"/>
            <a:ext cx="10515600" cy="6382511"/>
          </a:xfrm>
        </p:spPr>
        <p:txBody>
          <a:bodyPr/>
          <a:lstStyle/>
          <a:p>
            <a:pPr marL="0" indent="0" rtl="0" fontAlgn="base">
              <a:spcBef>
                <a:spcPts val="400"/>
              </a:spcBef>
              <a:spcAft>
                <a:spcPts val="0"/>
              </a:spcAft>
              <a:buNone/>
            </a:pPr>
            <a:r>
              <a:rPr lang="en-IN" sz="2400" dirty="0">
                <a:solidFill>
                  <a:srgbClr val="FF0000"/>
                </a:solidFill>
              </a:rPr>
              <a:t>                                                        HOLOZOIC NUTRTION</a:t>
            </a:r>
            <a:br>
              <a:rPr lang="en-IN" dirty="0"/>
            </a:br>
            <a:r>
              <a:rPr lang="en-US" sz="1800" b="1" i="0" u="none" strike="noStrike" dirty="0">
                <a:solidFill>
                  <a:srgbClr val="FF0000"/>
                </a:solidFill>
                <a:effectLst/>
                <a:latin typeface="Arial" panose="020B0604020202020204" pitchFamily="34" charset="0"/>
              </a:rPr>
              <a:t>a) </a:t>
            </a:r>
            <a:r>
              <a:rPr lang="en-US" sz="1800" b="1" i="0" u="sng" strike="noStrike" dirty="0">
                <a:solidFill>
                  <a:srgbClr val="FF0000"/>
                </a:solidFill>
                <a:effectLst/>
                <a:latin typeface="Arial" panose="020B0604020202020204" pitchFamily="34" charset="0"/>
              </a:rPr>
              <a:t>Nutrition in amoeba</a:t>
            </a:r>
            <a:r>
              <a:rPr lang="en-US" sz="1800" b="1" i="0" u="none" strike="noStrike" dirty="0">
                <a:solidFill>
                  <a:srgbClr val="FF0000"/>
                </a:solidFill>
                <a:effectLst/>
                <a:latin typeface="Arial" panose="020B0604020202020204" pitchFamily="34" charset="0"/>
              </a:rPr>
              <a:t> :-</a:t>
            </a:r>
            <a:endParaRPr lang="en-US" sz="1800" b="0" i="0" u="none" strike="noStrike" dirty="0">
              <a:solidFill>
                <a:srgbClr val="FF0000"/>
              </a:solidFill>
              <a:effectLst/>
              <a:latin typeface="Arial" panose="020B0604020202020204" pitchFamily="34" charset="0"/>
            </a:endParaRPr>
          </a:p>
          <a:p>
            <a:pPr marL="0" indent="0" rtl="0" fontAlgn="base">
              <a:spcBef>
                <a:spcPts val="0"/>
              </a:spcBef>
              <a:spcAft>
                <a:spcPts val="0"/>
              </a:spcAft>
              <a:buNone/>
            </a:pPr>
            <a:r>
              <a:rPr lang="en-US" sz="1800" i="0" u="none" strike="noStrike" dirty="0">
                <a:effectLst/>
              </a:rPr>
              <a:t>Amoeba is a unicellular animal living in water. It takes in food by forming finger like projections called pseudopodia and forms a food vacuole. Inside the food vacuole the food is digested and absorbed. The undigested food is then sent out through the surface of the cell.</a:t>
            </a:r>
          </a:p>
          <a:p>
            <a:endParaRPr lang="en-IN" dirty="0"/>
          </a:p>
        </p:txBody>
      </p:sp>
      <p:pic>
        <p:nvPicPr>
          <p:cNvPr id="6146" name="Picture 2">
            <a:extLst>
              <a:ext uri="{FF2B5EF4-FFF2-40B4-BE49-F238E27FC236}">
                <a16:creationId xmlns:a16="http://schemas.microsoft.com/office/drawing/2014/main" id="{0E36841D-4BB0-4AAF-9C50-7B23B629F7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993" y="2724912"/>
            <a:ext cx="4225671" cy="374904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9E05FF59-21CB-4626-A59D-ECEADEFAB5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348" y="2807208"/>
            <a:ext cx="4762500" cy="3152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8193CFA9-FD50-49B7-A521-80C055BF36B5}"/>
              </a:ext>
            </a:extLst>
          </p:cNvPr>
          <p:cNvPicPr>
            <a:picLocks noChangeAspect="1" noChangeArrowheads="1"/>
          </p:cNvPicPr>
          <p:nvPr/>
        </p:nvPicPr>
        <p:blipFill>
          <a:blip r:embed="rId4"/>
          <a:srcRect/>
          <a:stretch>
            <a:fillRect/>
          </a:stretch>
        </p:blipFill>
        <p:spPr bwMode="auto">
          <a:xfrm>
            <a:off x="10093960" y="147320"/>
            <a:ext cx="1752600" cy="1281113"/>
          </a:xfrm>
          <a:prstGeom prst="rect">
            <a:avLst/>
          </a:prstGeom>
          <a:noFill/>
          <a:ln w="9525">
            <a:noFill/>
            <a:miter lim="800000"/>
            <a:headEnd/>
            <a:tailEnd/>
          </a:ln>
        </p:spPr>
      </p:pic>
    </p:spTree>
    <p:extLst>
      <p:ext uri="{BB962C8B-B14F-4D97-AF65-F5344CB8AC3E}">
        <p14:creationId xmlns:p14="http://schemas.microsoft.com/office/powerpoint/2010/main" val="808788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0A9920-9CF1-42A2-8A8C-1FF146D61EB9}"/>
              </a:ext>
            </a:extLst>
          </p:cNvPr>
          <p:cNvSpPr>
            <a:spLocks noGrp="1"/>
          </p:cNvSpPr>
          <p:nvPr>
            <p:ph idx="1"/>
          </p:nvPr>
        </p:nvSpPr>
        <p:spPr/>
        <p:txBody>
          <a:bodyPr/>
          <a:lstStyle/>
          <a:p>
            <a:r>
              <a:rPr lang="en-IN" dirty="0">
                <a:hlinkClick r:id="rId2"/>
              </a:rPr>
              <a:t>https://www.youtube.com/watch?v=u7IN7HTWzLs</a:t>
            </a:r>
            <a:r>
              <a:rPr lang="en-IN" dirty="0"/>
              <a:t> </a:t>
            </a:r>
          </a:p>
        </p:txBody>
      </p:sp>
      <p:pic>
        <p:nvPicPr>
          <p:cNvPr id="5"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F380B0B0-C06F-491B-A3E6-FE0F78237CC5}"/>
              </a:ext>
            </a:extLst>
          </p:cNvPr>
          <p:cNvPicPr>
            <a:picLocks noChangeAspect="1" noChangeArrowheads="1"/>
          </p:cNvPicPr>
          <p:nvPr/>
        </p:nvPicPr>
        <p:blipFill>
          <a:blip r:embed="rId3"/>
          <a:srcRect/>
          <a:stretch>
            <a:fillRect/>
          </a:stretch>
        </p:blipFill>
        <p:spPr bwMode="auto">
          <a:xfrm>
            <a:off x="10093960" y="147320"/>
            <a:ext cx="1752600" cy="1281113"/>
          </a:xfrm>
          <a:prstGeom prst="rect">
            <a:avLst/>
          </a:prstGeom>
          <a:noFill/>
          <a:ln w="9525">
            <a:noFill/>
            <a:miter lim="800000"/>
            <a:headEnd/>
            <a:tailEnd/>
          </a:ln>
        </p:spPr>
      </p:pic>
    </p:spTree>
    <p:extLst>
      <p:ext uri="{BB962C8B-B14F-4D97-AF65-F5344CB8AC3E}">
        <p14:creationId xmlns:p14="http://schemas.microsoft.com/office/powerpoint/2010/main" val="1033320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7C0D5-18C7-4A45-BCD9-CA9DCEB95FE9}"/>
              </a:ext>
            </a:extLst>
          </p:cNvPr>
          <p:cNvSpPr>
            <a:spLocks noGrp="1"/>
          </p:cNvSpPr>
          <p:nvPr>
            <p:ph type="title"/>
          </p:nvPr>
        </p:nvSpPr>
        <p:spPr/>
        <p:txBody>
          <a:bodyPr/>
          <a:lstStyle/>
          <a:p>
            <a:pPr algn="ctr"/>
            <a:r>
              <a:rPr lang="en-IN" sz="2400" b="1" kern="0" dirty="0">
                <a:solidFill>
                  <a:srgbClr val="FF0000"/>
                </a:solidFill>
                <a:effectLst/>
                <a:latin typeface="Calibri Light" panose="020F0302020204030204" pitchFamily="34" charset="0"/>
                <a:ea typeface="Calibri Light" panose="020F0302020204030204" pitchFamily="34" charset="0"/>
              </a:rPr>
              <a:t>HOME ASSIGNMENT</a:t>
            </a:r>
            <a:br>
              <a:rPr lang="en-IN" sz="1800" b="1" kern="0" dirty="0">
                <a:effectLst/>
                <a:latin typeface="Calibri Light" panose="020F0302020204030204" pitchFamily="34" charset="0"/>
                <a:ea typeface="Calibri Light" panose="020F0302020204030204" pitchFamily="34" charset="0"/>
              </a:rPr>
            </a:br>
            <a:endParaRPr lang="en-IN" dirty="0"/>
          </a:p>
        </p:txBody>
      </p:sp>
      <p:sp>
        <p:nvSpPr>
          <p:cNvPr id="3" name="Content Placeholder 2">
            <a:extLst>
              <a:ext uri="{FF2B5EF4-FFF2-40B4-BE49-F238E27FC236}">
                <a16:creationId xmlns:a16="http://schemas.microsoft.com/office/drawing/2014/main" id="{FDF1F6AA-0F7C-44F6-9B78-4323B0B8B84D}"/>
              </a:ext>
            </a:extLst>
          </p:cNvPr>
          <p:cNvSpPr>
            <a:spLocks noGrp="1"/>
          </p:cNvSpPr>
          <p:nvPr>
            <p:ph idx="1"/>
          </p:nvPr>
        </p:nvSpPr>
        <p:spPr/>
        <p:txBody>
          <a:bodyPr/>
          <a:lstStyle/>
          <a:p>
            <a:r>
              <a:rPr lang="en-IN" dirty="0"/>
              <a:t>In box Question - 2,Pg No-101 and Exercise Question No- 7 </a:t>
            </a:r>
          </a:p>
        </p:txBody>
      </p:sp>
      <p:pic>
        <p:nvPicPr>
          <p:cNvPr id="5"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A1974FF9-3025-49C6-B4CD-D6D9C06633D5}"/>
              </a:ext>
            </a:extLst>
          </p:cNvPr>
          <p:cNvPicPr>
            <a:picLocks noChangeAspect="1" noChangeArrowheads="1"/>
          </p:cNvPicPr>
          <p:nvPr/>
        </p:nvPicPr>
        <p:blipFill>
          <a:blip r:embed="rId2"/>
          <a:srcRect/>
          <a:stretch>
            <a:fillRect/>
          </a:stretch>
        </p:blipFill>
        <p:spPr bwMode="auto">
          <a:xfrm>
            <a:off x="10093960" y="147320"/>
            <a:ext cx="1752600" cy="1281113"/>
          </a:xfrm>
          <a:prstGeom prst="rect">
            <a:avLst/>
          </a:prstGeom>
          <a:noFill/>
          <a:ln w="9525">
            <a:noFill/>
            <a:miter lim="800000"/>
            <a:headEnd/>
            <a:tailEnd/>
          </a:ln>
        </p:spPr>
      </p:pic>
    </p:spTree>
    <p:extLst>
      <p:ext uri="{BB962C8B-B14F-4D97-AF65-F5344CB8AC3E}">
        <p14:creationId xmlns:p14="http://schemas.microsoft.com/office/powerpoint/2010/main" val="2827677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FC5FF-EDAC-4A80-9FA9-593916F90826}"/>
              </a:ext>
            </a:extLst>
          </p:cNvPr>
          <p:cNvSpPr>
            <a:spLocks noGrp="1"/>
          </p:cNvSpPr>
          <p:nvPr>
            <p:ph idx="1"/>
          </p:nvPr>
        </p:nvSpPr>
        <p:spPr/>
        <p:txBody>
          <a:bodyPr/>
          <a:lstStyle/>
          <a:p>
            <a:pPr marL="0" indent="0">
              <a:buNone/>
            </a:pPr>
            <a:r>
              <a:rPr lang="en-US" dirty="0"/>
              <a:t>                                           </a:t>
            </a:r>
          </a:p>
          <a:p>
            <a:pPr marL="0" indent="0">
              <a:buNone/>
            </a:pPr>
            <a:endParaRPr lang="en-US" dirty="0"/>
          </a:p>
          <a:p>
            <a:pPr marL="0" indent="0">
              <a:buNone/>
            </a:pPr>
            <a:endParaRPr lang="en-US" dirty="0"/>
          </a:p>
          <a:p>
            <a:pPr>
              <a:buFont typeface="Arial" charset="0"/>
              <a:buNone/>
            </a:pPr>
            <a:r>
              <a:rPr lang="en-US" sz="2800" b="1" dirty="0"/>
              <a:t>                                                THANKING YOU</a:t>
            </a:r>
            <a:endParaRPr lang="en-US" sz="2800" dirty="0"/>
          </a:p>
          <a:p>
            <a:pPr>
              <a:buFont typeface="Arial" charset="0"/>
              <a:buNone/>
            </a:pPr>
            <a:r>
              <a:rPr lang="en-US" sz="2800" b="1" dirty="0">
                <a:solidFill>
                  <a:srgbClr val="FF0000"/>
                </a:solidFill>
              </a:rPr>
              <a:t>                                      ODM EDUCATIONAL GROUP</a:t>
            </a:r>
            <a:endParaRPr lang="en-US" sz="2800" dirty="0">
              <a:solidFill>
                <a:srgbClr val="FF0000"/>
              </a:solidFill>
            </a:endParaRPr>
          </a:p>
          <a:p>
            <a:pPr>
              <a:buFont typeface="Arial" charset="0"/>
              <a:buNone/>
            </a:pPr>
            <a:br>
              <a:rPr lang="en-US" dirty="0"/>
            </a:br>
            <a:endParaRPr lang="en-US" dirty="0"/>
          </a:p>
          <a:p>
            <a:pPr marL="0" indent="0">
              <a:buNone/>
            </a:pPr>
            <a:endParaRPr lang="en-IN" dirty="0">
              <a:solidFill>
                <a:srgbClr val="FF0000"/>
              </a:solidFill>
            </a:endParaRPr>
          </a:p>
        </p:txBody>
      </p:sp>
      <p:pic>
        <p:nvPicPr>
          <p:cNvPr id="5"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E45B32DD-3E98-4539-8A08-C831D09E67E3}"/>
              </a:ext>
            </a:extLst>
          </p:cNvPr>
          <p:cNvPicPr>
            <a:picLocks noChangeAspect="1" noChangeArrowheads="1"/>
          </p:cNvPicPr>
          <p:nvPr/>
        </p:nvPicPr>
        <p:blipFill>
          <a:blip r:embed="rId2"/>
          <a:srcRect/>
          <a:stretch>
            <a:fillRect/>
          </a:stretch>
        </p:blipFill>
        <p:spPr bwMode="auto">
          <a:xfrm>
            <a:off x="10093960" y="147320"/>
            <a:ext cx="1752600" cy="1281113"/>
          </a:xfrm>
          <a:prstGeom prst="rect">
            <a:avLst/>
          </a:prstGeom>
          <a:noFill/>
          <a:ln w="9525">
            <a:noFill/>
            <a:miter lim="800000"/>
            <a:headEnd/>
            <a:tailEnd/>
          </a:ln>
        </p:spPr>
      </p:pic>
    </p:spTree>
    <p:extLst>
      <p:ext uri="{BB962C8B-B14F-4D97-AF65-F5344CB8AC3E}">
        <p14:creationId xmlns:p14="http://schemas.microsoft.com/office/powerpoint/2010/main" val="1365088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31340" y="322136"/>
            <a:ext cx="8198484" cy="2980303"/>
          </a:xfrm>
          <a:prstGeom prst="rect">
            <a:avLst/>
          </a:prstGeom>
        </p:spPr>
        <p:txBody>
          <a:bodyPr vert="horz" wrap="square" lIns="0" tIns="86360" rIns="0" bIns="0" rtlCol="0">
            <a:spAutoFit/>
          </a:bodyPr>
          <a:lstStyle/>
          <a:p>
            <a:pPr marR="233679" algn="ctr">
              <a:spcBef>
                <a:spcPts val="680"/>
              </a:spcBef>
              <a:tabLst>
                <a:tab pos="1414780" algn="l"/>
              </a:tabLst>
            </a:pPr>
            <a:r>
              <a:rPr sz="2400" spc="-5" dirty="0">
                <a:solidFill>
                  <a:srgbClr val="FF0000"/>
                </a:solidFill>
                <a:latin typeface="Calibri"/>
                <a:cs typeface="Calibri"/>
              </a:rPr>
              <a:t>LEARNING	</a:t>
            </a:r>
            <a:r>
              <a:rPr sz="2400" spc="-10" dirty="0">
                <a:solidFill>
                  <a:srgbClr val="FF0000"/>
                </a:solidFill>
                <a:latin typeface="Calibri"/>
                <a:cs typeface="Calibri"/>
              </a:rPr>
              <a:t>OBJECTIVE</a:t>
            </a:r>
            <a:endParaRPr sz="2400" dirty="0">
              <a:latin typeface="Calibri"/>
              <a:cs typeface="Calibri"/>
            </a:endParaRPr>
          </a:p>
          <a:p>
            <a:pPr marL="356870" marR="180975" indent="-344805">
              <a:spcBef>
                <a:spcPts val="580"/>
              </a:spcBef>
              <a:buFont typeface="Arial MT"/>
              <a:buChar char="•"/>
              <a:tabLst>
                <a:tab pos="356870" algn="l"/>
                <a:tab pos="357505" algn="l"/>
              </a:tabLst>
            </a:pPr>
            <a:r>
              <a:rPr sz="2400" dirty="0">
                <a:latin typeface="Calibri"/>
                <a:cs typeface="Calibri"/>
              </a:rPr>
              <a:t>Student</a:t>
            </a:r>
            <a:r>
              <a:rPr sz="2400" spc="-55" dirty="0">
                <a:latin typeface="Calibri"/>
                <a:cs typeface="Calibri"/>
              </a:rPr>
              <a:t> </a:t>
            </a:r>
            <a:r>
              <a:rPr sz="2400" spc="-5" dirty="0">
                <a:latin typeface="Calibri"/>
                <a:cs typeface="Calibri"/>
              </a:rPr>
              <a:t>will</a:t>
            </a:r>
            <a:r>
              <a:rPr sz="2400" spc="-10" dirty="0">
                <a:latin typeface="Calibri"/>
                <a:cs typeface="Calibri"/>
              </a:rPr>
              <a:t> </a:t>
            </a:r>
            <a:r>
              <a:rPr sz="2400" dirty="0">
                <a:latin typeface="Calibri"/>
                <a:cs typeface="Calibri"/>
              </a:rPr>
              <a:t>be</a:t>
            </a:r>
            <a:r>
              <a:rPr sz="2400" spc="-5" dirty="0">
                <a:latin typeface="Calibri"/>
                <a:cs typeface="Calibri"/>
              </a:rPr>
              <a:t> </a:t>
            </a:r>
            <a:r>
              <a:rPr sz="2400" spc="-10" dirty="0">
                <a:latin typeface="Calibri"/>
                <a:cs typeface="Calibri"/>
              </a:rPr>
              <a:t>familiarized</a:t>
            </a:r>
            <a:r>
              <a:rPr sz="2400" spc="-45" dirty="0">
                <a:latin typeface="Calibri"/>
                <a:cs typeface="Calibri"/>
              </a:rPr>
              <a:t> </a:t>
            </a:r>
            <a:r>
              <a:rPr sz="2400" spc="-5" dirty="0">
                <a:latin typeface="Calibri"/>
                <a:cs typeface="Calibri"/>
              </a:rPr>
              <a:t>with </a:t>
            </a:r>
            <a:r>
              <a:rPr sz="2400" spc="-15" dirty="0">
                <a:latin typeface="Calibri"/>
                <a:cs typeface="Calibri"/>
              </a:rPr>
              <a:t>different</a:t>
            </a:r>
            <a:r>
              <a:rPr sz="2400" spc="-25" dirty="0">
                <a:latin typeface="Calibri"/>
                <a:cs typeface="Calibri"/>
              </a:rPr>
              <a:t> </a:t>
            </a:r>
            <a:r>
              <a:rPr lang="en-US" sz="2400" spc="-25" dirty="0">
                <a:latin typeface="Calibri"/>
                <a:cs typeface="Calibri"/>
              </a:rPr>
              <a:t>modes of nutrition</a:t>
            </a:r>
            <a:endParaRPr sz="2400" dirty="0">
              <a:latin typeface="Calibri"/>
              <a:cs typeface="Calibri"/>
            </a:endParaRPr>
          </a:p>
          <a:p>
            <a:pPr marL="356870" marR="427355" indent="-344805">
              <a:spcBef>
                <a:spcPts val="575"/>
              </a:spcBef>
              <a:buFont typeface="Arial MT"/>
              <a:buChar char="•"/>
              <a:tabLst>
                <a:tab pos="356870" algn="l"/>
                <a:tab pos="357505" algn="l"/>
              </a:tabLst>
            </a:pPr>
            <a:r>
              <a:rPr sz="2400" dirty="0">
                <a:latin typeface="Calibri"/>
                <a:cs typeface="Calibri"/>
              </a:rPr>
              <a:t>Student </a:t>
            </a:r>
            <a:r>
              <a:rPr sz="2400" spc="-5" dirty="0">
                <a:latin typeface="Calibri"/>
                <a:cs typeface="Calibri"/>
              </a:rPr>
              <a:t>will </a:t>
            </a:r>
            <a:r>
              <a:rPr sz="2400" dirty="0">
                <a:latin typeface="Calibri"/>
                <a:cs typeface="Calibri"/>
              </a:rPr>
              <a:t>be able </a:t>
            </a:r>
            <a:r>
              <a:rPr sz="2400" spc="-10" dirty="0">
                <a:latin typeface="Calibri"/>
                <a:cs typeface="Calibri"/>
              </a:rPr>
              <a:t>to categorized</a:t>
            </a:r>
            <a:r>
              <a:rPr lang="en-US" sz="2400" spc="-10" dirty="0">
                <a:latin typeface="Calibri"/>
                <a:cs typeface="Calibri"/>
              </a:rPr>
              <a:t> heterotrophic mode of nutrition.</a:t>
            </a:r>
            <a:r>
              <a:rPr sz="2400" spc="-10" dirty="0">
                <a:latin typeface="Calibri"/>
                <a:cs typeface="Calibri"/>
              </a:rPr>
              <a:t> </a:t>
            </a:r>
            <a:endParaRPr sz="2400" dirty="0">
              <a:latin typeface="Calibri"/>
              <a:cs typeface="Calibri"/>
            </a:endParaRPr>
          </a:p>
          <a:p>
            <a:pPr marL="356870" marR="5080" indent="-344805">
              <a:spcBef>
                <a:spcPts val="585"/>
              </a:spcBef>
              <a:buFont typeface="Arial MT"/>
              <a:buChar char="•"/>
              <a:tabLst>
                <a:tab pos="356870" algn="l"/>
                <a:tab pos="357505" algn="l"/>
              </a:tabLst>
            </a:pPr>
            <a:r>
              <a:rPr sz="2400" spc="-5" dirty="0">
                <a:latin typeface="Calibri"/>
                <a:cs typeface="Calibri"/>
              </a:rPr>
              <a:t>They will </a:t>
            </a:r>
            <a:r>
              <a:rPr sz="2400" dirty="0">
                <a:latin typeface="Calibri"/>
                <a:cs typeface="Calibri"/>
              </a:rPr>
              <a:t>be able </a:t>
            </a:r>
            <a:r>
              <a:rPr sz="2400" spc="-10" dirty="0">
                <a:latin typeface="Calibri"/>
                <a:cs typeface="Calibri"/>
              </a:rPr>
              <a:t>to analyze </a:t>
            </a:r>
            <a:r>
              <a:rPr sz="2400" dirty="0">
                <a:latin typeface="Calibri"/>
                <a:cs typeface="Calibri"/>
              </a:rPr>
              <a:t>the </a:t>
            </a:r>
            <a:r>
              <a:rPr sz="2400" spc="-10" dirty="0">
                <a:latin typeface="Calibri"/>
                <a:cs typeface="Calibri"/>
              </a:rPr>
              <a:t>difference between </a:t>
            </a:r>
            <a:r>
              <a:rPr lang="en-US" sz="2400" spc="-15" dirty="0">
                <a:latin typeface="Calibri"/>
                <a:cs typeface="Calibri"/>
              </a:rPr>
              <a:t>autotrophs and heterotrophs.</a:t>
            </a:r>
            <a:endParaRPr sz="2400" dirty="0">
              <a:latin typeface="Calibri"/>
              <a:cs typeface="Calibri"/>
            </a:endParaRPr>
          </a:p>
          <a:p>
            <a:pPr marL="356870" marR="224790" indent="-344805">
              <a:spcBef>
                <a:spcPts val="575"/>
              </a:spcBef>
              <a:buFont typeface="Arial MT"/>
              <a:buChar char="•"/>
              <a:tabLst>
                <a:tab pos="356870" algn="l"/>
                <a:tab pos="357505" algn="l"/>
              </a:tabLst>
            </a:pPr>
            <a:r>
              <a:rPr sz="2400" spc="-5" dirty="0">
                <a:latin typeface="Calibri"/>
                <a:cs typeface="Calibri"/>
              </a:rPr>
              <a:t>Learners</a:t>
            </a:r>
            <a:r>
              <a:rPr sz="2400" spc="-30" dirty="0">
                <a:latin typeface="Calibri"/>
                <a:cs typeface="Calibri"/>
              </a:rPr>
              <a:t> </a:t>
            </a:r>
            <a:r>
              <a:rPr sz="2400" spc="-5" dirty="0">
                <a:latin typeface="Calibri"/>
                <a:cs typeface="Calibri"/>
              </a:rPr>
              <a:t>will</a:t>
            </a:r>
            <a:r>
              <a:rPr sz="2400" dirty="0">
                <a:latin typeface="Calibri"/>
                <a:cs typeface="Calibri"/>
              </a:rPr>
              <a:t> be</a:t>
            </a:r>
            <a:r>
              <a:rPr sz="2400" spc="-15" dirty="0">
                <a:latin typeface="Calibri"/>
                <a:cs typeface="Calibri"/>
              </a:rPr>
              <a:t> </a:t>
            </a:r>
            <a:r>
              <a:rPr lang="en-US" sz="2400" spc="-5" dirty="0">
                <a:latin typeface="Calibri"/>
                <a:cs typeface="Calibri"/>
              </a:rPr>
              <a:t> understand the processes of photosynthesis.</a:t>
            </a:r>
            <a:endParaRPr sz="2400" dirty="0">
              <a:latin typeface="Calibri"/>
              <a:cs typeface="Calibri"/>
            </a:endParaRPr>
          </a:p>
        </p:txBody>
      </p:sp>
      <p:pic>
        <p:nvPicPr>
          <p:cNvPr id="4" name="object 4"/>
          <p:cNvPicPr/>
          <p:nvPr/>
        </p:nvPicPr>
        <p:blipFill>
          <a:blip r:embed="rId2" cstate="print"/>
          <a:stretch>
            <a:fillRect/>
          </a:stretch>
        </p:blipFill>
        <p:spPr>
          <a:xfrm>
            <a:off x="2438400" y="4495798"/>
            <a:ext cx="2286000" cy="2362200"/>
          </a:xfrm>
          <a:prstGeom prst="rect">
            <a:avLst/>
          </a:prstGeom>
        </p:spPr>
      </p:pic>
      <p:pic>
        <p:nvPicPr>
          <p:cNvPr id="5"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18D6A16A-0988-404E-BCCE-3C1B3A9542BB}"/>
              </a:ext>
            </a:extLst>
          </p:cNvPr>
          <p:cNvPicPr>
            <a:picLocks noChangeAspect="1" noChangeArrowheads="1"/>
          </p:cNvPicPr>
          <p:nvPr/>
        </p:nvPicPr>
        <p:blipFill>
          <a:blip r:embed="rId3"/>
          <a:srcRect/>
          <a:stretch>
            <a:fillRect/>
          </a:stretch>
        </p:blipFill>
        <p:spPr bwMode="auto">
          <a:xfrm>
            <a:off x="10093960" y="147320"/>
            <a:ext cx="1752600" cy="128111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50EBB3-8B98-40E2-B631-4C4FF298DA27}"/>
              </a:ext>
            </a:extLst>
          </p:cNvPr>
          <p:cNvSpPr txBox="1"/>
          <p:nvPr/>
        </p:nvSpPr>
        <p:spPr>
          <a:xfrm>
            <a:off x="731520" y="1350187"/>
            <a:ext cx="10451592" cy="2092881"/>
          </a:xfrm>
          <a:prstGeom prst="rect">
            <a:avLst/>
          </a:prstGeom>
          <a:noFill/>
        </p:spPr>
        <p:txBody>
          <a:bodyPr wrap="square">
            <a:spAutoFit/>
          </a:bodyPr>
          <a:lstStyle/>
          <a:p>
            <a:pPr algn="ctr">
              <a:spcBef>
                <a:spcPts val="645"/>
              </a:spcBef>
              <a:buSzPts val="1200"/>
              <a:tabLst>
                <a:tab pos="377825" algn="l"/>
              </a:tabLst>
            </a:pPr>
            <a:r>
              <a:rPr lang="en-US" sz="2400" b="1" spc="-5" dirty="0">
                <a:solidFill>
                  <a:srgbClr val="FF0000"/>
                </a:solidFill>
                <a:latin typeface="Calibri"/>
                <a:cs typeface="Calibri"/>
              </a:rPr>
              <a:t>WARM UP QUESTIONS</a:t>
            </a:r>
          </a:p>
          <a:p>
            <a:pPr algn="ctr">
              <a:spcBef>
                <a:spcPts val="645"/>
              </a:spcBef>
              <a:buSzPts val="1200"/>
              <a:tabLst>
                <a:tab pos="377825" algn="l"/>
              </a:tabLst>
            </a:pPr>
            <a:endParaRPr lang="en-US" sz="2400" b="1" spc="-10" dirty="0">
              <a:solidFill>
                <a:srgbClr val="FF0000"/>
              </a:solidFill>
              <a:latin typeface="Calibri"/>
              <a:cs typeface="Calibri"/>
            </a:endParaRPr>
          </a:p>
          <a:p>
            <a:pPr marL="342900" lvl="0" indent="-342900">
              <a:spcBef>
                <a:spcPts val="645"/>
              </a:spcBef>
              <a:spcAft>
                <a:spcPts val="0"/>
              </a:spcAft>
              <a:buSzPts val="1200"/>
              <a:buFont typeface="Arial" panose="020B0604020202020204" pitchFamily="34" charset="0"/>
              <a:buChar char="•"/>
              <a:tabLst>
                <a:tab pos="377825" algn="l"/>
              </a:tabLst>
            </a:pPr>
            <a:r>
              <a:rPr lang="en-US" sz="2400" spc="0" dirty="0">
                <a:effectLst/>
                <a:latin typeface="Calibri" panose="020F0502020204030204" pitchFamily="34" charset="0"/>
                <a:ea typeface="Times New Roman" panose="02020603050405020304" pitchFamily="18" charset="0"/>
              </a:rPr>
              <a:t>What</a:t>
            </a:r>
            <a:r>
              <a:rPr lang="en-US" sz="2400" spc="-25" dirty="0">
                <a:effectLst/>
                <a:latin typeface="Calibri" panose="020F0502020204030204" pitchFamily="34" charset="0"/>
                <a:ea typeface="Times New Roman" panose="02020603050405020304" pitchFamily="18" charset="0"/>
              </a:rPr>
              <a:t> </a:t>
            </a:r>
            <a:r>
              <a:rPr lang="en-US" sz="2400" spc="0" dirty="0">
                <a:effectLst/>
                <a:latin typeface="Calibri" panose="020F0502020204030204" pitchFamily="34" charset="0"/>
                <a:ea typeface="Times New Roman" panose="02020603050405020304" pitchFamily="18" charset="0"/>
              </a:rPr>
              <a:t>is</a:t>
            </a:r>
            <a:r>
              <a:rPr lang="en-US" sz="2400" spc="-20" dirty="0">
                <a:effectLst/>
                <a:latin typeface="Calibri" panose="020F0502020204030204" pitchFamily="34" charset="0"/>
                <a:ea typeface="Times New Roman" panose="02020603050405020304" pitchFamily="18" charset="0"/>
              </a:rPr>
              <a:t> </a:t>
            </a:r>
            <a:r>
              <a:rPr lang="en-US" sz="2400" spc="0" dirty="0">
                <a:effectLst/>
                <a:latin typeface="Calibri" panose="020F0502020204030204" pitchFamily="34" charset="0"/>
                <a:ea typeface="Times New Roman" panose="02020603050405020304" pitchFamily="18" charset="0"/>
              </a:rPr>
              <a:t>nutrition?</a:t>
            </a:r>
            <a:endParaRPr lang="en-IN" sz="2400" spc="0" dirty="0">
              <a:effectLst/>
              <a:latin typeface="Calibri" panose="020F0502020204030204" pitchFamily="34" charset="0"/>
              <a:ea typeface="Times New Roman" panose="02020603050405020304" pitchFamily="18" charset="0"/>
            </a:endParaRPr>
          </a:p>
          <a:p>
            <a:pPr marL="285750" indent="-285750">
              <a:buFont typeface="Arial" panose="020B0604020202020204" pitchFamily="34" charset="0"/>
              <a:buChar char="•"/>
            </a:pPr>
            <a:r>
              <a:rPr lang="en-US" sz="2400" dirty="0">
                <a:effectLst/>
                <a:latin typeface="Calibri" panose="020F0502020204030204" pitchFamily="34" charset="0"/>
                <a:ea typeface="Calibri" panose="020F0502020204030204" pitchFamily="34" charset="0"/>
              </a:rPr>
              <a:t>What</a:t>
            </a:r>
            <a:r>
              <a:rPr lang="en-US" sz="2400" spc="-2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is</a:t>
            </a:r>
            <a:r>
              <a:rPr lang="en-US" sz="2400" spc="-1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metabolism</a:t>
            </a:r>
            <a:r>
              <a:rPr lang="en-US" sz="2400" spc="-2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and</a:t>
            </a:r>
            <a:r>
              <a:rPr lang="en-US" sz="2400" spc="-1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catabolism?</a:t>
            </a:r>
          </a:p>
          <a:p>
            <a:pPr marL="285750" indent="-285750">
              <a:buFont typeface="Arial" panose="020B0604020202020204" pitchFamily="34" charset="0"/>
              <a:buChar char="•"/>
            </a:pPr>
            <a:r>
              <a:rPr lang="en-US" sz="2400" dirty="0">
                <a:latin typeface="Calibri" panose="020F0502020204030204" pitchFamily="34" charset="0"/>
              </a:rPr>
              <a:t>How plants prepare their own food?</a:t>
            </a:r>
            <a:endParaRPr lang="en-IN" sz="2400" dirty="0"/>
          </a:p>
        </p:txBody>
      </p:sp>
      <p:pic>
        <p:nvPicPr>
          <p:cNvPr id="4"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FD523FC9-797A-4204-B5CC-51C2EE7CAEAB}"/>
              </a:ext>
            </a:extLst>
          </p:cNvPr>
          <p:cNvPicPr>
            <a:picLocks noChangeAspect="1" noChangeArrowheads="1"/>
          </p:cNvPicPr>
          <p:nvPr/>
        </p:nvPicPr>
        <p:blipFill>
          <a:blip r:embed="rId2"/>
          <a:srcRect/>
          <a:stretch>
            <a:fillRect/>
          </a:stretch>
        </p:blipFill>
        <p:spPr bwMode="auto">
          <a:xfrm>
            <a:off x="10093960" y="147320"/>
            <a:ext cx="1752600" cy="1281113"/>
          </a:xfrm>
          <a:prstGeom prst="rect">
            <a:avLst/>
          </a:prstGeom>
          <a:noFill/>
          <a:ln w="9525">
            <a:noFill/>
            <a:miter lim="800000"/>
            <a:headEnd/>
            <a:tailEnd/>
          </a:ln>
        </p:spPr>
      </p:pic>
    </p:spTree>
    <p:extLst>
      <p:ext uri="{BB962C8B-B14F-4D97-AF65-F5344CB8AC3E}">
        <p14:creationId xmlns:p14="http://schemas.microsoft.com/office/powerpoint/2010/main" val="3975297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6CDE91-4B9C-485A-AE07-BCD0802B7693}"/>
              </a:ext>
            </a:extLst>
          </p:cNvPr>
          <p:cNvSpPr>
            <a:spLocks noGrp="1"/>
          </p:cNvSpPr>
          <p:nvPr>
            <p:ph idx="1"/>
          </p:nvPr>
        </p:nvSpPr>
        <p:spPr>
          <a:xfrm>
            <a:off x="838200" y="995680"/>
            <a:ext cx="10515600" cy="5181283"/>
          </a:xfrm>
        </p:spPr>
        <p:txBody>
          <a:bodyPr/>
          <a:lstStyle/>
          <a:p>
            <a:pPr marL="0" indent="0" rtl="0">
              <a:spcBef>
                <a:spcPts val="0"/>
              </a:spcBef>
              <a:spcAft>
                <a:spcPts val="0"/>
              </a:spcAft>
              <a:buNone/>
            </a:pPr>
            <a:r>
              <a:rPr lang="en-IN" sz="2400" b="1" dirty="0">
                <a:solidFill>
                  <a:srgbClr val="FF0000"/>
                </a:solidFill>
                <a:latin typeface="Times New Roman" panose="02020603050405020304" pitchFamily="18" charset="0"/>
              </a:rPr>
              <a:t>                                                   NUTRITION</a:t>
            </a:r>
            <a:endParaRPr lang="en-IN" sz="2400" b="0" dirty="0">
              <a:effectLst/>
            </a:endParaRPr>
          </a:p>
          <a:p>
            <a:pPr rtl="0" fontAlgn="base">
              <a:spcBef>
                <a:spcPts val="400"/>
              </a:spcBef>
              <a:spcAft>
                <a:spcPts val="0"/>
              </a:spcAft>
              <a:buFont typeface="Arial" panose="020B0604020202020204" pitchFamily="34" charset="0"/>
              <a:buChar char="•"/>
            </a:pPr>
            <a:r>
              <a:rPr lang="en-US" sz="2400" i="0" u="none" strike="noStrike" dirty="0">
                <a:effectLst/>
                <a:latin typeface="Arial" panose="020B0604020202020204" pitchFamily="34" charset="0"/>
              </a:rPr>
              <a:t>Nutrition is the process of taking food by an organism and its utilization by the body to build the body, for growth, to repair the damaged parts of the body and for energy.</a:t>
            </a:r>
            <a:endParaRPr lang="en-US" sz="2400" i="0" u="none" strike="noStrike" dirty="0">
              <a:solidFill>
                <a:srgbClr val="0000FF"/>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2400" i="0" u="none" strike="noStrike" dirty="0">
                <a:effectLst/>
                <a:latin typeface="Arial" panose="020B0604020202020204" pitchFamily="34" charset="0"/>
              </a:rPr>
              <a:t>There are two main modes of nutrition. They are autotrophic nutrition and heterotrophic nutrition</a:t>
            </a:r>
            <a:r>
              <a:rPr lang="en-US" sz="2400" b="1" i="0" u="none" strike="noStrike" dirty="0">
                <a:effectLst/>
                <a:latin typeface="Arial" panose="020B0604020202020204" pitchFamily="34" charset="0"/>
              </a:rPr>
              <a:t>.</a:t>
            </a:r>
          </a:p>
          <a:p>
            <a:pPr marL="0" indent="0" rtl="0" fontAlgn="base">
              <a:spcBef>
                <a:spcPts val="0"/>
              </a:spcBef>
              <a:spcAft>
                <a:spcPts val="0"/>
              </a:spcAft>
              <a:buNone/>
            </a:pPr>
            <a:endParaRPr lang="en-IN" dirty="0"/>
          </a:p>
        </p:txBody>
      </p:sp>
      <p:pic>
        <p:nvPicPr>
          <p:cNvPr id="4" name="Picture 2" descr="Nutrition and Digestion: Types of Nutrition and Two Types of Digestion-  FlexiPrep">
            <a:extLst>
              <a:ext uri="{FF2B5EF4-FFF2-40B4-BE49-F238E27FC236}">
                <a16:creationId xmlns:a16="http://schemas.microsoft.com/office/drawing/2014/main" id="{0E3AA1CE-7F41-4EDB-9449-0A097B0896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6403" y="3028760"/>
            <a:ext cx="7200900" cy="32369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9B11C6A2-2949-4B48-9237-A39DAC488710}"/>
              </a:ext>
            </a:extLst>
          </p:cNvPr>
          <p:cNvPicPr>
            <a:picLocks noChangeAspect="1" noChangeArrowheads="1"/>
          </p:cNvPicPr>
          <p:nvPr/>
        </p:nvPicPr>
        <p:blipFill>
          <a:blip r:embed="rId3"/>
          <a:srcRect/>
          <a:stretch>
            <a:fillRect/>
          </a:stretch>
        </p:blipFill>
        <p:spPr bwMode="auto">
          <a:xfrm>
            <a:off x="10093960" y="147320"/>
            <a:ext cx="1752600" cy="1281113"/>
          </a:xfrm>
          <a:prstGeom prst="rect">
            <a:avLst/>
          </a:prstGeom>
          <a:noFill/>
          <a:ln w="9525">
            <a:noFill/>
            <a:miter lim="800000"/>
            <a:headEnd/>
            <a:tailEnd/>
          </a:ln>
        </p:spPr>
      </p:pic>
    </p:spTree>
    <p:extLst>
      <p:ext uri="{BB962C8B-B14F-4D97-AF65-F5344CB8AC3E}">
        <p14:creationId xmlns:p14="http://schemas.microsoft.com/office/powerpoint/2010/main" val="4134381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41C499-B5D6-4EE6-88E6-514550862268}"/>
              </a:ext>
            </a:extLst>
          </p:cNvPr>
          <p:cNvSpPr>
            <a:spLocks noGrp="1"/>
          </p:cNvSpPr>
          <p:nvPr>
            <p:ph idx="1"/>
          </p:nvPr>
        </p:nvSpPr>
        <p:spPr>
          <a:xfrm>
            <a:off x="838200" y="1198880"/>
            <a:ext cx="10515600" cy="4978083"/>
          </a:xfrm>
        </p:spPr>
        <p:txBody>
          <a:bodyPr/>
          <a:lstStyle/>
          <a:p>
            <a:pPr marL="0" indent="0" algn="ctr" rtl="0" fontAlgn="base">
              <a:spcBef>
                <a:spcPts val="400"/>
              </a:spcBef>
              <a:spcAft>
                <a:spcPts val="0"/>
              </a:spcAft>
              <a:buNone/>
            </a:pPr>
            <a:r>
              <a:rPr lang="en-US" sz="2400" b="1" i="0" u="none" strike="noStrike" dirty="0">
                <a:solidFill>
                  <a:srgbClr val="FF0000"/>
                </a:solidFill>
                <a:effectLst/>
                <a:latin typeface="Arial" panose="020B0604020202020204" pitchFamily="34" charset="0"/>
              </a:rPr>
              <a:t>AUTOTROPHIC NUTRITION</a:t>
            </a:r>
            <a:endParaRPr lang="en-US" sz="2400" b="1" i="0" u="none" strike="noStrike" dirty="0">
              <a:solidFill>
                <a:srgbClr val="0000FF"/>
              </a:solidFill>
              <a:effectLst/>
              <a:latin typeface="Arial" panose="020B0604020202020204" pitchFamily="34" charset="0"/>
            </a:endParaRPr>
          </a:p>
          <a:p>
            <a:pPr marL="0" indent="0" rtl="0" fontAlgn="base">
              <a:spcBef>
                <a:spcPts val="400"/>
              </a:spcBef>
              <a:spcAft>
                <a:spcPts val="0"/>
              </a:spcAft>
              <a:buNone/>
            </a:pPr>
            <a:r>
              <a:rPr lang="en-US" sz="2000" dirty="0"/>
              <a:t>The </a:t>
            </a:r>
            <a:r>
              <a:rPr lang="en-US" sz="2000" i="0" u="none" strike="noStrike" dirty="0">
                <a:effectLst/>
              </a:rPr>
              <a:t>nutrition in which organisms prepare their own food from simple inorganic substances like carbon dioxide and water in the presence of sunlight and chlorophyll.</a:t>
            </a:r>
          </a:p>
          <a:p>
            <a:pPr marL="0" indent="0" rtl="0" fontAlgn="base">
              <a:spcBef>
                <a:spcPts val="0"/>
              </a:spcBef>
              <a:spcAft>
                <a:spcPts val="0"/>
              </a:spcAft>
              <a:buNone/>
            </a:pPr>
            <a:r>
              <a:rPr lang="en-US" sz="2000" i="0" u="none" strike="noStrike" dirty="0">
                <a:effectLst/>
              </a:rPr>
              <a:t> </a:t>
            </a:r>
            <a:r>
              <a:rPr lang="en-US" sz="2000" i="0" u="none" strike="noStrike" dirty="0" err="1">
                <a:effectLst/>
              </a:rPr>
              <a:t>Eg</a:t>
            </a:r>
            <a:r>
              <a:rPr lang="en-US" sz="2000" i="0" u="none" strike="noStrike" dirty="0">
                <a:effectLst/>
              </a:rPr>
              <a:t> :- all green plants and some bacteria</a:t>
            </a:r>
            <a:r>
              <a:rPr lang="en-US" sz="2000" b="1" i="0" u="none" strike="noStrike" dirty="0">
                <a:effectLst/>
              </a:rPr>
              <a:t>.</a:t>
            </a:r>
            <a:endParaRPr lang="en-US" sz="2000" b="0" i="0" u="none" strike="noStrike" dirty="0">
              <a:effectLst/>
            </a:endParaRPr>
          </a:p>
          <a:p>
            <a:endParaRPr lang="en-IN" dirty="0"/>
          </a:p>
        </p:txBody>
      </p:sp>
      <p:pic>
        <p:nvPicPr>
          <p:cNvPr id="4" name="Picture 4">
            <a:extLst>
              <a:ext uri="{FF2B5EF4-FFF2-40B4-BE49-F238E27FC236}">
                <a16:creationId xmlns:a16="http://schemas.microsoft.com/office/drawing/2014/main" id="{B5DA4F77-21D1-4FAB-B0B3-A6D73B26E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379" y="2871216"/>
            <a:ext cx="7352550" cy="3620008"/>
          </a:xfrm>
          <a:prstGeom prst="rect">
            <a:avLst/>
          </a:prstGeom>
        </p:spPr>
      </p:pic>
      <p:pic>
        <p:nvPicPr>
          <p:cNvPr id="6"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38207FFF-B185-4B8B-A8EA-20F52F922749}"/>
              </a:ext>
            </a:extLst>
          </p:cNvPr>
          <p:cNvPicPr>
            <a:picLocks noChangeAspect="1" noChangeArrowheads="1"/>
          </p:cNvPicPr>
          <p:nvPr/>
        </p:nvPicPr>
        <p:blipFill>
          <a:blip r:embed="rId3"/>
          <a:srcRect/>
          <a:stretch>
            <a:fillRect/>
          </a:stretch>
        </p:blipFill>
        <p:spPr bwMode="auto">
          <a:xfrm>
            <a:off x="10093960" y="147320"/>
            <a:ext cx="1752600" cy="1281113"/>
          </a:xfrm>
          <a:prstGeom prst="rect">
            <a:avLst/>
          </a:prstGeom>
          <a:noFill/>
          <a:ln w="9525">
            <a:noFill/>
            <a:miter lim="800000"/>
            <a:headEnd/>
            <a:tailEnd/>
          </a:ln>
        </p:spPr>
      </p:pic>
    </p:spTree>
    <p:extLst>
      <p:ext uri="{BB962C8B-B14F-4D97-AF65-F5344CB8AC3E}">
        <p14:creationId xmlns:p14="http://schemas.microsoft.com/office/powerpoint/2010/main" val="1649539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E2A49-2B3D-4B1E-9089-B82F31B31A65}"/>
              </a:ext>
            </a:extLst>
          </p:cNvPr>
          <p:cNvSpPr>
            <a:spLocks noGrp="1"/>
          </p:cNvSpPr>
          <p:nvPr>
            <p:ph idx="1"/>
          </p:nvPr>
        </p:nvSpPr>
        <p:spPr>
          <a:xfrm>
            <a:off x="838200" y="883920"/>
            <a:ext cx="10515600" cy="5293043"/>
          </a:xfrm>
        </p:spPr>
        <p:txBody>
          <a:bodyPr/>
          <a:lstStyle/>
          <a:p>
            <a:pPr marL="0" indent="0" rtl="0" fontAlgn="base">
              <a:spcBef>
                <a:spcPts val="400"/>
              </a:spcBef>
              <a:spcAft>
                <a:spcPts val="0"/>
              </a:spcAft>
              <a:buNone/>
            </a:pPr>
            <a:r>
              <a:rPr lang="en-US" sz="2400" i="0" strike="noStrike" dirty="0">
                <a:solidFill>
                  <a:srgbClr val="FF0000"/>
                </a:solidFill>
                <a:effectLst/>
                <a:latin typeface="Arial" panose="020B0604020202020204" pitchFamily="34" charset="0"/>
              </a:rPr>
              <a:t>                                          CHLOROPHYLL</a:t>
            </a:r>
          </a:p>
          <a:p>
            <a:pPr marL="0" indent="0" rtl="0" fontAlgn="base">
              <a:spcBef>
                <a:spcPts val="400"/>
              </a:spcBef>
              <a:spcAft>
                <a:spcPts val="0"/>
              </a:spcAft>
              <a:buNone/>
            </a:pPr>
            <a:endParaRPr lang="en-US" sz="1800" i="0" strike="noStrike" dirty="0">
              <a:solidFill>
                <a:srgbClr val="FF0000"/>
              </a:solidFill>
              <a:effectLst/>
              <a:latin typeface="Arial" panose="020B0604020202020204" pitchFamily="34" charset="0"/>
            </a:endParaRPr>
          </a:p>
          <a:p>
            <a:pPr rtl="0" fontAlgn="base">
              <a:spcBef>
                <a:spcPts val="400"/>
              </a:spcBef>
              <a:spcAft>
                <a:spcPts val="0"/>
              </a:spcAft>
              <a:buFont typeface="Arial" panose="020B0604020202020204" pitchFamily="34" charset="0"/>
              <a:buChar char="•"/>
            </a:pPr>
            <a:r>
              <a:rPr lang="en-US" sz="1800" i="0" u="none" strike="noStrike" dirty="0">
                <a:effectLst/>
                <a:latin typeface="Arial" panose="020B0604020202020204" pitchFamily="34" charset="0"/>
              </a:rPr>
              <a:t>Chlorophylls</a:t>
            </a:r>
            <a:r>
              <a:rPr lang="en-US" sz="1800" i="0" u="none" strike="noStrike" dirty="0">
                <a:solidFill>
                  <a:srgbClr val="0000FF"/>
                </a:solidFill>
                <a:effectLst/>
                <a:latin typeface="Arial" panose="020B0604020202020204" pitchFamily="34" charset="0"/>
              </a:rPr>
              <a:t> </a:t>
            </a:r>
            <a:r>
              <a:rPr lang="en-US" sz="1800" i="0" u="none" strike="noStrike" dirty="0">
                <a:effectLst/>
              </a:rPr>
              <a:t>are the green pigments present in the leaves. If we observe a cross section of a leaf under a microscope, we can see cells containing green dot like structures called chloroplasts which contain chlorophyll</a:t>
            </a:r>
            <a:r>
              <a:rPr lang="en-US" sz="1800" b="1" i="0" u="none" strike="noStrike" dirty="0">
                <a:effectLst/>
              </a:rPr>
              <a:t>.</a:t>
            </a:r>
            <a:endParaRPr lang="en-US" sz="1800" b="0" i="0" u="none" strike="noStrike" dirty="0">
              <a:effectLst/>
            </a:endParaRPr>
          </a:p>
          <a:p>
            <a:pPr marL="0" indent="0">
              <a:buNone/>
            </a:pPr>
            <a:br>
              <a:rPr lang="en-US" b="0" dirty="0">
                <a:effectLst/>
              </a:rPr>
            </a:br>
            <a:endParaRPr lang="en-IN" dirty="0"/>
          </a:p>
        </p:txBody>
      </p:sp>
      <p:pic>
        <p:nvPicPr>
          <p:cNvPr id="2052" name="Picture 4">
            <a:extLst>
              <a:ext uri="{FF2B5EF4-FFF2-40B4-BE49-F238E27FC236}">
                <a16:creationId xmlns:a16="http://schemas.microsoft.com/office/drawing/2014/main" id="{5CDF84F4-319F-49B3-A8D6-7A07C67B7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22" y="4054522"/>
            <a:ext cx="4286250" cy="230400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AB5D21D9-E147-4803-99FD-E968178900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5090" y="4425823"/>
            <a:ext cx="4141470" cy="266776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507EEC31-EE83-421E-9A0B-FEE4748F90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9070" y="2184432"/>
            <a:ext cx="35718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1F5C2934-1F4F-4E12-849F-A06C2257A2BA}"/>
              </a:ext>
            </a:extLst>
          </p:cNvPr>
          <p:cNvPicPr>
            <a:picLocks noChangeAspect="1" noChangeArrowheads="1"/>
          </p:cNvPicPr>
          <p:nvPr/>
        </p:nvPicPr>
        <p:blipFill>
          <a:blip r:embed="rId5"/>
          <a:srcRect/>
          <a:stretch>
            <a:fillRect/>
          </a:stretch>
        </p:blipFill>
        <p:spPr bwMode="auto">
          <a:xfrm>
            <a:off x="10093960" y="147320"/>
            <a:ext cx="1752600" cy="1281113"/>
          </a:xfrm>
          <a:prstGeom prst="rect">
            <a:avLst/>
          </a:prstGeom>
          <a:noFill/>
          <a:ln w="9525">
            <a:noFill/>
            <a:miter lim="800000"/>
            <a:headEnd/>
            <a:tailEnd/>
          </a:ln>
        </p:spPr>
      </p:pic>
    </p:spTree>
    <p:extLst>
      <p:ext uri="{BB962C8B-B14F-4D97-AF65-F5344CB8AC3E}">
        <p14:creationId xmlns:p14="http://schemas.microsoft.com/office/powerpoint/2010/main" val="2823657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20AABE-25EE-4118-A605-967729E0801E}"/>
              </a:ext>
            </a:extLst>
          </p:cNvPr>
          <p:cNvSpPr>
            <a:spLocks noGrp="1"/>
          </p:cNvSpPr>
          <p:nvPr>
            <p:ph idx="1"/>
          </p:nvPr>
        </p:nvSpPr>
        <p:spPr>
          <a:xfrm>
            <a:off x="838200" y="619760"/>
            <a:ext cx="10515600" cy="5643880"/>
          </a:xfrm>
        </p:spPr>
        <p:txBody>
          <a:bodyPr>
            <a:normAutofit lnSpcReduction="10000"/>
          </a:bodyPr>
          <a:lstStyle/>
          <a:p>
            <a:pPr marL="0" indent="0" algn="ctr" rtl="0">
              <a:spcBef>
                <a:spcPts val="0"/>
              </a:spcBef>
              <a:spcAft>
                <a:spcPts val="0"/>
              </a:spcAft>
              <a:buNone/>
            </a:pPr>
            <a:r>
              <a:rPr lang="en-IN" b="0" dirty="0">
                <a:solidFill>
                  <a:srgbClr val="FF0000"/>
                </a:solidFill>
                <a:effectLst/>
              </a:rPr>
              <a:t>PHOTOSYNTHESIS</a:t>
            </a:r>
          </a:p>
          <a:p>
            <a:pPr marL="0" indent="0" rtl="0">
              <a:spcBef>
                <a:spcPts val="0"/>
              </a:spcBef>
              <a:spcAft>
                <a:spcPts val="0"/>
              </a:spcAft>
              <a:buNone/>
            </a:pPr>
            <a:endParaRPr lang="en-IN" b="0" dirty="0">
              <a:effectLst/>
            </a:endParaRPr>
          </a:p>
          <a:p>
            <a:pPr marL="0" indent="0" rtl="0" fontAlgn="base">
              <a:spcBef>
                <a:spcPts val="400"/>
              </a:spcBef>
              <a:spcAft>
                <a:spcPts val="0"/>
              </a:spcAft>
              <a:buNone/>
            </a:pPr>
            <a:r>
              <a:rPr lang="en-US" sz="1800" dirty="0">
                <a:latin typeface="Arial" panose="020B0604020202020204" pitchFamily="34" charset="0"/>
              </a:rPr>
              <a:t>Photosynthesis</a:t>
            </a:r>
            <a:r>
              <a:rPr lang="en-US" sz="1800" i="0" u="none" strike="noStrike" dirty="0">
                <a:solidFill>
                  <a:srgbClr val="0000FF"/>
                </a:solidFill>
                <a:effectLst/>
                <a:latin typeface="Arial" panose="020B0604020202020204" pitchFamily="34" charset="0"/>
              </a:rPr>
              <a:t> </a:t>
            </a:r>
            <a:r>
              <a:rPr lang="en-US" sz="1800" i="0" u="none" strike="noStrike" dirty="0">
                <a:effectLst/>
              </a:rPr>
              <a:t>is the process by which plants prepare food by using carbon dioxide and water in the presence of sunlight and chlorophyll. The food prepared is carbohydrate which is stored in the form of starch. Oxygen is released in this process.</a:t>
            </a:r>
          </a:p>
          <a:p>
            <a:pPr marL="0" indent="0" rtl="0" fontAlgn="base">
              <a:spcBef>
                <a:spcPts val="400"/>
              </a:spcBef>
              <a:spcAft>
                <a:spcPts val="0"/>
              </a:spcAft>
              <a:buNone/>
            </a:pPr>
            <a:br>
              <a:rPr lang="en-US" sz="1800" dirty="0">
                <a:effectLst/>
              </a:rPr>
            </a:br>
            <a:r>
              <a:rPr lang="en-US" sz="1800" b="1" i="0" u="none" strike="noStrike" dirty="0">
                <a:solidFill>
                  <a:srgbClr val="0000FF"/>
                </a:solidFill>
                <a:effectLst/>
                <a:latin typeface="Arial" panose="020B0604020202020204" pitchFamily="34" charset="0"/>
              </a:rPr>
              <a:t> </a:t>
            </a:r>
            <a:r>
              <a:rPr lang="en-US" sz="1800" b="1" i="0" strike="noStrike" dirty="0">
                <a:solidFill>
                  <a:srgbClr val="FF0000"/>
                </a:solidFill>
                <a:effectLst/>
                <a:latin typeface="Arial" panose="020B0604020202020204" pitchFamily="34" charset="0"/>
              </a:rPr>
              <a:t>Equation of photosynthesis :-</a:t>
            </a:r>
            <a:endParaRPr lang="en-US" sz="1800" dirty="0">
              <a:solidFill>
                <a:srgbClr val="FF0000"/>
              </a:solidFill>
              <a:latin typeface="Arial" panose="020B0604020202020204" pitchFamily="34" charset="0"/>
            </a:endParaRPr>
          </a:p>
          <a:p>
            <a:pPr rtl="0" fontAlgn="base">
              <a:spcBef>
                <a:spcPts val="400"/>
              </a:spcBef>
              <a:spcAft>
                <a:spcPts val="0"/>
              </a:spcAft>
              <a:buFont typeface="Arial" panose="020B0604020202020204" pitchFamily="34" charset="0"/>
              <a:buChar char="•"/>
            </a:pPr>
            <a:endParaRPr lang="en-US" b="0" dirty="0">
              <a:effectLst/>
            </a:endParaRPr>
          </a:p>
          <a:p>
            <a:pPr rtl="0" fontAlgn="base">
              <a:spcBef>
                <a:spcPts val="400"/>
              </a:spcBef>
              <a:spcAft>
                <a:spcPts val="0"/>
              </a:spcAft>
              <a:buFont typeface="Arial" panose="020B0604020202020204" pitchFamily="34" charset="0"/>
              <a:buChar char="•"/>
            </a:pPr>
            <a:endParaRPr lang="en-US" dirty="0"/>
          </a:p>
          <a:p>
            <a:pPr rtl="0" fontAlgn="base">
              <a:spcBef>
                <a:spcPts val="400"/>
              </a:spcBef>
              <a:spcAft>
                <a:spcPts val="0"/>
              </a:spcAft>
              <a:buFont typeface="Arial" panose="020B0604020202020204" pitchFamily="34" charset="0"/>
              <a:buChar char="•"/>
            </a:pPr>
            <a:endParaRPr lang="en-US" b="0" dirty="0">
              <a:effectLst/>
            </a:endParaRPr>
          </a:p>
          <a:p>
            <a:pPr rtl="0" fontAlgn="base">
              <a:spcBef>
                <a:spcPts val="400"/>
              </a:spcBef>
              <a:spcAft>
                <a:spcPts val="0"/>
              </a:spcAft>
              <a:buFont typeface="Arial" panose="020B0604020202020204" pitchFamily="34" charset="0"/>
              <a:buChar char="•"/>
            </a:pPr>
            <a:endParaRPr lang="en-US" b="0" dirty="0">
              <a:effectLst/>
            </a:endParaRPr>
          </a:p>
          <a:p>
            <a:pPr marL="0" indent="0" rtl="0" fontAlgn="base">
              <a:spcBef>
                <a:spcPts val="400"/>
              </a:spcBef>
              <a:spcAft>
                <a:spcPts val="0"/>
              </a:spcAft>
              <a:buNone/>
            </a:pPr>
            <a:br>
              <a:rPr lang="en-US" b="0" dirty="0">
                <a:effectLst/>
              </a:rPr>
            </a:br>
            <a:r>
              <a:rPr lang="en-US" sz="1800" b="1" i="0" u="none" strike="noStrike" dirty="0">
                <a:solidFill>
                  <a:srgbClr val="FF0000"/>
                </a:solidFill>
                <a:effectLst/>
                <a:latin typeface="Arial" panose="020B0604020202020204" pitchFamily="34" charset="0"/>
              </a:rPr>
              <a:t>  </a:t>
            </a:r>
            <a:r>
              <a:rPr lang="en-US" sz="2400" b="1" i="0" strike="noStrike" dirty="0">
                <a:solidFill>
                  <a:srgbClr val="FF0000"/>
                </a:solidFill>
                <a:effectLst/>
                <a:latin typeface="Arial" panose="020B0604020202020204" pitchFamily="34" charset="0"/>
              </a:rPr>
              <a:t>Process of photosynthesis </a:t>
            </a:r>
            <a:r>
              <a:rPr lang="en-US" sz="2400" b="1" i="0" u="none" strike="noStrike" dirty="0">
                <a:solidFill>
                  <a:srgbClr val="FF0000"/>
                </a:solidFill>
                <a:effectLst/>
                <a:latin typeface="Arial" panose="020B0604020202020204" pitchFamily="34" charset="0"/>
              </a:rPr>
              <a:t>:-</a:t>
            </a:r>
            <a:endParaRPr lang="en-US" sz="2400" b="0" i="0" u="none" strike="noStrike" dirty="0">
              <a:solidFill>
                <a:srgbClr val="FF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1" i="0" u="none" strike="noStrike" dirty="0">
                <a:solidFill>
                  <a:srgbClr val="0000FF"/>
                </a:solidFill>
                <a:effectLst/>
                <a:latin typeface="Arial" panose="020B0604020202020204" pitchFamily="34" charset="0"/>
              </a:rPr>
              <a:t>     </a:t>
            </a:r>
            <a:r>
              <a:rPr lang="en-US" sz="1800" i="0" u="none" strike="noStrike" dirty="0">
                <a:effectLst/>
              </a:rPr>
              <a:t>Photosynthesis takes place in three main steps. They are :-</a:t>
            </a:r>
          </a:p>
          <a:p>
            <a:pPr rtl="0" fontAlgn="base">
              <a:spcBef>
                <a:spcPts val="0"/>
              </a:spcBef>
              <a:spcAft>
                <a:spcPts val="0"/>
              </a:spcAft>
              <a:buFont typeface="Arial" panose="020B0604020202020204" pitchFamily="34" charset="0"/>
              <a:buChar char="•"/>
            </a:pPr>
            <a:r>
              <a:rPr lang="en-US" sz="1800" i="0" u="none" strike="noStrike" dirty="0">
                <a:effectLst/>
              </a:rPr>
              <a:t>  </a:t>
            </a:r>
            <a:r>
              <a:rPr lang="en-US" sz="1800" i="0" u="none" strike="noStrike" dirty="0" err="1">
                <a:effectLst/>
              </a:rPr>
              <a:t>i</a:t>
            </a:r>
            <a:r>
              <a:rPr lang="en-US" sz="1800" i="0" u="none" strike="noStrike" dirty="0">
                <a:effectLst/>
              </a:rPr>
              <a:t>) Absorption of light energy by chlorophyll.</a:t>
            </a:r>
          </a:p>
          <a:p>
            <a:pPr rtl="0" fontAlgn="base">
              <a:spcBef>
                <a:spcPts val="0"/>
              </a:spcBef>
              <a:spcAft>
                <a:spcPts val="0"/>
              </a:spcAft>
              <a:buFont typeface="Arial" panose="020B0604020202020204" pitchFamily="34" charset="0"/>
              <a:buChar char="•"/>
            </a:pPr>
            <a:r>
              <a:rPr lang="en-US" sz="1800" i="0" u="none" strike="noStrike" dirty="0">
                <a:effectLst/>
              </a:rPr>
              <a:t> ii) Conversion of light energy into chemical energy and splitting up of </a:t>
            </a:r>
          </a:p>
          <a:p>
            <a:pPr rtl="0" fontAlgn="base">
              <a:spcBef>
                <a:spcPts val="0"/>
              </a:spcBef>
              <a:spcAft>
                <a:spcPts val="0"/>
              </a:spcAft>
              <a:buFont typeface="Arial" panose="020B0604020202020204" pitchFamily="34" charset="0"/>
              <a:buChar char="•"/>
            </a:pPr>
            <a:r>
              <a:rPr lang="en-US" sz="1800" i="0" u="none" strike="noStrike" dirty="0">
                <a:effectLst/>
              </a:rPr>
              <a:t>      water molecules into hydrogen and oxygen.</a:t>
            </a:r>
          </a:p>
          <a:p>
            <a:pPr fontAlgn="base">
              <a:spcBef>
                <a:spcPts val="0"/>
              </a:spcBef>
            </a:pPr>
            <a:r>
              <a:rPr lang="en-US" sz="1800" i="0" u="none" strike="noStrike" dirty="0">
                <a:effectLst/>
              </a:rPr>
              <a:t>iii) Reduction of carbon dioxide by hydrogen to form carbohydrates.</a:t>
            </a:r>
            <a:r>
              <a:rPr lang="en-IN" sz="1800" dirty="0">
                <a:hlinkClick r:id="rId2">
                  <a:extLst>
                    <a:ext uri="{A12FA001-AC4F-418D-AE19-62706E023703}">
                      <ahyp:hlinkClr xmlns:ahyp="http://schemas.microsoft.com/office/drawing/2018/hyperlinkcolor" val="tx"/>
                    </a:ext>
                  </a:extLst>
                </a:hlinkClick>
              </a:rPr>
              <a:t> </a:t>
            </a:r>
            <a:endParaRPr lang="en-US" sz="1800" i="0" u="none" strike="noStrike" dirty="0">
              <a:effectLst/>
            </a:endParaRPr>
          </a:p>
          <a:p>
            <a:pPr marL="0" indent="0">
              <a:buNone/>
            </a:pPr>
            <a:endParaRPr lang="en-IN" dirty="0"/>
          </a:p>
        </p:txBody>
      </p:sp>
      <p:pic>
        <p:nvPicPr>
          <p:cNvPr id="7" name="Picture 6">
            <a:extLst>
              <a:ext uri="{FF2B5EF4-FFF2-40B4-BE49-F238E27FC236}">
                <a16:creationId xmlns:a16="http://schemas.microsoft.com/office/drawing/2014/main" id="{B8353EAE-F8DF-4660-AAF1-76E2DC052F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569465"/>
            <a:ext cx="10404179" cy="1911095"/>
          </a:xfrm>
          <a:prstGeom prst="rect">
            <a:avLst/>
          </a:prstGeom>
        </p:spPr>
      </p:pic>
      <p:pic>
        <p:nvPicPr>
          <p:cNvPr id="5"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131AD446-5250-4F09-B5CB-07C0E2187833}"/>
              </a:ext>
            </a:extLst>
          </p:cNvPr>
          <p:cNvPicPr>
            <a:picLocks noChangeAspect="1" noChangeArrowheads="1"/>
          </p:cNvPicPr>
          <p:nvPr/>
        </p:nvPicPr>
        <p:blipFill>
          <a:blip r:embed="rId4"/>
          <a:srcRect/>
          <a:stretch>
            <a:fillRect/>
          </a:stretch>
        </p:blipFill>
        <p:spPr bwMode="auto">
          <a:xfrm>
            <a:off x="10093960" y="147320"/>
            <a:ext cx="1752600" cy="1281113"/>
          </a:xfrm>
          <a:prstGeom prst="rect">
            <a:avLst/>
          </a:prstGeom>
          <a:noFill/>
          <a:ln w="9525">
            <a:noFill/>
            <a:miter lim="800000"/>
            <a:headEnd/>
            <a:tailEnd/>
          </a:ln>
        </p:spPr>
      </p:pic>
    </p:spTree>
    <p:extLst>
      <p:ext uri="{BB962C8B-B14F-4D97-AF65-F5344CB8AC3E}">
        <p14:creationId xmlns:p14="http://schemas.microsoft.com/office/powerpoint/2010/main" val="3817655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02ECE2-DC3A-47B0-A252-80730DE7FC78}"/>
              </a:ext>
            </a:extLst>
          </p:cNvPr>
          <p:cNvSpPr>
            <a:spLocks noGrp="1"/>
          </p:cNvSpPr>
          <p:nvPr>
            <p:ph idx="1"/>
          </p:nvPr>
        </p:nvSpPr>
        <p:spPr/>
        <p:txBody>
          <a:bodyPr/>
          <a:lstStyle/>
          <a:p>
            <a:r>
              <a:rPr lang="en-IN" dirty="0">
                <a:hlinkClick r:id="rId2"/>
              </a:rPr>
              <a:t>https://www.youtube.com/watch?v=xEF8shaU_34</a:t>
            </a:r>
            <a:r>
              <a:rPr lang="en-IN" dirty="0"/>
              <a:t> </a:t>
            </a:r>
          </a:p>
          <a:p>
            <a:endParaRPr lang="en-IN" dirty="0"/>
          </a:p>
        </p:txBody>
      </p:sp>
      <p:pic>
        <p:nvPicPr>
          <p:cNvPr id="5"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AA3FD962-96C1-4648-9D3B-65F8A03A8757}"/>
              </a:ext>
            </a:extLst>
          </p:cNvPr>
          <p:cNvPicPr>
            <a:picLocks noChangeAspect="1" noChangeArrowheads="1"/>
          </p:cNvPicPr>
          <p:nvPr/>
        </p:nvPicPr>
        <p:blipFill>
          <a:blip r:embed="rId3"/>
          <a:srcRect/>
          <a:stretch>
            <a:fillRect/>
          </a:stretch>
        </p:blipFill>
        <p:spPr bwMode="auto">
          <a:xfrm>
            <a:off x="10093960" y="147320"/>
            <a:ext cx="1752600" cy="1281113"/>
          </a:xfrm>
          <a:prstGeom prst="rect">
            <a:avLst/>
          </a:prstGeom>
          <a:noFill/>
          <a:ln w="9525">
            <a:noFill/>
            <a:miter lim="800000"/>
            <a:headEnd/>
            <a:tailEnd/>
          </a:ln>
        </p:spPr>
      </p:pic>
    </p:spTree>
    <p:extLst>
      <p:ext uri="{BB962C8B-B14F-4D97-AF65-F5344CB8AC3E}">
        <p14:creationId xmlns:p14="http://schemas.microsoft.com/office/powerpoint/2010/main" val="2883562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819EA7-CED5-44CC-8EB5-75793F3E46AF}"/>
              </a:ext>
            </a:extLst>
          </p:cNvPr>
          <p:cNvSpPr>
            <a:spLocks noGrp="1"/>
          </p:cNvSpPr>
          <p:nvPr>
            <p:ph idx="1"/>
          </p:nvPr>
        </p:nvSpPr>
        <p:spPr>
          <a:xfrm>
            <a:off x="838200" y="329184"/>
            <a:ext cx="10515600" cy="5847779"/>
          </a:xfrm>
        </p:spPr>
        <p:txBody>
          <a:bodyPr>
            <a:normAutofit/>
          </a:bodyPr>
          <a:lstStyle/>
          <a:p>
            <a:pPr marL="0" indent="0" rtl="0" fontAlgn="base">
              <a:spcBef>
                <a:spcPts val="0"/>
              </a:spcBef>
              <a:spcAft>
                <a:spcPts val="0"/>
              </a:spcAft>
              <a:buNone/>
            </a:pPr>
            <a:endParaRPr lang="en-US" sz="2400" b="0" i="0" u="none" strike="noStrike" dirty="0">
              <a:solidFill>
                <a:srgbClr val="000000"/>
              </a:solidFill>
              <a:effectLst/>
              <a:latin typeface="Arial" panose="020B0604020202020204" pitchFamily="34" charset="0"/>
            </a:endParaRPr>
          </a:p>
          <a:p>
            <a:pPr marL="0" indent="0" algn="ctr" rtl="0" fontAlgn="base">
              <a:spcBef>
                <a:spcPts val="0"/>
              </a:spcBef>
              <a:spcAft>
                <a:spcPts val="0"/>
              </a:spcAft>
              <a:buNone/>
            </a:pPr>
            <a:r>
              <a:rPr lang="en-US" sz="2400" dirty="0">
                <a:solidFill>
                  <a:srgbClr val="FF0000"/>
                </a:solidFill>
                <a:latin typeface="Arial" panose="020B0604020202020204" pitchFamily="34" charset="0"/>
              </a:rPr>
              <a:t>HETEROTROPHIC NUTRITION.</a:t>
            </a:r>
            <a:endParaRPr lang="en-US" sz="2400" i="0" u="sng" strike="noStrike" dirty="0">
              <a:solidFill>
                <a:srgbClr val="FF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2000" i="0" strike="noStrike" dirty="0">
                <a:effectLst/>
              </a:rPr>
              <a:t>The </a:t>
            </a:r>
            <a:r>
              <a:rPr lang="en-US" sz="2000" i="0" u="none" strike="noStrike" dirty="0">
                <a:effectLst/>
              </a:rPr>
              <a:t>is nutrition in which organisms get their food directly or indirectly from plants.</a:t>
            </a:r>
          </a:p>
          <a:p>
            <a:pPr rtl="0" fontAlgn="base">
              <a:spcBef>
                <a:spcPts val="0"/>
              </a:spcBef>
              <a:spcAft>
                <a:spcPts val="0"/>
              </a:spcAft>
              <a:buFont typeface="Arial" panose="020B0604020202020204" pitchFamily="34" charset="0"/>
              <a:buChar char="•"/>
            </a:pPr>
            <a:r>
              <a:rPr lang="en-US" sz="2000" i="0" u="none" strike="noStrike" dirty="0">
                <a:effectLst/>
              </a:rPr>
              <a:t>  </a:t>
            </a:r>
            <a:r>
              <a:rPr lang="en-US" sz="2000" i="0" u="none" strike="noStrike" dirty="0" err="1">
                <a:effectLst/>
              </a:rPr>
              <a:t>Eg</a:t>
            </a:r>
            <a:r>
              <a:rPr lang="en-US" sz="2000" i="0" u="none" strike="noStrike" dirty="0">
                <a:effectLst/>
              </a:rPr>
              <a:t> :- all animals fungi and some bacteria</a:t>
            </a:r>
            <a:r>
              <a:rPr lang="en-US" sz="2000" i="0" u="none" strike="noStrike" dirty="0">
                <a:effectLst/>
                <a:latin typeface="Arial" panose="020B0604020202020204" pitchFamily="34" charset="0"/>
              </a:rPr>
              <a:t>.</a:t>
            </a:r>
          </a:p>
          <a:p>
            <a:pPr rtl="0" fontAlgn="base">
              <a:spcBef>
                <a:spcPts val="0"/>
              </a:spcBef>
              <a:spcAft>
                <a:spcPts val="0"/>
              </a:spcAft>
              <a:buFont typeface="Arial" panose="020B0604020202020204" pitchFamily="34" charset="0"/>
              <a:buChar char="•"/>
            </a:pPr>
            <a:r>
              <a:rPr lang="en-US" sz="2000" i="0" u="none" strike="noStrike" dirty="0">
                <a:effectLst/>
              </a:rPr>
              <a:t>There are three main types of heterotrophic nutrition. They are saprophytic, parasitic and holozoic nutrition</a:t>
            </a:r>
            <a:r>
              <a:rPr lang="en-US" sz="1800" b="1" i="0" u="none" strike="noStrike" dirty="0">
                <a:effectLst/>
              </a:rPr>
              <a:t>.</a:t>
            </a:r>
            <a:br>
              <a:rPr lang="en-IN" dirty="0"/>
            </a:br>
            <a:endParaRPr lang="en-IN" dirty="0"/>
          </a:p>
        </p:txBody>
      </p:sp>
      <p:pic>
        <p:nvPicPr>
          <p:cNvPr id="5" name="Picture 2" descr="Heterotrophic Nutrition - Types Of Heterotrophic Nutrition With Examples -  A Plus Topper">
            <a:extLst>
              <a:ext uri="{FF2B5EF4-FFF2-40B4-BE49-F238E27FC236}">
                <a16:creationId xmlns:a16="http://schemas.microsoft.com/office/drawing/2014/main" id="{A3AA6D76-1D3B-4BE7-BDE5-8C449A0EF8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802" y="2450592"/>
            <a:ext cx="6860265" cy="38746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2FDB3633-6E43-41A0-88E2-87949641118B}"/>
              </a:ext>
            </a:extLst>
          </p:cNvPr>
          <p:cNvPicPr>
            <a:picLocks noChangeAspect="1" noChangeArrowheads="1"/>
          </p:cNvPicPr>
          <p:nvPr/>
        </p:nvPicPr>
        <p:blipFill>
          <a:blip r:embed="rId3"/>
          <a:srcRect/>
          <a:stretch>
            <a:fillRect/>
          </a:stretch>
        </p:blipFill>
        <p:spPr bwMode="auto">
          <a:xfrm>
            <a:off x="10093960" y="147320"/>
            <a:ext cx="1752600" cy="1281113"/>
          </a:xfrm>
          <a:prstGeom prst="rect">
            <a:avLst/>
          </a:prstGeom>
          <a:noFill/>
          <a:ln w="9525">
            <a:noFill/>
            <a:miter lim="800000"/>
            <a:headEnd/>
            <a:tailEnd/>
          </a:ln>
        </p:spPr>
      </p:pic>
    </p:spTree>
    <p:extLst>
      <p:ext uri="{BB962C8B-B14F-4D97-AF65-F5344CB8AC3E}">
        <p14:creationId xmlns:p14="http://schemas.microsoft.com/office/powerpoint/2010/main" val="41135786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965</Words>
  <Application>Microsoft Office PowerPoint</Application>
  <PresentationFormat>Widescreen</PresentationFormat>
  <Paragraphs>71</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MT</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 ASSIGNMENT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DEBASHISH BALA</dc:creator>
  <cp:lastModifiedBy>DEBASHISH BALA</cp:lastModifiedBy>
  <cp:revision>55</cp:revision>
  <dcterms:created xsi:type="dcterms:W3CDTF">2021-03-22T18:28:33Z</dcterms:created>
  <dcterms:modified xsi:type="dcterms:W3CDTF">2021-12-18T08:00:38Z</dcterms:modified>
</cp:coreProperties>
</file>