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71" r:id="rId4"/>
    <p:sldId id="261" r:id="rId5"/>
    <p:sldId id="276" r:id="rId6"/>
    <p:sldId id="259" r:id="rId7"/>
    <p:sldId id="260" r:id="rId8"/>
    <p:sldId id="277" r:id="rId9"/>
    <p:sldId id="27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D2E7F-936D-4A07-BD05-564327BE5495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38BDC-1290-4AE3-9E5E-0A84ED49E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sz="3200" dirty="0">
                <a:solidFill>
                  <a:srgbClr val="CC3300"/>
                </a:solidFill>
                <a:latin typeface="+mn-lt"/>
              </a:rPr>
            </a:br>
            <a:r>
              <a:rPr sz="3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THE FUNDAMENTAL UNIT OF LIFE</a:t>
            </a:r>
            <a:br>
              <a:rPr sz="3200" dirty="0">
                <a:solidFill>
                  <a:srgbClr val="FF0000"/>
                </a:solidFill>
                <a:latin typeface="+mn-lt"/>
              </a:rPr>
            </a:br>
            <a:endParaRPr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dirty="0">
                <a:solidFill>
                  <a:schemeClr val="tx1"/>
                </a:solidFill>
              </a:rPr>
              <a:t>Shape , Size and types of cell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PERIOD-2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89718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 lvl="0"/>
            <a:r>
              <a:rPr lang="en-IN" sz="2400" dirty="0"/>
              <a:t>Student will be familiarized with different shape of cells based on their functions.</a:t>
            </a:r>
            <a:endParaRPr lang="en-US" sz="2400" dirty="0"/>
          </a:p>
          <a:p>
            <a:pPr lvl="0"/>
            <a:r>
              <a:rPr lang="en-IN" sz="2400" dirty="0"/>
              <a:t>Student will be able to categorize cell based on the organization, complexity and existence as living and non living</a:t>
            </a:r>
            <a:endParaRPr lang="en-US" sz="2400" dirty="0"/>
          </a:p>
          <a:p>
            <a:pPr lvl="0"/>
            <a:r>
              <a:rPr lang="en-IN" sz="2400" dirty="0"/>
              <a:t>They will be able to analyze the difference between prokaryotic and eukaryotic cells.</a:t>
            </a:r>
            <a:endParaRPr lang="en-US" sz="2400" dirty="0"/>
          </a:p>
          <a:p>
            <a:pPr lvl="0"/>
            <a:r>
              <a:rPr lang="en-IN" sz="2400" dirty="0"/>
              <a:t>Learners will be sensitized about level of organization in living organisms.</a:t>
            </a:r>
            <a:endParaRPr lang="en-US" sz="2400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95800"/>
            <a:ext cx="2286000" cy="2362200"/>
          </a:xfrm>
          <a:prstGeom prst="rect">
            <a:avLst/>
          </a:prstGeom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4998" y="5677756"/>
            <a:ext cx="1371600" cy="100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NSCB\Desktop\ecc669fa9a91aadb843b00a9e0a2a3f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4864100" cy="347327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6858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                        </a:t>
            </a:r>
            <a:r>
              <a:rPr lang="en-US" sz="2800" dirty="0">
                <a:solidFill>
                  <a:srgbClr val="FF0000"/>
                </a:solidFill>
              </a:rPr>
              <a:t>CAN YOU IDENTIFY?</a:t>
            </a:r>
          </a:p>
        </p:txBody>
      </p:sp>
      <p:pic>
        <p:nvPicPr>
          <p:cNvPr id="1027" name="Picture 3" descr="C:\Users\FNSCB\Desktop\800w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1600200"/>
            <a:ext cx="3708400" cy="2781300"/>
          </a:xfrm>
          <a:prstGeom prst="rect">
            <a:avLst/>
          </a:prstGeom>
          <a:noFill/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5743989"/>
            <a:ext cx="1524000" cy="1114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763000" cy="609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SHAPE &amp; SIZE OF CELLS</a:t>
            </a:r>
          </a:p>
        </p:txBody>
      </p:sp>
      <p:pic>
        <p:nvPicPr>
          <p:cNvPr id="8194" name="Picture 2" descr="C:\Users\FNSCB\Desktop\SHAPES OF CELL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79180" y="1295400"/>
            <a:ext cx="4764820" cy="35470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06680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  </a:t>
            </a:r>
          </a:p>
          <a:p>
            <a:r>
              <a:rPr lang="en-US" sz="2000" dirty="0"/>
              <a:t>Smallest cell- </a:t>
            </a:r>
            <a:r>
              <a:rPr lang="en-US" sz="2000" u="sng" dirty="0" err="1"/>
              <a:t>Mycoplasma</a:t>
            </a:r>
            <a:r>
              <a:rPr lang="en-US" sz="2000" u="sng" dirty="0"/>
              <a:t> </a:t>
            </a:r>
            <a:r>
              <a:rPr lang="en-US" sz="2000" dirty="0"/>
              <a:t>or</a:t>
            </a:r>
          </a:p>
          <a:p>
            <a:r>
              <a:rPr lang="en-US" sz="2000" dirty="0"/>
              <a:t> </a:t>
            </a:r>
            <a:r>
              <a:rPr lang="en-US" sz="2000" b="1" dirty="0" err="1"/>
              <a:t>pleuropneumonia</a:t>
            </a:r>
            <a:r>
              <a:rPr lang="en-US" sz="2000" b="1" dirty="0"/>
              <a:t>-like organisms</a:t>
            </a:r>
            <a:r>
              <a:rPr lang="en-US" sz="2000" dirty="0"/>
              <a:t> </a:t>
            </a:r>
          </a:p>
          <a:p>
            <a:r>
              <a:rPr lang="en-US" sz="2000" dirty="0"/>
              <a:t>(PPLO)( 0.1 µm-0.3µm)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Largest cell -  Egg cell of Ostrich ( 15 cm)</a:t>
            </a:r>
          </a:p>
          <a:p>
            <a:r>
              <a:rPr lang="en-US" sz="2000" dirty="0"/>
              <a:t>Longest cell – Human nerve cell ( 90 cm)</a:t>
            </a:r>
          </a:p>
          <a:p>
            <a:endParaRPr lang="en-US" sz="2000" dirty="0"/>
          </a:p>
          <a:p>
            <a:r>
              <a:rPr lang="en-US" sz="2000" dirty="0"/>
              <a:t>The shape and size of cells are related to</a:t>
            </a:r>
          </a:p>
          <a:p>
            <a:r>
              <a:rPr lang="en-US" sz="2000" dirty="0"/>
              <a:t>Specific functions they perform.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Some cells have changing shapes.</a:t>
            </a:r>
          </a:p>
        </p:txBody>
      </p:sp>
      <p:pic>
        <p:nvPicPr>
          <p:cNvPr id="6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696605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C:\Users\FNSCB\Desktop\slide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7091" y="304800"/>
            <a:ext cx="8021109" cy="6096000"/>
          </a:xfrm>
          <a:prstGeom prst="rect">
            <a:avLst/>
          </a:prstGeom>
          <a:noFill/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6700" y="6019800"/>
            <a:ext cx="137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C:\Users\FNSCB\Desktop\Prokaryotic-Cells-vs.-Eukaryotic-Cells-1024x5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924800" cy="5943600"/>
          </a:xfrm>
          <a:prstGeom prst="rect">
            <a:avLst/>
          </a:prstGeom>
          <a:noFill/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966791"/>
            <a:ext cx="1219200" cy="891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5943601"/>
            <a:ext cx="1841923" cy="914399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324046"/>
              </p:ext>
            </p:extLst>
          </p:nvPr>
        </p:nvGraphicFramePr>
        <p:xfrm>
          <a:off x="1" y="152401"/>
          <a:ext cx="8154317" cy="563091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6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7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Calibri"/>
                        </a:rPr>
                        <a:t>Prokaryotic cell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Calibri"/>
                        </a:rPr>
                        <a:t>Eukaryotic cell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6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‘Pro’ means primitive and ‘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karyon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’ means nucleus. Cells having primitive nucleus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‘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Eu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’ means true and ‘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karyon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’ means nucleus. Cells   having true nucleus.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6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Prokaryotes are always unicellular organisms.</a:t>
                      </a:r>
                      <a:b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</a:b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Unicellular  and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multicellular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7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Nucleus is not well defined and known as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nucleoid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Well defined nucleus is present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8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Membrane bound organelles such as Mitochondria,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 Golgi complex etc. are absent.</a:t>
                      </a:r>
                      <a:b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</a:b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Membrane bound organelles, such as Mitochondria, Golgi complex etc. are also present.</a:t>
                      </a:r>
                      <a:b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</a:b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28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Ribosomes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 are smaller and scattered randomly in the cytoplasm.</a:t>
                      </a:r>
                      <a:b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</a:b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Ribosomes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 are bigger. They are either attached to endoplasmic reticulum or are found free.</a:t>
                      </a:r>
                      <a:b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</a:b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36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The prokaryotes include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archaebacteria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, bacteria and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Calibri"/>
                        </a:rPr>
                        <a:t>cyanobacteria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 (blue green algae).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Eukaryotes include all living organisms, except bacteria and blue-green algae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3356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txBody>
          <a:bodyPr/>
          <a:lstStyle/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Following questions to be worked out</a:t>
            </a:r>
            <a:endParaRPr lang="en-US" dirty="0"/>
          </a:p>
          <a:p>
            <a:pPr>
              <a:buNone/>
            </a:pPr>
            <a:r>
              <a:rPr lang="en-IN" dirty="0"/>
              <a:t>Q1. Differentiate between prokaryotic and eukaryotic cell </a:t>
            </a:r>
            <a:endParaRPr lang="en-US" dirty="0"/>
          </a:p>
          <a:p>
            <a:pPr>
              <a:buNone/>
            </a:pPr>
            <a:r>
              <a:rPr lang="en-IN" dirty="0"/>
              <a:t>Q2. Cells vary in shape according to their functions. Justify the statement.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5234954"/>
            <a:ext cx="1371600" cy="891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 dirty="0">
                <a:solidFill>
                  <a:srgbClr val="FF0000"/>
                </a:solidFill>
              </a:rPr>
              <a:t>            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2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A5B7BD2-E1D8-62F6-7830-1A397FF49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5234954"/>
            <a:ext cx="1371600" cy="891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 THE FUNDAMENTAL UNIT OF LIFE </vt:lpstr>
      <vt:lpstr>PowerPoint Presentation</vt:lpstr>
      <vt:lpstr>PowerPoint Presentation</vt:lpstr>
      <vt:lpstr>SHAPE &amp; SIZE OF CELLS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DEBASHISH BALA</cp:lastModifiedBy>
  <cp:revision>24</cp:revision>
  <dcterms:created xsi:type="dcterms:W3CDTF">2020-09-28T07:17:05Z</dcterms:created>
  <dcterms:modified xsi:type="dcterms:W3CDTF">2022-12-03T03:57:06Z</dcterms:modified>
</cp:coreProperties>
</file>