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Default Extension="png" ContentType="image/png"/>
  <Override PartName="/ppt/slides/slide1.xml" ContentType="application/vnd.openxmlformats-officedocument.presentationml.slide+xml"/>
  <Default Extension="jpg" ContentType="image/jpg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</p:sldIdLst>
  <p:sldSz cx="9144000" cy="5143500"/>
  <p:notesSz cx="9144000" cy="51435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/Relationships>

</file>

<file path=ppt/slideLayouts/_rels/slideLayout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1594485"/>
            <a:ext cx="7772400" cy="10801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2880360"/>
            <a:ext cx="6400800" cy="12858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200" b="1" i="0">
                <a:solidFill>
                  <a:srgbClr val="FF0000"/>
                </a:solidFill>
                <a:latin typeface="Calibri"/>
                <a:cs typeface="Calibri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200" b="1" i="0">
                <a:solidFill>
                  <a:srgbClr val="FF0000"/>
                </a:solidFill>
                <a:latin typeface="Calibri"/>
                <a:cs typeface="Calibri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457200" y="1183005"/>
            <a:ext cx="3977640" cy="33947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4709160" y="1183005"/>
            <a:ext cx="3977640" cy="33947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 showMasterSp="0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787640" y="4378452"/>
            <a:ext cx="1232916" cy="612648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200" b="1" i="0">
                <a:solidFill>
                  <a:srgbClr val="FF0000"/>
                </a:solidFill>
                <a:latin typeface="Calibri"/>
                <a:cs typeface="Calibri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075179" y="508761"/>
            <a:ext cx="4993640" cy="3606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200" b="1" i="0">
                <a:solidFill>
                  <a:srgbClr val="FF0000"/>
                </a:solidFill>
                <a:latin typeface="Calibri"/>
                <a:cs typeface="Calibri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02742" y="1238834"/>
            <a:ext cx="8338515" cy="353758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3108960" y="4783455"/>
            <a:ext cx="2926080" cy="2571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457200" y="4783455"/>
            <a:ext cx="2103120" cy="2571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6583680" y="4783455"/>
            <a:ext cx="2103120" cy="2571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Relationship Id="rId3" Type="http://schemas.openxmlformats.org/officeDocument/2006/relationships/image" Target="../media/image3.png"/></Relationships>

</file>

<file path=ppt/slides/_rels/slide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
</file>

<file path=ppt/slides/_rels/slide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
</file>

<file path=ppt/slides/_rels/slide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
</file>

<file path=ppt/slides/_rels/slide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
</file>

<file path=ppt/slides/_rels/slide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
</file>

<file path=ppt/slides/_rels/slide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
</file>

<file path=ppt/slides/_rels/slide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
</file>

<file path=ppt/slides/_rels/slide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4074013"/>
            <a:ext cx="9144000" cy="1069485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22504" y="214884"/>
            <a:ext cx="1578864" cy="783336"/>
          </a:xfrm>
          <a:prstGeom prst="rect">
            <a:avLst/>
          </a:prstGeom>
        </p:spPr>
      </p:pic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1893570" y="1661286"/>
            <a:ext cx="5419725" cy="48260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000" spc="-5"/>
              <a:t>WELCOME</a:t>
            </a:r>
            <a:r>
              <a:rPr dirty="0" sz="3000" spc="-35"/>
              <a:t> </a:t>
            </a:r>
            <a:r>
              <a:rPr dirty="0" sz="3000" spc="-5"/>
              <a:t>TO</a:t>
            </a:r>
            <a:r>
              <a:rPr dirty="0" sz="3000" spc="-20"/>
              <a:t> </a:t>
            </a:r>
            <a:r>
              <a:rPr dirty="0" sz="3000" spc="-5"/>
              <a:t>THE</a:t>
            </a:r>
            <a:r>
              <a:rPr dirty="0" sz="3000" spc="-35"/>
              <a:t> </a:t>
            </a:r>
            <a:r>
              <a:rPr dirty="0" sz="3000" spc="-5"/>
              <a:t>VIRTUAL</a:t>
            </a:r>
            <a:r>
              <a:rPr dirty="0" sz="3000" spc="-25"/>
              <a:t> </a:t>
            </a:r>
            <a:r>
              <a:rPr dirty="0" sz="3000" spc="-5"/>
              <a:t>CLASS</a:t>
            </a:r>
            <a:endParaRPr sz="3000"/>
          </a:p>
        </p:txBody>
      </p:sp>
      <p:sp>
        <p:nvSpPr>
          <p:cNvPr id="5" name="object 5"/>
          <p:cNvSpPr txBox="1"/>
          <p:nvPr/>
        </p:nvSpPr>
        <p:spPr>
          <a:xfrm>
            <a:off x="2301367" y="2122754"/>
            <a:ext cx="3350895" cy="11887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65555">
              <a:lnSpc>
                <a:spcPct val="100000"/>
              </a:lnSpc>
              <a:spcBef>
                <a:spcPts val="95"/>
              </a:spcBef>
            </a:pPr>
            <a:r>
              <a:rPr dirty="0" sz="2500" spc="-5">
                <a:latin typeface="Calibri"/>
                <a:cs typeface="Calibri"/>
              </a:rPr>
              <a:t>SOCIAL</a:t>
            </a:r>
            <a:r>
              <a:rPr dirty="0" sz="2500" spc="-80">
                <a:latin typeface="Calibri"/>
                <a:cs typeface="Calibri"/>
              </a:rPr>
              <a:t> </a:t>
            </a:r>
            <a:r>
              <a:rPr dirty="0" sz="2500" spc="-5">
                <a:latin typeface="Calibri"/>
                <a:cs typeface="Calibri"/>
              </a:rPr>
              <a:t>SCIENCE</a:t>
            </a:r>
            <a:endParaRPr sz="2500">
              <a:latin typeface="Calibri"/>
              <a:cs typeface="Calibri"/>
            </a:endParaRPr>
          </a:p>
          <a:p>
            <a:pPr marL="12700" marR="1332865">
              <a:lnSpc>
                <a:spcPct val="100000"/>
              </a:lnSpc>
              <a:spcBef>
                <a:spcPts val="1120"/>
              </a:spcBef>
            </a:pPr>
            <a:r>
              <a:rPr dirty="0" sz="1400" spc="-5" b="1">
                <a:latin typeface="Arial"/>
                <a:cs typeface="Arial"/>
              </a:rPr>
              <a:t>SUBJECT </a:t>
            </a:r>
            <a:r>
              <a:rPr dirty="0" sz="1400" b="1">
                <a:latin typeface="Arial"/>
                <a:cs typeface="Arial"/>
              </a:rPr>
              <a:t>: </a:t>
            </a:r>
            <a:r>
              <a:rPr dirty="0" sz="1400" spc="-5" b="1">
                <a:latin typeface="Arial"/>
                <a:cs typeface="Arial"/>
              </a:rPr>
              <a:t>CIVICS </a:t>
            </a:r>
            <a:r>
              <a:rPr dirty="0" sz="1400" b="1">
                <a:latin typeface="Arial"/>
                <a:cs typeface="Arial"/>
              </a:rPr>
              <a:t> </a:t>
            </a:r>
            <a:r>
              <a:rPr dirty="0" sz="1400" spc="-10" b="1">
                <a:latin typeface="Arial"/>
                <a:cs typeface="Arial"/>
              </a:rPr>
              <a:t>CHAPTER</a:t>
            </a:r>
            <a:r>
              <a:rPr dirty="0" sz="1400" spc="15" b="1">
                <a:latin typeface="Arial"/>
                <a:cs typeface="Arial"/>
              </a:rPr>
              <a:t> </a:t>
            </a:r>
            <a:r>
              <a:rPr dirty="0" sz="1400" spc="-5" b="1">
                <a:latin typeface="Arial"/>
                <a:cs typeface="Arial"/>
              </a:rPr>
              <a:t>NUMBER:</a:t>
            </a:r>
            <a:r>
              <a:rPr dirty="0" sz="1400" spc="-40" b="1">
                <a:latin typeface="Arial"/>
                <a:cs typeface="Arial"/>
              </a:rPr>
              <a:t> </a:t>
            </a:r>
            <a:r>
              <a:rPr dirty="0" sz="1400" b="1">
                <a:latin typeface="Arial"/>
                <a:cs typeface="Arial"/>
              </a:rPr>
              <a:t>02</a:t>
            </a:r>
            <a:endParaRPr sz="14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dirty="0" sz="1400" spc="-10" b="1">
                <a:latin typeface="Arial"/>
                <a:cs typeface="Arial"/>
              </a:rPr>
              <a:t>CHAPTER</a:t>
            </a:r>
            <a:r>
              <a:rPr dirty="0" sz="1400" spc="25" b="1">
                <a:latin typeface="Arial"/>
                <a:cs typeface="Arial"/>
              </a:rPr>
              <a:t> </a:t>
            </a:r>
            <a:r>
              <a:rPr dirty="0" sz="1400" spc="-10" b="1">
                <a:latin typeface="Arial"/>
                <a:cs typeface="Arial"/>
              </a:rPr>
              <a:t>NAME</a:t>
            </a:r>
            <a:r>
              <a:rPr dirty="0" sz="1400" spc="5" b="1">
                <a:latin typeface="Arial"/>
                <a:cs typeface="Arial"/>
              </a:rPr>
              <a:t> </a:t>
            </a:r>
            <a:r>
              <a:rPr dirty="0" sz="1400" b="1">
                <a:latin typeface="Arial"/>
                <a:cs typeface="Arial"/>
              </a:rPr>
              <a:t>:</a:t>
            </a:r>
            <a:r>
              <a:rPr dirty="0" sz="1400" spc="-25" b="1">
                <a:latin typeface="Arial"/>
                <a:cs typeface="Arial"/>
              </a:rPr>
              <a:t> </a:t>
            </a:r>
            <a:r>
              <a:rPr dirty="0" sz="1400" spc="-5" b="1">
                <a:latin typeface="Arial"/>
                <a:cs typeface="Arial"/>
              </a:rPr>
              <a:t>FEDERALISM</a:t>
            </a:r>
            <a:endParaRPr sz="14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787640" y="4378452"/>
            <a:ext cx="1232916" cy="612648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2170557" y="543305"/>
            <a:ext cx="4897120" cy="36068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pc="-90"/>
              <a:t>W</a:t>
            </a:r>
            <a:r>
              <a:rPr dirty="0" spc="-95"/>
              <a:t>H</a:t>
            </a:r>
            <a:r>
              <a:rPr dirty="0" spc="-90"/>
              <a:t>A</a:t>
            </a:r>
            <a:r>
              <a:rPr dirty="0" spc="-5"/>
              <a:t>T</a:t>
            </a:r>
            <a:r>
              <a:rPr dirty="0" spc="-170"/>
              <a:t> </a:t>
            </a:r>
            <a:r>
              <a:rPr dirty="0" spc="-10"/>
              <a:t>MAKE</a:t>
            </a:r>
            <a:r>
              <a:rPr dirty="0" spc="-5"/>
              <a:t>S</a:t>
            </a:r>
            <a:r>
              <a:rPr dirty="0" spc="-15"/>
              <a:t> </a:t>
            </a:r>
            <a:r>
              <a:rPr dirty="0" spc="-20"/>
              <a:t>I</a:t>
            </a:r>
            <a:r>
              <a:rPr dirty="0" spc="-15"/>
              <a:t>N</a:t>
            </a:r>
            <a:r>
              <a:rPr dirty="0" spc="-25"/>
              <a:t>D</a:t>
            </a:r>
            <a:r>
              <a:rPr dirty="0" spc="-20"/>
              <a:t>I</a:t>
            </a:r>
            <a:r>
              <a:rPr dirty="0" spc="-5"/>
              <a:t>A</a:t>
            </a:r>
            <a:r>
              <a:rPr dirty="0" spc="-5"/>
              <a:t> </a:t>
            </a:r>
            <a:r>
              <a:rPr dirty="0" spc="-5"/>
              <a:t>A</a:t>
            </a:r>
            <a:r>
              <a:rPr dirty="0" spc="5"/>
              <a:t> </a:t>
            </a:r>
            <a:r>
              <a:rPr dirty="0" spc="-5"/>
              <a:t>FE</a:t>
            </a:r>
            <a:r>
              <a:rPr dirty="0" spc="-15"/>
              <a:t>D</a:t>
            </a:r>
            <a:r>
              <a:rPr dirty="0" spc="-5"/>
              <a:t>ERA</a:t>
            </a:r>
            <a:r>
              <a:rPr dirty="0" spc="25"/>
              <a:t>L</a:t>
            </a:r>
            <a:r>
              <a:rPr dirty="0" spc="-40"/>
              <a:t>CO</a:t>
            </a:r>
            <a:r>
              <a:rPr dirty="0" spc="-50"/>
              <a:t>U</a:t>
            </a:r>
            <a:r>
              <a:rPr dirty="0" spc="-40"/>
              <a:t>NT</a:t>
            </a:r>
            <a:r>
              <a:rPr dirty="0" spc="-45"/>
              <a:t>RY</a:t>
            </a:r>
            <a:r>
              <a:rPr dirty="0" spc="-5"/>
              <a:t>?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63727" y="1303782"/>
            <a:ext cx="8293734" cy="286639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241300" marR="2591435" indent="-228600">
              <a:lnSpc>
                <a:spcPct val="100000"/>
              </a:lnSpc>
              <a:spcBef>
                <a:spcPts val="105"/>
              </a:spcBef>
              <a:buFont typeface="Microsoft Sans Serif"/>
              <a:buChar char="•"/>
              <a:tabLst>
                <a:tab pos="240665" algn="l"/>
                <a:tab pos="241300" algn="l"/>
              </a:tabLst>
            </a:pPr>
            <a:r>
              <a:rPr dirty="0" sz="1400" spc="-5">
                <a:latin typeface="Calibri"/>
                <a:cs typeface="Calibri"/>
              </a:rPr>
              <a:t>India had emerged </a:t>
            </a:r>
            <a:r>
              <a:rPr dirty="0" sz="1400">
                <a:latin typeface="Calibri"/>
                <a:cs typeface="Calibri"/>
              </a:rPr>
              <a:t>as an </a:t>
            </a:r>
            <a:r>
              <a:rPr dirty="0" sz="1400" spc="-5">
                <a:latin typeface="Calibri"/>
                <a:cs typeface="Calibri"/>
              </a:rPr>
              <a:t>independent </a:t>
            </a:r>
            <a:r>
              <a:rPr dirty="0" sz="1400">
                <a:latin typeface="Calibri"/>
                <a:cs typeface="Calibri"/>
              </a:rPr>
              <a:t>nation after a </a:t>
            </a:r>
            <a:r>
              <a:rPr dirty="0" sz="1400" spc="-5">
                <a:latin typeface="Calibri"/>
                <a:cs typeface="Calibri"/>
              </a:rPr>
              <a:t>painful </a:t>
            </a:r>
            <a:r>
              <a:rPr dirty="0" sz="1400" spc="5">
                <a:latin typeface="Calibri"/>
                <a:cs typeface="Calibri"/>
              </a:rPr>
              <a:t>andbloody </a:t>
            </a:r>
            <a:r>
              <a:rPr dirty="0" sz="1400" spc="1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partition. Soon after </a:t>
            </a:r>
            <a:r>
              <a:rPr dirty="0" sz="1400" spc="-5">
                <a:latin typeface="Calibri"/>
                <a:cs typeface="Calibri"/>
              </a:rPr>
              <a:t>Independence, several princely states became </a:t>
            </a:r>
            <a:r>
              <a:rPr dirty="0" sz="1400">
                <a:latin typeface="Calibri"/>
                <a:cs typeface="Calibri"/>
              </a:rPr>
              <a:t>a </a:t>
            </a:r>
            <a:r>
              <a:rPr dirty="0" sz="1400" spc="15">
                <a:latin typeface="Calibri"/>
                <a:cs typeface="Calibri"/>
              </a:rPr>
              <a:t>partof </a:t>
            </a:r>
            <a:r>
              <a:rPr dirty="0" sz="1400" spc="-305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the </a:t>
            </a:r>
            <a:r>
              <a:rPr dirty="0" sz="1400" spc="-35">
                <a:latin typeface="Calibri"/>
                <a:cs typeface="Calibri"/>
              </a:rPr>
              <a:t>country.</a:t>
            </a:r>
            <a:r>
              <a:rPr dirty="0" sz="1400" spc="-7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The</a:t>
            </a:r>
            <a:r>
              <a:rPr dirty="0" sz="1400" spc="5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Constitution</a:t>
            </a:r>
            <a:r>
              <a:rPr dirty="0" sz="1400" spc="-3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declared</a:t>
            </a:r>
            <a:r>
              <a:rPr dirty="0" sz="1400" spc="-4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India </a:t>
            </a:r>
            <a:r>
              <a:rPr dirty="0" sz="1400">
                <a:latin typeface="Calibri"/>
                <a:cs typeface="Calibri"/>
              </a:rPr>
              <a:t>as</a:t>
            </a:r>
            <a:r>
              <a:rPr dirty="0" sz="1400" spc="-4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a</a:t>
            </a:r>
            <a:r>
              <a:rPr dirty="0" sz="1400" spc="1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Union</a:t>
            </a:r>
            <a:r>
              <a:rPr dirty="0" sz="1400" spc="-3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of States.</a:t>
            </a:r>
            <a:r>
              <a:rPr dirty="0" sz="1400">
                <a:latin typeface="Calibri"/>
                <a:cs typeface="Calibri"/>
              </a:rPr>
              <a:t> Althoughit</a:t>
            </a:r>
            <a:endParaRPr sz="1400">
              <a:latin typeface="Calibri"/>
              <a:cs typeface="Calibri"/>
            </a:endParaRPr>
          </a:p>
          <a:p>
            <a:pPr marL="241300">
              <a:lnSpc>
                <a:spcPct val="100000"/>
              </a:lnSpc>
              <a:spcBef>
                <a:spcPts val="395"/>
              </a:spcBef>
            </a:pPr>
            <a:r>
              <a:rPr dirty="0" sz="1400" spc="-5">
                <a:latin typeface="Calibri"/>
                <a:cs typeface="Calibri"/>
              </a:rPr>
              <a:t>did</a:t>
            </a:r>
            <a:r>
              <a:rPr dirty="0" sz="1400" spc="-2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not</a:t>
            </a:r>
            <a:r>
              <a:rPr dirty="0" sz="1400" spc="-15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use</a:t>
            </a:r>
            <a:r>
              <a:rPr dirty="0" sz="1400" spc="-15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the </a:t>
            </a:r>
            <a:r>
              <a:rPr dirty="0" sz="1400">
                <a:latin typeface="Calibri"/>
                <a:cs typeface="Calibri"/>
              </a:rPr>
              <a:t>word</a:t>
            </a:r>
            <a:r>
              <a:rPr dirty="0" sz="1400" spc="-4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federation,</a:t>
            </a:r>
            <a:r>
              <a:rPr dirty="0" sz="1400" spc="-55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the Indian</a:t>
            </a:r>
            <a:r>
              <a:rPr dirty="0" sz="1400" spc="-1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Union</a:t>
            </a:r>
            <a:r>
              <a:rPr dirty="0" sz="1400" spc="-3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is</a:t>
            </a:r>
            <a:r>
              <a:rPr dirty="0" sz="1400" spc="-15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based</a:t>
            </a:r>
            <a:r>
              <a:rPr dirty="0" sz="1400" spc="5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on</a:t>
            </a:r>
            <a:r>
              <a:rPr dirty="0" sz="140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the principles</a:t>
            </a:r>
            <a:r>
              <a:rPr dirty="0" sz="1400" spc="-55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of</a:t>
            </a:r>
            <a:r>
              <a:rPr dirty="0" sz="1400" spc="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federalism.</a:t>
            </a:r>
            <a:endParaRPr sz="1400">
              <a:latin typeface="Calibri"/>
              <a:cs typeface="Calibri"/>
            </a:endParaRPr>
          </a:p>
          <a:p>
            <a:pPr marL="241300" indent="-228600">
              <a:lnSpc>
                <a:spcPct val="100000"/>
              </a:lnSpc>
              <a:spcBef>
                <a:spcPts val="300"/>
              </a:spcBef>
              <a:buFont typeface="Microsoft Sans Serif"/>
              <a:buChar char="•"/>
              <a:tabLst>
                <a:tab pos="240665" algn="l"/>
                <a:tab pos="241300" algn="l"/>
              </a:tabLst>
            </a:pPr>
            <a:r>
              <a:rPr dirty="0" sz="1400" spc="-5">
                <a:latin typeface="Calibri"/>
                <a:cs typeface="Calibri"/>
              </a:rPr>
              <a:t>The</a:t>
            </a:r>
            <a:r>
              <a:rPr dirty="0" sz="1400" spc="5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Constitution</a:t>
            </a:r>
            <a:r>
              <a:rPr dirty="0" sz="1400" spc="-4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originally</a:t>
            </a:r>
            <a:r>
              <a:rPr dirty="0" sz="1400" spc="1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provided</a:t>
            </a:r>
            <a:r>
              <a:rPr dirty="0" sz="1400" spc="-4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for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a two-tier</a:t>
            </a:r>
            <a:r>
              <a:rPr dirty="0" sz="1400" spc="-1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system</a:t>
            </a:r>
            <a:r>
              <a:rPr dirty="0" sz="1400" spc="1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of</a:t>
            </a:r>
            <a:r>
              <a:rPr dirty="0" sz="1400">
                <a:latin typeface="Calibri"/>
                <a:cs typeface="Calibri"/>
              </a:rPr>
              <a:t> government,the</a:t>
            </a:r>
            <a:endParaRPr sz="1400">
              <a:latin typeface="Calibri"/>
              <a:cs typeface="Calibri"/>
            </a:endParaRPr>
          </a:p>
          <a:p>
            <a:pPr marL="241300">
              <a:lnSpc>
                <a:spcPct val="100000"/>
              </a:lnSpc>
              <a:spcBef>
                <a:spcPts val="395"/>
              </a:spcBef>
            </a:pPr>
            <a:r>
              <a:rPr dirty="0" sz="1400">
                <a:latin typeface="Calibri"/>
                <a:cs typeface="Calibri"/>
              </a:rPr>
              <a:t>Union</a:t>
            </a:r>
            <a:r>
              <a:rPr dirty="0" sz="1400" spc="-3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Government</a:t>
            </a:r>
            <a:r>
              <a:rPr dirty="0" sz="1400" spc="-45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or</a:t>
            </a:r>
            <a:r>
              <a:rPr dirty="0" sz="1400" spc="1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what</a:t>
            </a:r>
            <a:r>
              <a:rPr dirty="0" sz="1400" spc="-2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we</a:t>
            </a:r>
            <a:r>
              <a:rPr dirty="0" sz="1400" spc="5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call</a:t>
            </a:r>
            <a:r>
              <a:rPr dirty="0" sz="1400" spc="5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the</a:t>
            </a:r>
            <a:r>
              <a:rPr dirty="0" sz="140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Central</a:t>
            </a:r>
            <a:r>
              <a:rPr dirty="0" sz="1400" spc="-1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Government,</a:t>
            </a:r>
            <a:r>
              <a:rPr dirty="0" sz="1400" spc="-45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representing</a:t>
            </a:r>
            <a:r>
              <a:rPr dirty="0" sz="1400" spc="-35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the</a:t>
            </a:r>
            <a:r>
              <a:rPr dirty="0" sz="1400">
                <a:latin typeface="Calibri"/>
                <a:cs typeface="Calibri"/>
              </a:rPr>
              <a:t> Union</a:t>
            </a:r>
            <a:r>
              <a:rPr dirty="0" sz="1400" spc="-3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of</a:t>
            </a:r>
            <a:r>
              <a:rPr dirty="0" sz="1400" spc="-5">
                <a:latin typeface="Calibri"/>
                <a:cs typeface="Calibri"/>
              </a:rPr>
              <a:t> India</a:t>
            </a:r>
            <a:r>
              <a:rPr dirty="0" sz="1400" spc="-25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and the</a:t>
            </a:r>
            <a:r>
              <a:rPr dirty="0" sz="140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State</a:t>
            </a:r>
            <a:endParaRPr sz="1400">
              <a:latin typeface="Calibri"/>
              <a:cs typeface="Calibri"/>
            </a:endParaRPr>
          </a:p>
          <a:p>
            <a:pPr marL="241300">
              <a:lnSpc>
                <a:spcPct val="100000"/>
              </a:lnSpc>
            </a:pPr>
            <a:r>
              <a:rPr dirty="0" sz="1400" spc="-5">
                <a:latin typeface="Calibri"/>
                <a:cs typeface="Calibri"/>
              </a:rPr>
              <a:t>governments.</a:t>
            </a:r>
            <a:endParaRPr sz="1400">
              <a:latin typeface="Calibri"/>
              <a:cs typeface="Calibri"/>
            </a:endParaRPr>
          </a:p>
          <a:p>
            <a:pPr marL="241300" marR="2902585" indent="-228600">
              <a:lnSpc>
                <a:spcPct val="100000"/>
              </a:lnSpc>
              <a:spcBef>
                <a:spcPts val="305"/>
              </a:spcBef>
              <a:buFont typeface="Microsoft Sans Serif"/>
              <a:buChar char="•"/>
              <a:tabLst>
                <a:tab pos="240665" algn="l"/>
                <a:tab pos="241300" algn="l"/>
              </a:tabLst>
            </a:pPr>
            <a:r>
              <a:rPr dirty="0" sz="1400" spc="-45">
                <a:latin typeface="Calibri"/>
                <a:cs typeface="Calibri"/>
              </a:rPr>
              <a:t>Later,</a:t>
            </a:r>
            <a:r>
              <a:rPr dirty="0" sz="1400" spc="-10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a</a:t>
            </a:r>
            <a:r>
              <a:rPr dirty="0" sz="1400" spc="5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third</a:t>
            </a:r>
            <a:r>
              <a:rPr dirty="0" sz="1400" spc="-1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tier</a:t>
            </a:r>
            <a:r>
              <a:rPr dirty="0" sz="1400" spc="-2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of</a:t>
            </a:r>
            <a:r>
              <a:rPr dirty="0" sz="1400" spc="-1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federalism</a:t>
            </a:r>
            <a:r>
              <a:rPr dirty="0" sz="1400">
                <a:latin typeface="Calibri"/>
                <a:cs typeface="Calibri"/>
              </a:rPr>
              <a:t> was</a:t>
            </a:r>
            <a:r>
              <a:rPr dirty="0" sz="1400" spc="-25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added</a:t>
            </a:r>
            <a:r>
              <a:rPr dirty="0" sz="1400" spc="-1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in</a:t>
            </a:r>
            <a:r>
              <a:rPr dirty="0" sz="1400" spc="-15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the </a:t>
            </a:r>
            <a:r>
              <a:rPr dirty="0" sz="1400">
                <a:latin typeface="Calibri"/>
                <a:cs typeface="Calibri"/>
              </a:rPr>
              <a:t>form</a:t>
            </a:r>
            <a:r>
              <a:rPr dirty="0" sz="1400" spc="-3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of</a:t>
            </a:r>
            <a:r>
              <a:rPr dirty="0" sz="1400">
                <a:latin typeface="Calibri"/>
                <a:cs typeface="Calibri"/>
              </a:rPr>
              <a:t> </a:t>
            </a:r>
            <a:r>
              <a:rPr dirty="0" sz="1400" spc="-15">
                <a:latin typeface="Calibri"/>
                <a:cs typeface="Calibri"/>
              </a:rPr>
              <a:t>Panchayats</a:t>
            </a:r>
            <a:r>
              <a:rPr dirty="0" sz="1400" spc="-185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and </a:t>
            </a:r>
            <a:r>
              <a:rPr dirty="0" sz="1400" spc="-30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Municipalities.</a:t>
            </a:r>
            <a:r>
              <a:rPr dirty="0" sz="1400" spc="3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As</a:t>
            </a:r>
            <a:r>
              <a:rPr dirty="0" sz="1400" spc="1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in</a:t>
            </a:r>
            <a:r>
              <a:rPr dirty="0" sz="1400" spc="-1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any</a:t>
            </a:r>
            <a:r>
              <a:rPr dirty="0" sz="1400" spc="-1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federation,</a:t>
            </a:r>
            <a:r>
              <a:rPr dirty="0" sz="1400" spc="5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these</a:t>
            </a:r>
            <a:r>
              <a:rPr dirty="0" sz="1400" spc="-15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different</a:t>
            </a:r>
            <a:r>
              <a:rPr dirty="0" sz="1400" spc="2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tiers</a:t>
            </a:r>
            <a:r>
              <a:rPr dirty="0" sz="1400" spc="-15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enjoyseparate</a:t>
            </a:r>
            <a:endParaRPr sz="1400">
              <a:latin typeface="Calibri"/>
              <a:cs typeface="Calibri"/>
            </a:endParaRPr>
          </a:p>
          <a:p>
            <a:pPr marL="241300">
              <a:lnSpc>
                <a:spcPct val="100000"/>
              </a:lnSpc>
              <a:spcBef>
                <a:spcPts val="405"/>
              </a:spcBef>
            </a:pPr>
            <a:r>
              <a:rPr dirty="0" sz="1400" spc="-5">
                <a:latin typeface="Calibri"/>
                <a:cs typeface="Calibri"/>
              </a:rPr>
              <a:t>Jurisdiction.</a:t>
            </a:r>
            <a:r>
              <a:rPr dirty="0" sz="1400" spc="2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The</a:t>
            </a:r>
            <a:r>
              <a:rPr dirty="0" sz="1400" spc="15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Constitution</a:t>
            </a:r>
            <a:r>
              <a:rPr dirty="0" sz="1400" spc="-3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clearly</a:t>
            </a:r>
            <a:r>
              <a:rPr dirty="0" sz="1400" spc="-3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provided</a:t>
            </a:r>
            <a:r>
              <a:rPr dirty="0" sz="1400" spc="-5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a</a:t>
            </a:r>
            <a:r>
              <a:rPr dirty="0" sz="1400" spc="1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three </a:t>
            </a:r>
            <a:r>
              <a:rPr dirty="0" sz="1400">
                <a:latin typeface="Calibri"/>
                <a:cs typeface="Calibri"/>
              </a:rPr>
              <a:t>fold</a:t>
            </a:r>
            <a:r>
              <a:rPr dirty="0" sz="1400" spc="-35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distribution</a:t>
            </a:r>
            <a:r>
              <a:rPr dirty="0" sz="1400" spc="-35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of</a:t>
            </a:r>
            <a:r>
              <a:rPr dirty="0" sz="1400" spc="32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legislative</a:t>
            </a:r>
            <a:r>
              <a:rPr dirty="0" sz="1400" spc="2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powers</a:t>
            </a:r>
            <a:r>
              <a:rPr dirty="0" sz="1400" spc="-35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between</a:t>
            </a:r>
            <a:r>
              <a:rPr dirty="0" sz="1400" spc="-15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the </a:t>
            </a:r>
            <a:r>
              <a:rPr dirty="0" sz="1400">
                <a:latin typeface="Calibri"/>
                <a:cs typeface="Calibri"/>
              </a:rPr>
              <a:t>Union</a:t>
            </a:r>
            <a:endParaRPr sz="1400">
              <a:latin typeface="Calibri"/>
              <a:cs typeface="Calibri"/>
            </a:endParaRPr>
          </a:p>
          <a:p>
            <a:pPr marL="241300">
              <a:lnSpc>
                <a:spcPct val="100000"/>
              </a:lnSpc>
            </a:pPr>
            <a:r>
              <a:rPr dirty="0" sz="1400" spc="-5">
                <a:latin typeface="Calibri"/>
                <a:cs typeface="Calibri"/>
              </a:rPr>
              <a:t>Government</a:t>
            </a:r>
            <a:r>
              <a:rPr dirty="0" sz="1400" spc="-55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and</a:t>
            </a:r>
            <a:r>
              <a:rPr dirty="0" sz="1400" spc="-1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the</a:t>
            </a:r>
            <a:r>
              <a:rPr dirty="0" sz="140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State</a:t>
            </a:r>
            <a:r>
              <a:rPr dirty="0" sz="1400" spc="-17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Governments.</a:t>
            </a:r>
            <a:endParaRPr sz="1400">
              <a:latin typeface="Calibri"/>
              <a:cs typeface="Calibri"/>
            </a:endParaRPr>
          </a:p>
          <a:p>
            <a:pPr marL="241300">
              <a:lnSpc>
                <a:spcPct val="100000"/>
              </a:lnSpc>
              <a:spcBef>
                <a:spcPts val="400"/>
              </a:spcBef>
            </a:pPr>
            <a:r>
              <a:rPr dirty="0" sz="1400" spc="-5">
                <a:latin typeface="Calibri"/>
                <a:cs typeface="Calibri"/>
              </a:rPr>
              <a:t>Th</a:t>
            </a:r>
            <a:r>
              <a:rPr dirty="0" sz="1400" spc="-10">
                <a:latin typeface="Calibri"/>
                <a:cs typeface="Calibri"/>
              </a:rPr>
              <a:t>u</a:t>
            </a:r>
            <a:r>
              <a:rPr dirty="0" sz="1400">
                <a:latin typeface="Calibri"/>
                <a:cs typeface="Calibri"/>
              </a:rPr>
              <a:t>s,</a:t>
            </a:r>
            <a:r>
              <a:rPr dirty="0" sz="1400" spc="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it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c</a:t>
            </a:r>
            <a:r>
              <a:rPr dirty="0" sz="1400" spc="-5">
                <a:latin typeface="Calibri"/>
                <a:cs typeface="Calibri"/>
              </a:rPr>
              <a:t>ontai</a:t>
            </a:r>
            <a:r>
              <a:rPr dirty="0" sz="1400" spc="-10">
                <a:latin typeface="Calibri"/>
                <a:cs typeface="Calibri"/>
              </a:rPr>
              <a:t>n</a:t>
            </a:r>
            <a:r>
              <a:rPr dirty="0" sz="1400">
                <a:latin typeface="Calibri"/>
                <a:cs typeface="Calibri"/>
              </a:rPr>
              <a:t>s</a:t>
            </a:r>
            <a:r>
              <a:rPr dirty="0" sz="1400" spc="-4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t</a:t>
            </a:r>
            <a:r>
              <a:rPr dirty="0" sz="1400" spc="-10">
                <a:latin typeface="Calibri"/>
                <a:cs typeface="Calibri"/>
              </a:rPr>
              <a:t>h</a:t>
            </a:r>
            <a:r>
              <a:rPr dirty="0" sz="1400">
                <a:latin typeface="Calibri"/>
                <a:cs typeface="Calibri"/>
              </a:rPr>
              <a:t>ree</a:t>
            </a:r>
            <a:r>
              <a:rPr dirty="0" sz="1400" spc="-10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lists:</a:t>
            </a:r>
            <a:endParaRPr sz="14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787640" y="4378452"/>
            <a:ext cx="1232916" cy="612648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2877692" y="99441"/>
            <a:ext cx="3478529" cy="36068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pc="-10"/>
              <a:t>TH</a:t>
            </a:r>
            <a:r>
              <a:rPr dirty="0" spc="-5"/>
              <a:t>E</a:t>
            </a:r>
            <a:r>
              <a:rPr dirty="0" spc="-5"/>
              <a:t> </a:t>
            </a:r>
            <a:r>
              <a:rPr dirty="0"/>
              <a:t>T</a:t>
            </a:r>
            <a:r>
              <a:rPr dirty="0" spc="-5"/>
              <a:t>HR</a:t>
            </a:r>
            <a:r>
              <a:rPr dirty="0" spc="-15"/>
              <a:t>E</a:t>
            </a:r>
            <a:r>
              <a:rPr dirty="0" spc="-5"/>
              <a:t>E</a:t>
            </a:r>
            <a:r>
              <a:rPr dirty="0" spc="30"/>
              <a:t> </a:t>
            </a:r>
            <a:r>
              <a:rPr dirty="0" spc="-5"/>
              <a:t>LISTS</a:t>
            </a:r>
            <a:r>
              <a:rPr dirty="0" spc="-45"/>
              <a:t> </a:t>
            </a:r>
            <a:r>
              <a:rPr dirty="0" spc="-5"/>
              <a:t>OF</a:t>
            </a:r>
            <a:r>
              <a:rPr dirty="0" spc="-165"/>
              <a:t> </a:t>
            </a:r>
            <a:r>
              <a:rPr dirty="0" spc="-5"/>
              <a:t>SUB</a:t>
            </a:r>
            <a:r>
              <a:rPr dirty="0"/>
              <a:t>J</a:t>
            </a:r>
            <a:r>
              <a:rPr dirty="0" spc="-5"/>
              <a:t>ECTS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63727" y="561867"/>
            <a:ext cx="8372475" cy="3646170"/>
          </a:xfrm>
          <a:prstGeom prst="rect">
            <a:avLst/>
          </a:prstGeom>
        </p:spPr>
        <p:txBody>
          <a:bodyPr wrap="square" lIns="0" tIns="3175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250"/>
              </a:spcBef>
            </a:pPr>
            <a:r>
              <a:rPr dirty="0" sz="1800">
                <a:latin typeface="Calibri"/>
                <a:cs typeface="Calibri"/>
              </a:rPr>
              <a:t>UNION</a:t>
            </a:r>
            <a:r>
              <a:rPr dirty="0" sz="1800" spc="-105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LIST</a:t>
            </a:r>
            <a:endParaRPr sz="1800">
              <a:latin typeface="Calibri"/>
              <a:cs typeface="Calibri"/>
            </a:endParaRPr>
          </a:p>
          <a:p>
            <a:pPr marL="299085" marR="1083945" indent="-287020">
              <a:lnSpc>
                <a:spcPct val="100000"/>
              </a:lnSpc>
              <a:spcBef>
                <a:spcPts val="125"/>
              </a:spcBef>
              <a:buFont typeface="Microsoft Sans Serif"/>
              <a:buChar char="•"/>
              <a:tabLst>
                <a:tab pos="299085" algn="l"/>
                <a:tab pos="299720" algn="l"/>
              </a:tabLst>
            </a:pPr>
            <a:r>
              <a:rPr dirty="0" sz="1400" spc="-5">
                <a:latin typeface="Calibri"/>
                <a:cs typeface="Calibri"/>
              </a:rPr>
              <a:t>Includes</a:t>
            </a:r>
            <a:r>
              <a:rPr dirty="0" sz="1400" spc="-35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subjects</a:t>
            </a:r>
            <a:r>
              <a:rPr dirty="0" sz="1400" spc="-2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of</a:t>
            </a:r>
            <a:r>
              <a:rPr dirty="0" sz="1400" spc="-1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national</a:t>
            </a:r>
            <a:r>
              <a:rPr dirty="0" sz="1400" spc="295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importance</a:t>
            </a:r>
            <a:r>
              <a:rPr dirty="0" sz="1400" spc="-4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such</a:t>
            </a:r>
            <a:r>
              <a:rPr dirty="0" sz="1400" spc="-3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as</a:t>
            </a:r>
            <a:r>
              <a:rPr dirty="0" sz="1400" spc="-5">
                <a:latin typeface="Calibri"/>
                <a:cs typeface="Calibri"/>
              </a:rPr>
              <a:t> defense</a:t>
            </a:r>
            <a:r>
              <a:rPr dirty="0" sz="1400" spc="-3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of</a:t>
            </a:r>
            <a:r>
              <a:rPr dirty="0" sz="1400" spc="-1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the</a:t>
            </a:r>
            <a:r>
              <a:rPr dirty="0" sz="1400" spc="305">
                <a:latin typeface="Calibri"/>
                <a:cs typeface="Calibri"/>
              </a:rPr>
              <a:t> </a:t>
            </a:r>
            <a:r>
              <a:rPr dirty="0" sz="1400" spc="-25">
                <a:latin typeface="Calibri"/>
                <a:cs typeface="Calibri"/>
              </a:rPr>
              <a:t>country,</a:t>
            </a:r>
            <a:r>
              <a:rPr dirty="0" sz="1400" spc="-4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foreign</a:t>
            </a:r>
            <a:r>
              <a:rPr dirty="0" sz="1400" spc="-4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affairs,</a:t>
            </a:r>
            <a:r>
              <a:rPr dirty="0" sz="1400" spc="-55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banking, </a:t>
            </a:r>
            <a:r>
              <a:rPr dirty="0" sz="1400" spc="-30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communications</a:t>
            </a:r>
            <a:r>
              <a:rPr dirty="0" sz="1400" spc="-6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and</a:t>
            </a:r>
            <a:r>
              <a:rPr dirty="0" sz="1400" spc="-55">
                <a:latin typeface="Calibri"/>
                <a:cs typeface="Calibri"/>
              </a:rPr>
              <a:t> </a:t>
            </a:r>
            <a:r>
              <a:rPr dirty="0" sz="1400" spc="-25">
                <a:latin typeface="Calibri"/>
                <a:cs typeface="Calibri"/>
              </a:rPr>
              <a:t>currency.</a:t>
            </a:r>
            <a:endParaRPr sz="1400">
              <a:latin typeface="Calibri"/>
              <a:cs typeface="Calibri"/>
            </a:endParaRPr>
          </a:p>
          <a:p>
            <a:pPr marL="299085" indent="-287020">
              <a:lnSpc>
                <a:spcPct val="100000"/>
              </a:lnSpc>
              <a:spcBef>
                <a:spcPts val="95"/>
              </a:spcBef>
              <a:buFont typeface="Microsoft Sans Serif"/>
              <a:buChar char="•"/>
              <a:tabLst>
                <a:tab pos="299085" algn="l"/>
                <a:tab pos="299720" algn="l"/>
              </a:tabLst>
            </a:pPr>
            <a:r>
              <a:rPr dirty="0" sz="1400" spc="-5">
                <a:latin typeface="Calibri"/>
                <a:cs typeface="Calibri"/>
              </a:rPr>
              <a:t>They</a:t>
            </a:r>
            <a:r>
              <a:rPr dirty="0" sz="1400" spc="1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are</a:t>
            </a:r>
            <a:r>
              <a:rPr dirty="0" sz="1400" spc="-15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included</a:t>
            </a:r>
            <a:r>
              <a:rPr dirty="0" sz="1400" spc="-3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in </a:t>
            </a:r>
            <a:r>
              <a:rPr dirty="0" sz="1400" spc="-5">
                <a:latin typeface="Calibri"/>
                <a:cs typeface="Calibri"/>
              </a:rPr>
              <a:t>this</a:t>
            </a:r>
            <a:r>
              <a:rPr dirty="0" sz="1400" spc="-1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list</a:t>
            </a:r>
            <a:r>
              <a:rPr dirty="0" sz="1400" spc="30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because</a:t>
            </a:r>
            <a:r>
              <a:rPr dirty="0" sz="1400" spc="-3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we</a:t>
            </a:r>
            <a:r>
              <a:rPr dirty="0" sz="1400" spc="-5">
                <a:latin typeface="Calibri"/>
                <a:cs typeface="Calibri"/>
              </a:rPr>
              <a:t> need</a:t>
            </a:r>
            <a:r>
              <a:rPr dirty="0" sz="1400" spc="2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a</a:t>
            </a:r>
            <a:r>
              <a:rPr dirty="0" sz="1400" spc="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uniform</a:t>
            </a:r>
            <a:r>
              <a:rPr dirty="0" sz="1400" spc="-55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policy</a:t>
            </a:r>
            <a:r>
              <a:rPr dirty="0" sz="1400" spc="28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on </a:t>
            </a:r>
            <a:r>
              <a:rPr dirty="0" sz="1400" spc="-5">
                <a:latin typeface="Calibri"/>
                <a:cs typeface="Calibri"/>
              </a:rPr>
              <a:t>these</a:t>
            </a:r>
            <a:r>
              <a:rPr dirty="0" sz="1400" spc="-15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matters</a:t>
            </a:r>
            <a:r>
              <a:rPr dirty="0" sz="1400" spc="-3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throughout</a:t>
            </a:r>
            <a:r>
              <a:rPr dirty="0" sz="1400" spc="-35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the</a:t>
            </a:r>
            <a:r>
              <a:rPr dirty="0" sz="1400" spc="305">
                <a:latin typeface="Calibri"/>
                <a:cs typeface="Calibri"/>
              </a:rPr>
              <a:t> </a:t>
            </a:r>
            <a:r>
              <a:rPr dirty="0" sz="1400" spc="-25">
                <a:latin typeface="Calibri"/>
                <a:cs typeface="Calibri"/>
              </a:rPr>
              <a:t>country.</a:t>
            </a:r>
            <a:endParaRPr sz="1400">
              <a:latin typeface="Calibri"/>
              <a:cs typeface="Calibri"/>
            </a:endParaRPr>
          </a:p>
          <a:p>
            <a:pPr marL="299085" indent="-287020">
              <a:lnSpc>
                <a:spcPct val="100000"/>
              </a:lnSpc>
              <a:spcBef>
                <a:spcPts val="110"/>
              </a:spcBef>
              <a:buFont typeface="Microsoft Sans Serif"/>
              <a:buChar char="•"/>
              <a:tabLst>
                <a:tab pos="299085" algn="l"/>
                <a:tab pos="299720" algn="l"/>
              </a:tabLst>
            </a:pPr>
            <a:r>
              <a:rPr dirty="0" sz="1400" spc="-5">
                <a:latin typeface="Calibri"/>
                <a:cs typeface="Calibri"/>
              </a:rPr>
              <a:t>The</a:t>
            </a:r>
            <a:r>
              <a:rPr dirty="0" sz="1400" spc="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Union</a:t>
            </a:r>
            <a:r>
              <a:rPr dirty="0" sz="1400" spc="-3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Government</a:t>
            </a:r>
            <a:r>
              <a:rPr dirty="0" sz="1400" spc="-4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alone</a:t>
            </a:r>
            <a:r>
              <a:rPr dirty="0" sz="140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can</a:t>
            </a:r>
            <a:r>
              <a:rPr dirty="0" sz="1400" spc="295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make</a:t>
            </a:r>
            <a:r>
              <a:rPr dirty="0" sz="1400" spc="-3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laws</a:t>
            </a:r>
            <a:r>
              <a:rPr dirty="0" sz="1400" spc="-2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relating</a:t>
            </a:r>
            <a:r>
              <a:rPr dirty="0" sz="1400" spc="-2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to</a:t>
            </a:r>
            <a:r>
              <a:rPr dirty="0" sz="1400" spc="-1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the</a:t>
            </a:r>
            <a:r>
              <a:rPr dirty="0" sz="1400" spc="-15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subjects</a:t>
            </a:r>
            <a:r>
              <a:rPr dirty="0" sz="1400" spc="29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mentioned</a:t>
            </a:r>
            <a:r>
              <a:rPr dirty="0" sz="1400" spc="-3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in</a:t>
            </a:r>
            <a:r>
              <a:rPr dirty="0" sz="1400" spc="-15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the</a:t>
            </a:r>
            <a:r>
              <a:rPr dirty="0" sz="1400">
                <a:latin typeface="Calibri"/>
                <a:cs typeface="Calibri"/>
              </a:rPr>
              <a:t> Union</a:t>
            </a:r>
            <a:r>
              <a:rPr dirty="0" sz="1400" spc="-10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List.</a:t>
            </a:r>
            <a:endParaRPr sz="14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5"/>
              </a:spcBef>
              <a:buFont typeface="Microsoft Sans Serif"/>
              <a:buChar char="•"/>
            </a:pPr>
            <a:endParaRPr sz="1900">
              <a:latin typeface="Calibri"/>
              <a:cs typeface="Calibri"/>
            </a:endParaRPr>
          </a:p>
          <a:p>
            <a:pPr marL="22860">
              <a:lnSpc>
                <a:spcPct val="100000"/>
              </a:lnSpc>
            </a:pPr>
            <a:r>
              <a:rPr dirty="0" sz="1800" spc="-95">
                <a:latin typeface="Calibri"/>
                <a:cs typeface="Calibri"/>
              </a:rPr>
              <a:t>S</a:t>
            </a:r>
            <a:r>
              <a:rPr dirty="0" sz="1800" spc="-100">
                <a:latin typeface="Calibri"/>
                <a:cs typeface="Calibri"/>
              </a:rPr>
              <a:t>T</a:t>
            </a:r>
            <a:r>
              <a:rPr dirty="0" sz="1800" spc="-95">
                <a:latin typeface="Calibri"/>
                <a:cs typeface="Calibri"/>
              </a:rPr>
              <a:t>A</a:t>
            </a:r>
            <a:r>
              <a:rPr dirty="0" sz="1800" spc="-100">
                <a:latin typeface="Calibri"/>
                <a:cs typeface="Calibri"/>
              </a:rPr>
              <a:t>T</a:t>
            </a:r>
            <a:r>
              <a:rPr dirty="0" sz="1800">
                <a:latin typeface="Calibri"/>
                <a:cs typeface="Calibri"/>
              </a:rPr>
              <a:t>E</a:t>
            </a:r>
            <a:r>
              <a:rPr dirty="0" sz="1800" spc="-135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LIST</a:t>
            </a:r>
            <a:endParaRPr sz="1800">
              <a:latin typeface="Calibri"/>
              <a:cs typeface="Calibri"/>
            </a:endParaRPr>
          </a:p>
          <a:p>
            <a:pPr marL="309880" indent="-287020">
              <a:lnSpc>
                <a:spcPct val="100000"/>
              </a:lnSpc>
              <a:spcBef>
                <a:spcPts val="140"/>
              </a:spcBef>
              <a:buFont typeface="Microsoft Sans Serif"/>
              <a:buChar char="•"/>
              <a:tabLst>
                <a:tab pos="309245" algn="l"/>
                <a:tab pos="309880" algn="l"/>
              </a:tabLst>
            </a:pPr>
            <a:r>
              <a:rPr dirty="0" sz="1400" spc="-5">
                <a:latin typeface="Calibri"/>
                <a:cs typeface="Calibri"/>
              </a:rPr>
              <a:t>Contains</a:t>
            </a:r>
            <a:r>
              <a:rPr dirty="0" sz="1400" spc="-25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subjects</a:t>
            </a:r>
            <a:r>
              <a:rPr dirty="0" sz="1400" spc="-2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of</a:t>
            </a:r>
            <a:r>
              <a:rPr dirty="0" sz="1400" spc="-5">
                <a:latin typeface="Calibri"/>
                <a:cs typeface="Calibri"/>
              </a:rPr>
              <a:t> State</a:t>
            </a:r>
            <a:r>
              <a:rPr dirty="0" sz="1400" spc="-3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and </a:t>
            </a:r>
            <a:r>
              <a:rPr dirty="0" sz="1400">
                <a:latin typeface="Calibri"/>
                <a:cs typeface="Calibri"/>
              </a:rPr>
              <a:t>local</a:t>
            </a:r>
            <a:r>
              <a:rPr dirty="0" sz="1400" spc="29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importance</a:t>
            </a:r>
            <a:r>
              <a:rPr dirty="0" sz="1400" spc="-55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such</a:t>
            </a:r>
            <a:r>
              <a:rPr dirty="0" sz="1400" spc="-1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as</a:t>
            </a:r>
            <a:r>
              <a:rPr dirty="0" sz="1400" spc="-1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police,</a:t>
            </a:r>
            <a:r>
              <a:rPr dirty="0" sz="1400" spc="-30">
                <a:latin typeface="Calibri"/>
                <a:cs typeface="Calibri"/>
              </a:rPr>
              <a:t> </a:t>
            </a:r>
            <a:r>
              <a:rPr dirty="0" sz="1400" spc="-15">
                <a:latin typeface="Calibri"/>
                <a:cs typeface="Calibri"/>
              </a:rPr>
              <a:t>trade,</a:t>
            </a:r>
            <a:r>
              <a:rPr dirty="0" sz="1400" spc="25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commerce,</a:t>
            </a:r>
            <a:r>
              <a:rPr dirty="0" sz="1400" spc="-35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agriculture</a:t>
            </a:r>
            <a:r>
              <a:rPr dirty="0" sz="1400" spc="-4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and  </a:t>
            </a:r>
            <a:r>
              <a:rPr dirty="0" sz="1400">
                <a:latin typeface="Calibri"/>
                <a:cs typeface="Calibri"/>
              </a:rPr>
              <a:t>irrigation.</a:t>
            </a:r>
            <a:endParaRPr sz="1400">
              <a:latin typeface="Calibri"/>
              <a:cs typeface="Calibri"/>
            </a:endParaRPr>
          </a:p>
          <a:p>
            <a:pPr marL="309880" indent="-287020">
              <a:lnSpc>
                <a:spcPct val="100000"/>
              </a:lnSpc>
              <a:spcBef>
                <a:spcPts val="95"/>
              </a:spcBef>
              <a:buFont typeface="Microsoft Sans Serif"/>
              <a:buChar char="•"/>
              <a:tabLst>
                <a:tab pos="309245" algn="l"/>
                <a:tab pos="309880" algn="l"/>
              </a:tabLst>
            </a:pPr>
            <a:r>
              <a:rPr dirty="0" sz="1400" spc="-5">
                <a:latin typeface="Calibri"/>
                <a:cs typeface="Calibri"/>
              </a:rPr>
              <a:t>The</a:t>
            </a:r>
            <a:r>
              <a:rPr dirty="0" sz="1400" spc="5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State</a:t>
            </a:r>
            <a:r>
              <a:rPr dirty="0" sz="1400" spc="-2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Government</a:t>
            </a:r>
            <a:r>
              <a:rPr dirty="0" sz="1400" spc="-3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alone</a:t>
            </a:r>
            <a:r>
              <a:rPr dirty="0" sz="1400" spc="1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can</a:t>
            </a:r>
            <a:r>
              <a:rPr dirty="0" sz="1400" spc="30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make</a:t>
            </a:r>
            <a:r>
              <a:rPr dirty="0" sz="1400" spc="-3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laws</a:t>
            </a:r>
            <a:r>
              <a:rPr dirty="0" sz="1400" spc="-3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relating</a:t>
            </a:r>
            <a:r>
              <a:rPr dirty="0" sz="1400" spc="-2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to</a:t>
            </a:r>
            <a:r>
              <a:rPr dirty="0" sz="1400" spc="-5">
                <a:latin typeface="Calibri"/>
                <a:cs typeface="Calibri"/>
              </a:rPr>
              <a:t> the subjects</a:t>
            </a:r>
            <a:r>
              <a:rPr dirty="0" sz="1400" spc="295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mentioned</a:t>
            </a:r>
            <a:r>
              <a:rPr dirty="0" sz="1400" spc="-4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in</a:t>
            </a:r>
            <a:r>
              <a:rPr dirty="0" sz="1400" spc="-1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the State</a:t>
            </a:r>
            <a:r>
              <a:rPr dirty="0" sz="1400" spc="-7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List.</a:t>
            </a:r>
            <a:endParaRPr sz="14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25"/>
              </a:spcBef>
              <a:buFont typeface="Microsoft Sans Serif"/>
              <a:buChar char="•"/>
            </a:pPr>
            <a:endParaRPr sz="15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dirty="0" sz="1800" spc="-5">
                <a:latin typeface="Calibri"/>
                <a:cs typeface="Calibri"/>
              </a:rPr>
              <a:t>CONCU</a:t>
            </a:r>
            <a:r>
              <a:rPr dirty="0" sz="1800" spc="-15">
                <a:latin typeface="Calibri"/>
                <a:cs typeface="Calibri"/>
              </a:rPr>
              <a:t>R</a:t>
            </a:r>
            <a:r>
              <a:rPr dirty="0" sz="1800">
                <a:latin typeface="Calibri"/>
                <a:cs typeface="Calibri"/>
              </a:rPr>
              <a:t>R</a:t>
            </a:r>
            <a:r>
              <a:rPr dirty="0" sz="1800" spc="-10">
                <a:latin typeface="Calibri"/>
                <a:cs typeface="Calibri"/>
              </a:rPr>
              <a:t>E</a:t>
            </a:r>
            <a:r>
              <a:rPr dirty="0" sz="1800">
                <a:latin typeface="Calibri"/>
                <a:cs typeface="Calibri"/>
              </a:rPr>
              <a:t>NT</a:t>
            </a:r>
            <a:r>
              <a:rPr dirty="0" sz="1800" spc="-105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LIST</a:t>
            </a:r>
            <a:endParaRPr sz="1800">
              <a:latin typeface="Calibri"/>
              <a:cs typeface="Calibri"/>
            </a:endParaRPr>
          </a:p>
          <a:p>
            <a:pPr marL="299085" indent="-287020">
              <a:lnSpc>
                <a:spcPct val="100000"/>
              </a:lnSpc>
              <a:spcBef>
                <a:spcPts val="125"/>
              </a:spcBef>
              <a:buFont typeface="Microsoft Sans Serif"/>
              <a:buChar char="•"/>
              <a:tabLst>
                <a:tab pos="299085" algn="l"/>
                <a:tab pos="299720" algn="l"/>
              </a:tabLst>
            </a:pPr>
            <a:r>
              <a:rPr dirty="0" sz="1400" spc="-5">
                <a:latin typeface="Calibri"/>
                <a:cs typeface="Calibri"/>
              </a:rPr>
              <a:t>It includes</a:t>
            </a:r>
            <a:r>
              <a:rPr dirty="0" sz="1400" spc="-4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subjects</a:t>
            </a:r>
            <a:r>
              <a:rPr dirty="0" sz="1400" spc="-2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of</a:t>
            </a:r>
            <a:r>
              <a:rPr dirty="0" sz="1400" spc="-1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common</a:t>
            </a:r>
            <a:r>
              <a:rPr dirty="0" sz="1400" spc="27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interest</a:t>
            </a:r>
            <a:r>
              <a:rPr dirty="0" sz="1400" spc="-2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to</a:t>
            </a:r>
            <a:r>
              <a:rPr dirty="0" sz="1400" spc="-1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both</a:t>
            </a:r>
            <a:r>
              <a:rPr dirty="0" sz="1400" spc="-15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the</a:t>
            </a:r>
            <a:r>
              <a:rPr dirty="0" sz="1400" spc="-1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Union</a:t>
            </a:r>
            <a:r>
              <a:rPr dirty="0" sz="1400" spc="29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Government</a:t>
            </a:r>
            <a:r>
              <a:rPr dirty="0" sz="1400" spc="-4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as</a:t>
            </a:r>
            <a:r>
              <a:rPr dirty="0" sz="1400" spc="-1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well as</a:t>
            </a:r>
            <a:r>
              <a:rPr dirty="0" sz="1400" spc="-5">
                <a:latin typeface="Calibri"/>
                <a:cs typeface="Calibri"/>
              </a:rPr>
              <a:t> the State</a:t>
            </a:r>
            <a:r>
              <a:rPr dirty="0" sz="1400" spc="295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Governments,</a:t>
            </a:r>
            <a:r>
              <a:rPr dirty="0" sz="1400" spc="-4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such</a:t>
            </a:r>
            <a:endParaRPr sz="1400">
              <a:latin typeface="Calibri"/>
              <a:cs typeface="Calibri"/>
            </a:endParaRPr>
          </a:p>
          <a:p>
            <a:pPr marL="299085">
              <a:lnSpc>
                <a:spcPct val="100000"/>
              </a:lnSpc>
            </a:pPr>
            <a:r>
              <a:rPr dirty="0" sz="1400">
                <a:latin typeface="Calibri"/>
                <a:cs typeface="Calibri"/>
              </a:rPr>
              <a:t>as</a:t>
            </a:r>
            <a:r>
              <a:rPr dirty="0" sz="1400" spc="-15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education,</a:t>
            </a:r>
            <a:r>
              <a:rPr dirty="0" sz="1400" spc="29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forest,</a:t>
            </a:r>
            <a:r>
              <a:rPr dirty="0" sz="1400" spc="-55">
                <a:latin typeface="Calibri"/>
                <a:cs typeface="Calibri"/>
              </a:rPr>
              <a:t> </a:t>
            </a:r>
            <a:r>
              <a:rPr dirty="0" sz="1400" spc="-15">
                <a:latin typeface="Calibri"/>
                <a:cs typeface="Calibri"/>
              </a:rPr>
              <a:t>trade</a:t>
            </a:r>
            <a:r>
              <a:rPr dirty="0" sz="1400" spc="1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unions,</a:t>
            </a:r>
            <a:r>
              <a:rPr dirty="0" sz="1400" spc="-4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marriage,</a:t>
            </a:r>
            <a:r>
              <a:rPr dirty="0" sz="1400" spc="27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adoption</a:t>
            </a:r>
            <a:r>
              <a:rPr dirty="0" sz="1400" spc="-35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and</a:t>
            </a:r>
            <a:r>
              <a:rPr dirty="0" sz="1400" spc="-35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succession.</a:t>
            </a:r>
            <a:endParaRPr sz="1400">
              <a:latin typeface="Calibri"/>
              <a:cs typeface="Calibri"/>
            </a:endParaRPr>
          </a:p>
          <a:p>
            <a:pPr marL="299085" indent="-287020">
              <a:lnSpc>
                <a:spcPct val="100000"/>
              </a:lnSpc>
              <a:spcBef>
                <a:spcPts val="100"/>
              </a:spcBef>
              <a:buFont typeface="Microsoft Sans Serif"/>
              <a:buChar char="•"/>
              <a:tabLst>
                <a:tab pos="299085" algn="l"/>
                <a:tab pos="299720" algn="l"/>
              </a:tabLst>
            </a:pPr>
            <a:r>
              <a:rPr dirty="0" sz="1400" spc="-5">
                <a:latin typeface="Calibri"/>
                <a:cs typeface="Calibri"/>
              </a:rPr>
              <a:t>Both the </a:t>
            </a:r>
            <a:r>
              <a:rPr dirty="0" sz="1400">
                <a:latin typeface="Calibri"/>
                <a:cs typeface="Calibri"/>
              </a:rPr>
              <a:t>Union</a:t>
            </a:r>
            <a:r>
              <a:rPr dirty="0" sz="1400" spc="-3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as</a:t>
            </a:r>
            <a:r>
              <a:rPr dirty="0" sz="1400" spc="-1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well</a:t>
            </a:r>
            <a:r>
              <a:rPr dirty="0" sz="1400" spc="-2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as</a:t>
            </a:r>
            <a:r>
              <a:rPr dirty="0" sz="1400" spc="-25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the </a:t>
            </a:r>
            <a:r>
              <a:rPr dirty="0" sz="1400" spc="-10">
                <a:latin typeface="Calibri"/>
                <a:cs typeface="Calibri"/>
              </a:rPr>
              <a:t>State</a:t>
            </a:r>
            <a:r>
              <a:rPr dirty="0" sz="140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Governments</a:t>
            </a:r>
            <a:r>
              <a:rPr dirty="0" sz="1400" spc="-5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can</a:t>
            </a:r>
            <a:r>
              <a:rPr dirty="0" sz="1400" spc="-2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make</a:t>
            </a:r>
            <a:r>
              <a:rPr dirty="0" sz="1400" spc="-2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laws</a:t>
            </a:r>
            <a:r>
              <a:rPr dirty="0" sz="1400" spc="-3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on the</a:t>
            </a:r>
            <a:r>
              <a:rPr dirty="0" sz="1400" spc="305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subjects</a:t>
            </a:r>
            <a:r>
              <a:rPr dirty="0" sz="1400" spc="-25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mentioned</a:t>
            </a:r>
            <a:r>
              <a:rPr dirty="0" sz="1400" spc="-3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in</a:t>
            </a:r>
            <a:r>
              <a:rPr dirty="0" sz="1400" spc="-15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this</a:t>
            </a:r>
            <a:r>
              <a:rPr dirty="0" sz="1400" spc="23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list.</a:t>
            </a:r>
            <a:endParaRPr sz="1400">
              <a:latin typeface="Calibri"/>
              <a:cs typeface="Calibri"/>
            </a:endParaRPr>
          </a:p>
          <a:p>
            <a:pPr marL="299085" indent="-287020">
              <a:lnSpc>
                <a:spcPct val="100000"/>
              </a:lnSpc>
              <a:spcBef>
                <a:spcPts val="105"/>
              </a:spcBef>
              <a:buFont typeface="Microsoft Sans Serif"/>
              <a:buChar char="•"/>
              <a:tabLst>
                <a:tab pos="299085" algn="l"/>
                <a:tab pos="299720" algn="l"/>
              </a:tabLst>
            </a:pPr>
            <a:r>
              <a:rPr dirty="0" sz="1400" spc="-5">
                <a:latin typeface="Calibri"/>
                <a:cs typeface="Calibri"/>
              </a:rPr>
              <a:t>If</a:t>
            </a:r>
            <a:r>
              <a:rPr dirty="0" sz="140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their</a:t>
            </a:r>
            <a:r>
              <a:rPr dirty="0" sz="1400" spc="-3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laws </a:t>
            </a:r>
            <a:r>
              <a:rPr dirty="0" sz="1400" spc="-5">
                <a:latin typeface="Calibri"/>
                <a:cs typeface="Calibri"/>
              </a:rPr>
              <a:t>conflict</a:t>
            </a:r>
            <a:r>
              <a:rPr dirty="0" sz="1400" spc="-4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with</a:t>
            </a:r>
            <a:r>
              <a:rPr dirty="0" sz="1400" spc="-2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each</a:t>
            </a:r>
            <a:r>
              <a:rPr dirty="0" sz="1400" spc="-25">
                <a:latin typeface="Calibri"/>
                <a:cs typeface="Calibri"/>
              </a:rPr>
              <a:t> </a:t>
            </a:r>
            <a:r>
              <a:rPr dirty="0" sz="1400" spc="-35">
                <a:latin typeface="Calibri"/>
                <a:cs typeface="Calibri"/>
              </a:rPr>
              <a:t>other,</a:t>
            </a:r>
            <a:r>
              <a:rPr dirty="0" sz="1400" spc="-5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the</a:t>
            </a:r>
            <a:r>
              <a:rPr dirty="0" sz="1400" spc="-1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law</a:t>
            </a:r>
            <a:r>
              <a:rPr dirty="0" sz="1400" spc="-1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made</a:t>
            </a:r>
            <a:r>
              <a:rPr dirty="0" sz="1400" spc="-3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by</a:t>
            </a:r>
            <a:r>
              <a:rPr dirty="0" sz="140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the</a:t>
            </a:r>
            <a:r>
              <a:rPr dirty="0" sz="1400" spc="-1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Union</a:t>
            </a:r>
            <a:r>
              <a:rPr dirty="0" sz="1400" spc="-3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Government</a:t>
            </a:r>
            <a:r>
              <a:rPr dirty="0" sz="1400" spc="-4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will</a:t>
            </a:r>
            <a:r>
              <a:rPr dirty="0" sz="1400" spc="-6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prevail.</a:t>
            </a:r>
            <a:endParaRPr sz="14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001674" y="1834972"/>
            <a:ext cx="7155180" cy="36068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5104765" algn="l"/>
              </a:tabLst>
            </a:pPr>
            <a:r>
              <a:rPr dirty="0" spc="-5"/>
              <a:t>What</a:t>
            </a:r>
            <a:r>
              <a:rPr dirty="0" spc="15"/>
              <a:t> </a:t>
            </a:r>
            <a:r>
              <a:rPr dirty="0" spc="-5"/>
              <a:t>about</a:t>
            </a:r>
            <a:r>
              <a:rPr dirty="0" spc="35"/>
              <a:t> </a:t>
            </a:r>
            <a:r>
              <a:rPr dirty="0" spc="-5"/>
              <a:t>subjects</a:t>
            </a:r>
            <a:r>
              <a:rPr dirty="0" spc="25"/>
              <a:t> </a:t>
            </a:r>
            <a:r>
              <a:rPr dirty="0" spc="-5"/>
              <a:t>that</a:t>
            </a:r>
            <a:r>
              <a:rPr dirty="0" spc="20"/>
              <a:t> </a:t>
            </a:r>
            <a:r>
              <a:rPr dirty="0" spc="-5"/>
              <a:t>do</a:t>
            </a:r>
            <a:r>
              <a:rPr dirty="0" spc="10"/>
              <a:t> </a:t>
            </a:r>
            <a:r>
              <a:rPr dirty="0" spc="-5"/>
              <a:t>not</a:t>
            </a:r>
            <a:r>
              <a:rPr dirty="0" spc="30"/>
              <a:t> </a:t>
            </a:r>
            <a:r>
              <a:rPr dirty="0" spc="-5"/>
              <a:t>fall</a:t>
            </a:r>
            <a:r>
              <a:rPr dirty="0" spc="10"/>
              <a:t> </a:t>
            </a:r>
            <a:r>
              <a:rPr dirty="0" spc="-5"/>
              <a:t>in</a:t>
            </a:r>
            <a:r>
              <a:rPr dirty="0" spc="10"/>
              <a:t> </a:t>
            </a:r>
            <a:r>
              <a:rPr dirty="0" spc="-5"/>
              <a:t>any	</a:t>
            </a:r>
            <a:r>
              <a:rPr dirty="0" spc="-10"/>
              <a:t>of</a:t>
            </a:r>
            <a:r>
              <a:rPr dirty="0" spc="5"/>
              <a:t> </a:t>
            </a:r>
            <a:r>
              <a:rPr dirty="0" spc="-5"/>
              <a:t>the</a:t>
            </a:r>
            <a:r>
              <a:rPr dirty="0"/>
              <a:t> </a:t>
            </a:r>
            <a:r>
              <a:rPr dirty="0" spc="-5"/>
              <a:t>three</a:t>
            </a:r>
            <a:r>
              <a:rPr dirty="0" spc="15"/>
              <a:t> </a:t>
            </a:r>
            <a:r>
              <a:rPr dirty="0" spc="-5"/>
              <a:t>lists?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632866" y="3030023"/>
            <a:ext cx="7992745" cy="517525"/>
          </a:xfrm>
          <a:prstGeom prst="rect">
            <a:avLst/>
          </a:prstGeom>
        </p:spPr>
        <p:txBody>
          <a:bodyPr wrap="square" lIns="0" tIns="45085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355"/>
              </a:spcBef>
            </a:pPr>
            <a:r>
              <a:rPr dirty="0" sz="1400" spc="-5">
                <a:latin typeface="Calibri"/>
                <a:cs typeface="Calibri"/>
              </a:rPr>
              <a:t>Subjects</a:t>
            </a:r>
            <a:r>
              <a:rPr dirty="0" sz="1400" spc="1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like</a:t>
            </a:r>
            <a:r>
              <a:rPr dirty="0" sz="1400" spc="5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computer</a:t>
            </a:r>
            <a:r>
              <a:rPr dirty="0" sz="1400" spc="5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software</a:t>
            </a:r>
            <a:r>
              <a:rPr dirty="0" sz="1400" spc="-1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that</a:t>
            </a:r>
            <a:r>
              <a:rPr dirty="0" sz="1400" spc="2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came</a:t>
            </a:r>
            <a:r>
              <a:rPr dirty="0" sz="1400" spc="5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up</a:t>
            </a:r>
            <a:r>
              <a:rPr dirty="0" sz="1400" spc="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after</a:t>
            </a:r>
            <a:r>
              <a:rPr dirty="0" sz="1400" spc="15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the</a:t>
            </a:r>
            <a:r>
              <a:rPr dirty="0" sz="1400" spc="3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constitution</a:t>
            </a:r>
            <a:r>
              <a:rPr dirty="0" sz="1400" spc="2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was</a:t>
            </a:r>
            <a:r>
              <a:rPr dirty="0" sz="1400" spc="-5">
                <a:latin typeface="Calibri"/>
                <a:cs typeface="Calibri"/>
              </a:rPr>
              <a:t> made?</a:t>
            </a:r>
            <a:r>
              <a:rPr dirty="0" sz="1400" spc="1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According</a:t>
            </a:r>
            <a:r>
              <a:rPr dirty="0" sz="1400">
                <a:latin typeface="Calibri"/>
                <a:cs typeface="Calibri"/>
              </a:rPr>
              <a:t> to</a:t>
            </a:r>
            <a:r>
              <a:rPr dirty="0" sz="1400" spc="5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our</a:t>
            </a:r>
            <a:r>
              <a:rPr dirty="0" sz="1400" spc="5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constitution,</a:t>
            </a:r>
            <a:endParaRPr sz="140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  <a:spcBef>
                <a:spcPts val="254"/>
              </a:spcBef>
            </a:pPr>
            <a:r>
              <a:rPr dirty="0" sz="1400" spc="-5">
                <a:latin typeface="Calibri"/>
                <a:cs typeface="Calibri"/>
              </a:rPr>
              <a:t>the</a:t>
            </a:r>
            <a:r>
              <a:rPr dirty="0" sz="1400">
                <a:latin typeface="Calibri"/>
                <a:cs typeface="Calibri"/>
              </a:rPr>
              <a:t> Union </a:t>
            </a:r>
            <a:r>
              <a:rPr dirty="0" sz="1400" spc="-5">
                <a:latin typeface="Calibri"/>
                <a:cs typeface="Calibri"/>
              </a:rPr>
              <a:t>Government</a:t>
            </a:r>
            <a:r>
              <a:rPr dirty="0" sz="1400" spc="1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has</a:t>
            </a:r>
            <a:r>
              <a:rPr dirty="0" sz="1400" spc="1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the</a:t>
            </a:r>
            <a:r>
              <a:rPr dirty="0" sz="1400" spc="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power</a:t>
            </a:r>
            <a:r>
              <a:rPr dirty="0" sz="1400" spc="-1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to</a:t>
            </a:r>
            <a:r>
              <a:rPr dirty="0" sz="1400" spc="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legislate</a:t>
            </a:r>
            <a:r>
              <a:rPr dirty="0" sz="1400" spc="2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on</a:t>
            </a:r>
            <a:r>
              <a:rPr dirty="0" sz="1400" spc="-1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these</a:t>
            </a:r>
            <a:r>
              <a:rPr dirty="0" sz="1400" spc="2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‘residuary’</a:t>
            </a:r>
            <a:r>
              <a:rPr dirty="0" sz="1400" spc="15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subjects.</a:t>
            </a:r>
            <a:endParaRPr sz="1400">
              <a:latin typeface="Calibri"/>
              <a:cs typeface="Calibri"/>
            </a:endParaRP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787640" y="4378452"/>
            <a:ext cx="1232916" cy="612648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056892" y="143382"/>
            <a:ext cx="4918075" cy="36068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pc="-5"/>
              <a:t>MORE</a:t>
            </a:r>
            <a:r>
              <a:rPr dirty="0" spc="-20"/>
              <a:t> </a:t>
            </a:r>
            <a:r>
              <a:rPr dirty="0" spc="-50"/>
              <a:t>FEATURES</a:t>
            </a:r>
            <a:r>
              <a:rPr dirty="0" spc="-40"/>
              <a:t> </a:t>
            </a:r>
            <a:r>
              <a:rPr dirty="0" spc="-5"/>
              <a:t>OF FEDERALISM</a:t>
            </a:r>
            <a:r>
              <a:rPr dirty="0" spc="30"/>
              <a:t> </a:t>
            </a:r>
            <a:r>
              <a:rPr dirty="0" spc="-5"/>
              <a:t>IN</a:t>
            </a:r>
            <a:r>
              <a:rPr dirty="0" spc="-55"/>
              <a:t> </a:t>
            </a:r>
            <a:r>
              <a:rPr dirty="0" spc="-5"/>
              <a:t>INDIA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362508" y="571330"/>
            <a:ext cx="8244840" cy="4462145"/>
          </a:xfrm>
          <a:prstGeom prst="rect">
            <a:avLst/>
          </a:prstGeom>
        </p:spPr>
        <p:txBody>
          <a:bodyPr wrap="square" lIns="0" tIns="381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300"/>
              </a:spcBef>
            </a:pPr>
            <a:r>
              <a:rPr dirty="0" sz="1800" spc="-5">
                <a:latin typeface="Calibri"/>
                <a:cs typeface="Calibri"/>
              </a:rPr>
              <a:t>SP</a:t>
            </a:r>
            <a:r>
              <a:rPr dirty="0" sz="1800" spc="-10">
                <a:latin typeface="Calibri"/>
                <a:cs typeface="Calibri"/>
              </a:rPr>
              <a:t>E</a:t>
            </a:r>
            <a:r>
              <a:rPr dirty="0" sz="1800" spc="-5">
                <a:latin typeface="Calibri"/>
                <a:cs typeface="Calibri"/>
              </a:rPr>
              <a:t>CIA</a:t>
            </a:r>
            <a:r>
              <a:rPr dirty="0" sz="1800">
                <a:latin typeface="Calibri"/>
                <a:cs typeface="Calibri"/>
              </a:rPr>
              <a:t>L </a:t>
            </a:r>
            <a:r>
              <a:rPr dirty="0" sz="1800" spc="-10">
                <a:latin typeface="Calibri"/>
                <a:cs typeface="Calibri"/>
              </a:rPr>
              <a:t>P</a:t>
            </a:r>
            <a:r>
              <a:rPr dirty="0" sz="1800" spc="-5">
                <a:latin typeface="Calibri"/>
                <a:cs typeface="Calibri"/>
              </a:rPr>
              <a:t>O</a:t>
            </a:r>
            <a:r>
              <a:rPr dirty="0" sz="1800" spc="-10">
                <a:latin typeface="Calibri"/>
                <a:cs typeface="Calibri"/>
              </a:rPr>
              <a:t>W</a:t>
            </a:r>
            <a:r>
              <a:rPr dirty="0" sz="1800" spc="-5">
                <a:latin typeface="Calibri"/>
                <a:cs typeface="Calibri"/>
              </a:rPr>
              <a:t>E</a:t>
            </a:r>
            <a:r>
              <a:rPr dirty="0" sz="1800" spc="-10">
                <a:latin typeface="Calibri"/>
                <a:cs typeface="Calibri"/>
              </a:rPr>
              <a:t>R</a:t>
            </a:r>
            <a:r>
              <a:rPr dirty="0" sz="1800">
                <a:latin typeface="Calibri"/>
                <a:cs typeface="Calibri"/>
              </a:rPr>
              <a:t>S</a:t>
            </a:r>
            <a:r>
              <a:rPr dirty="0" sz="1800" spc="-220">
                <a:latin typeface="Calibri"/>
                <a:cs typeface="Calibri"/>
              </a:rPr>
              <a:t> </a:t>
            </a:r>
            <a:r>
              <a:rPr dirty="0" sz="1800" spc="-75">
                <a:latin typeface="Calibri"/>
                <a:cs typeface="Calibri"/>
              </a:rPr>
              <a:t>T</a:t>
            </a:r>
            <a:r>
              <a:rPr dirty="0" sz="1800">
                <a:latin typeface="Calibri"/>
                <a:cs typeface="Calibri"/>
              </a:rPr>
              <a:t>O</a:t>
            </a:r>
            <a:r>
              <a:rPr dirty="0" sz="1800" spc="200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SOM</a:t>
            </a:r>
            <a:r>
              <a:rPr dirty="0" sz="1800">
                <a:latin typeface="Calibri"/>
                <a:cs typeface="Calibri"/>
              </a:rPr>
              <a:t>E</a:t>
            </a:r>
            <a:r>
              <a:rPr dirty="0" sz="1800" spc="-20">
                <a:latin typeface="Calibri"/>
                <a:cs typeface="Calibri"/>
              </a:rPr>
              <a:t> </a:t>
            </a:r>
            <a:r>
              <a:rPr dirty="0" sz="1800" spc="-85">
                <a:latin typeface="Calibri"/>
                <a:cs typeface="Calibri"/>
              </a:rPr>
              <a:t>S</a:t>
            </a:r>
            <a:r>
              <a:rPr dirty="0" sz="1800" spc="-90">
                <a:latin typeface="Calibri"/>
                <a:cs typeface="Calibri"/>
              </a:rPr>
              <a:t>T</a:t>
            </a:r>
            <a:r>
              <a:rPr dirty="0" sz="1800" spc="-85">
                <a:latin typeface="Calibri"/>
                <a:cs typeface="Calibri"/>
              </a:rPr>
              <a:t>A</a:t>
            </a:r>
            <a:r>
              <a:rPr dirty="0" sz="1800" spc="-90">
                <a:latin typeface="Calibri"/>
                <a:cs typeface="Calibri"/>
              </a:rPr>
              <a:t>TE</a:t>
            </a:r>
            <a:r>
              <a:rPr dirty="0" sz="1800">
                <a:latin typeface="Calibri"/>
                <a:cs typeface="Calibri"/>
              </a:rPr>
              <a:t>S</a:t>
            </a:r>
            <a:endParaRPr sz="1800">
              <a:latin typeface="Calibri"/>
              <a:cs typeface="Calibri"/>
            </a:endParaRPr>
          </a:p>
          <a:p>
            <a:pPr marL="299085" marR="52069" indent="-287020">
              <a:lnSpc>
                <a:spcPct val="100000"/>
              </a:lnSpc>
              <a:spcBef>
                <a:spcPts val="605"/>
              </a:spcBef>
              <a:buClr>
                <a:srgbClr val="585858"/>
              </a:buClr>
              <a:buSzPct val="128571"/>
              <a:buFont typeface="Microsoft Sans Serif"/>
              <a:buChar char="●"/>
              <a:tabLst>
                <a:tab pos="299085" algn="l"/>
                <a:tab pos="299720" algn="l"/>
              </a:tabLst>
            </a:pPr>
            <a:r>
              <a:rPr dirty="0" sz="1400" spc="-5">
                <a:latin typeface="Calibri"/>
                <a:cs typeface="Calibri"/>
              </a:rPr>
              <a:t>There</a:t>
            </a:r>
            <a:r>
              <a:rPr dirty="0" sz="1400" spc="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are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some</a:t>
            </a:r>
            <a:r>
              <a:rPr dirty="0" sz="1400" spc="-3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units</a:t>
            </a:r>
            <a:r>
              <a:rPr dirty="0" sz="1400" spc="1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of</a:t>
            </a:r>
            <a:r>
              <a:rPr dirty="0" sz="1400" spc="-1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the</a:t>
            </a:r>
            <a:r>
              <a:rPr dirty="0" sz="1400" spc="10">
                <a:latin typeface="Calibri"/>
                <a:cs typeface="Calibri"/>
              </a:rPr>
              <a:t> </a:t>
            </a:r>
            <a:r>
              <a:rPr dirty="0" sz="1400" spc="5">
                <a:latin typeface="Calibri"/>
                <a:cs typeface="Calibri"/>
              </a:rPr>
              <a:t>IndianUnion </a:t>
            </a:r>
            <a:r>
              <a:rPr dirty="0" sz="1400">
                <a:latin typeface="Calibri"/>
                <a:cs typeface="Calibri"/>
              </a:rPr>
              <a:t>which</a:t>
            </a:r>
            <a:r>
              <a:rPr dirty="0" sz="1400" spc="-35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enjoy</a:t>
            </a:r>
            <a:r>
              <a:rPr dirty="0" sz="1400" spc="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very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little</a:t>
            </a:r>
            <a:r>
              <a:rPr dirty="0" sz="1400" spc="-20">
                <a:latin typeface="Calibri"/>
                <a:cs typeface="Calibri"/>
              </a:rPr>
              <a:t> </a:t>
            </a:r>
            <a:r>
              <a:rPr dirty="0" sz="1400" spc="-30">
                <a:latin typeface="Calibri"/>
                <a:cs typeface="Calibri"/>
              </a:rPr>
              <a:t>power.</a:t>
            </a:r>
            <a:r>
              <a:rPr dirty="0" sz="1400" spc="-4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These</a:t>
            </a:r>
            <a:r>
              <a:rPr dirty="0" sz="1400" spc="-16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are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areas</a:t>
            </a:r>
            <a:r>
              <a:rPr dirty="0" sz="1400" spc="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which</a:t>
            </a:r>
            <a:r>
              <a:rPr dirty="0" sz="1400" spc="-3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are</a:t>
            </a:r>
            <a:r>
              <a:rPr dirty="0" sz="1400" spc="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too</a:t>
            </a:r>
            <a:r>
              <a:rPr dirty="0" sz="1400" spc="-5">
                <a:latin typeface="Calibri"/>
                <a:cs typeface="Calibri"/>
              </a:rPr>
              <a:t> small</a:t>
            </a:r>
            <a:r>
              <a:rPr dirty="0" sz="1400" spc="-2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to </a:t>
            </a:r>
            <a:r>
              <a:rPr dirty="0" sz="1400" spc="-30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become</a:t>
            </a:r>
            <a:r>
              <a:rPr dirty="0" sz="1400" spc="-18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an</a:t>
            </a:r>
            <a:r>
              <a:rPr dirty="0" sz="1400" spc="-5">
                <a:latin typeface="Calibri"/>
                <a:cs typeface="Calibri"/>
              </a:rPr>
              <a:t> independent</a:t>
            </a:r>
            <a:r>
              <a:rPr dirty="0" sz="1400">
                <a:latin typeface="Calibri"/>
                <a:cs typeface="Calibri"/>
              </a:rPr>
              <a:t> State</a:t>
            </a:r>
            <a:r>
              <a:rPr dirty="0" sz="1400" spc="-6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but</a:t>
            </a:r>
            <a:r>
              <a:rPr dirty="0" sz="1400" spc="25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which</a:t>
            </a:r>
            <a:r>
              <a:rPr dirty="0" sz="1400" spc="-3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could</a:t>
            </a:r>
            <a:r>
              <a:rPr dirty="0" sz="1400" spc="-16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not</a:t>
            </a:r>
            <a:r>
              <a:rPr dirty="0" sz="1400" spc="15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be</a:t>
            </a:r>
            <a:r>
              <a:rPr dirty="0" sz="1400" spc="15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merged</a:t>
            </a:r>
            <a:r>
              <a:rPr dirty="0" sz="1400" spc="-4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with</a:t>
            </a:r>
            <a:r>
              <a:rPr dirty="0" sz="1400" spc="-1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any</a:t>
            </a:r>
            <a:r>
              <a:rPr dirty="0" sz="1400" spc="1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of</a:t>
            </a:r>
            <a:r>
              <a:rPr dirty="0" sz="1400" spc="-5">
                <a:latin typeface="Calibri"/>
                <a:cs typeface="Calibri"/>
              </a:rPr>
              <a:t> the</a:t>
            </a:r>
            <a:r>
              <a:rPr dirty="0" sz="1400" spc="-12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existing</a:t>
            </a:r>
            <a:r>
              <a:rPr dirty="0" sz="1400" spc="-25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States.</a:t>
            </a:r>
            <a:r>
              <a:rPr dirty="0" sz="1400" spc="-25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These</a:t>
            </a:r>
            <a:r>
              <a:rPr dirty="0" sz="1400" spc="-2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areas,</a:t>
            </a:r>
            <a:r>
              <a:rPr dirty="0" sz="1400" spc="-3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like </a:t>
            </a:r>
            <a:r>
              <a:rPr dirty="0" sz="1400" spc="-30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Chandigarh, or Lakshadweep or the capital city of Delhi, </a:t>
            </a:r>
            <a:r>
              <a:rPr dirty="0" sz="1400">
                <a:latin typeface="Calibri"/>
                <a:cs typeface="Calibri"/>
              </a:rPr>
              <a:t>are </a:t>
            </a:r>
            <a:r>
              <a:rPr dirty="0" sz="1400" spc="-5">
                <a:latin typeface="Calibri"/>
                <a:cs typeface="Calibri"/>
              </a:rPr>
              <a:t>called </a:t>
            </a:r>
            <a:r>
              <a:rPr dirty="0" sz="1400">
                <a:latin typeface="Calibri"/>
                <a:cs typeface="Calibri"/>
              </a:rPr>
              <a:t>Union </a:t>
            </a:r>
            <a:r>
              <a:rPr dirty="0" sz="1400" spc="-5">
                <a:latin typeface="Calibri"/>
                <a:cs typeface="Calibri"/>
              </a:rPr>
              <a:t>Territories.These territories do not </a:t>
            </a:r>
            <a:r>
              <a:rPr dirty="0" sz="140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have</a:t>
            </a:r>
            <a:r>
              <a:rPr dirty="0" sz="140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the</a:t>
            </a:r>
            <a:r>
              <a:rPr dirty="0" sz="1400" spc="1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powers</a:t>
            </a:r>
            <a:r>
              <a:rPr dirty="0" sz="1400" spc="-45">
                <a:latin typeface="Calibri"/>
                <a:cs typeface="Calibri"/>
              </a:rPr>
              <a:t> </a:t>
            </a:r>
            <a:r>
              <a:rPr dirty="0" sz="1400" spc="50">
                <a:latin typeface="Calibri"/>
                <a:cs typeface="Calibri"/>
              </a:rPr>
              <a:t>ofa</a:t>
            </a:r>
            <a:r>
              <a:rPr dirty="0" sz="1400" spc="-5">
                <a:latin typeface="Calibri"/>
                <a:cs typeface="Calibri"/>
              </a:rPr>
              <a:t> State.</a:t>
            </a:r>
            <a:r>
              <a:rPr dirty="0" sz="1400" spc="15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The</a:t>
            </a:r>
            <a:r>
              <a:rPr dirty="0" sz="1400" spc="5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Central</a:t>
            </a:r>
            <a:r>
              <a:rPr dirty="0" sz="1400" spc="-2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Government</a:t>
            </a:r>
            <a:r>
              <a:rPr dirty="0" sz="1400" spc="-145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has</a:t>
            </a:r>
            <a:r>
              <a:rPr dirty="0" sz="1400" spc="-15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special</a:t>
            </a:r>
            <a:r>
              <a:rPr dirty="0" sz="1400" spc="-2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powers</a:t>
            </a:r>
            <a:r>
              <a:rPr dirty="0" sz="1400" spc="-5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in</a:t>
            </a:r>
            <a:r>
              <a:rPr dirty="0" sz="1400" spc="-5">
                <a:latin typeface="Calibri"/>
                <a:cs typeface="Calibri"/>
              </a:rPr>
              <a:t> running</a:t>
            </a:r>
            <a:r>
              <a:rPr dirty="0" sz="1400" spc="-25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these</a:t>
            </a:r>
            <a:r>
              <a:rPr dirty="0" sz="1400" spc="-14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areas.</a:t>
            </a:r>
            <a:endParaRPr sz="14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635"/>
              </a:spcBef>
            </a:pPr>
            <a:r>
              <a:rPr dirty="0" sz="1800" spc="-5">
                <a:latin typeface="Calibri"/>
                <a:cs typeface="Calibri"/>
              </a:rPr>
              <a:t>CEN</a:t>
            </a:r>
            <a:r>
              <a:rPr dirty="0" sz="1800" spc="-10">
                <a:latin typeface="Calibri"/>
                <a:cs typeface="Calibri"/>
              </a:rPr>
              <a:t>TR</a:t>
            </a:r>
            <a:r>
              <a:rPr dirty="0" sz="1800">
                <a:latin typeface="Calibri"/>
                <a:cs typeface="Calibri"/>
              </a:rPr>
              <a:t>E</a:t>
            </a:r>
            <a:r>
              <a:rPr dirty="0" sz="1800" spc="-100">
                <a:latin typeface="Calibri"/>
                <a:cs typeface="Calibri"/>
              </a:rPr>
              <a:t> </a:t>
            </a:r>
            <a:r>
              <a:rPr dirty="0" sz="1800" spc="-85">
                <a:latin typeface="Calibri"/>
                <a:cs typeface="Calibri"/>
              </a:rPr>
              <a:t>–S</a:t>
            </a:r>
            <a:r>
              <a:rPr dirty="0" sz="1800" spc="-90">
                <a:latin typeface="Calibri"/>
                <a:cs typeface="Calibri"/>
              </a:rPr>
              <a:t>T</a:t>
            </a:r>
            <a:r>
              <a:rPr dirty="0" sz="1800" spc="-85">
                <a:latin typeface="Calibri"/>
                <a:cs typeface="Calibri"/>
              </a:rPr>
              <a:t>A</a:t>
            </a:r>
            <a:r>
              <a:rPr dirty="0" sz="1800" spc="-90">
                <a:latin typeface="Calibri"/>
                <a:cs typeface="Calibri"/>
              </a:rPr>
              <a:t>T</a:t>
            </a:r>
            <a:r>
              <a:rPr dirty="0" sz="1800">
                <a:latin typeface="Calibri"/>
                <a:cs typeface="Calibri"/>
              </a:rPr>
              <a:t>E</a:t>
            </a:r>
            <a:r>
              <a:rPr dirty="0" sz="1800" spc="180">
                <a:latin typeface="Calibri"/>
                <a:cs typeface="Calibri"/>
              </a:rPr>
              <a:t> </a:t>
            </a:r>
            <a:r>
              <a:rPr dirty="0" sz="1800" spc="-45">
                <a:latin typeface="Calibri"/>
                <a:cs typeface="Calibri"/>
              </a:rPr>
              <a:t>RE</a:t>
            </a:r>
            <a:r>
              <a:rPr dirty="0" sz="1800" spc="-40">
                <a:latin typeface="Calibri"/>
                <a:cs typeface="Calibri"/>
              </a:rPr>
              <a:t>LAT</a:t>
            </a:r>
            <a:r>
              <a:rPr dirty="0" sz="1800" spc="-35">
                <a:latin typeface="Calibri"/>
                <a:cs typeface="Calibri"/>
              </a:rPr>
              <a:t>I</a:t>
            </a:r>
            <a:r>
              <a:rPr dirty="0" sz="1800" spc="-45">
                <a:latin typeface="Calibri"/>
                <a:cs typeface="Calibri"/>
              </a:rPr>
              <a:t>O</a:t>
            </a:r>
            <a:r>
              <a:rPr dirty="0" sz="1800" spc="-40">
                <a:latin typeface="Calibri"/>
                <a:cs typeface="Calibri"/>
              </a:rPr>
              <a:t>N</a:t>
            </a:r>
            <a:r>
              <a:rPr dirty="0" sz="1800">
                <a:latin typeface="Calibri"/>
                <a:cs typeface="Calibri"/>
              </a:rPr>
              <a:t>S</a:t>
            </a:r>
            <a:endParaRPr sz="1800">
              <a:latin typeface="Calibri"/>
              <a:cs typeface="Calibri"/>
            </a:endParaRPr>
          </a:p>
          <a:p>
            <a:pPr algn="just" marL="299085" marR="925194" indent="-287020">
              <a:lnSpc>
                <a:spcPct val="100000"/>
              </a:lnSpc>
              <a:spcBef>
                <a:spcPts val="605"/>
              </a:spcBef>
              <a:buClr>
                <a:srgbClr val="585858"/>
              </a:buClr>
              <a:buSzPct val="128571"/>
              <a:buFont typeface="Microsoft Sans Serif"/>
              <a:buChar char="●"/>
              <a:tabLst>
                <a:tab pos="299720" algn="l"/>
              </a:tabLst>
            </a:pPr>
            <a:r>
              <a:rPr dirty="0" sz="1400" spc="-5">
                <a:latin typeface="Calibri"/>
                <a:cs typeface="Calibri"/>
              </a:rPr>
              <a:t>This</a:t>
            </a:r>
            <a:r>
              <a:rPr dirty="0" sz="1400" spc="15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sharing</a:t>
            </a:r>
            <a:r>
              <a:rPr dirty="0" sz="1400" spc="-3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of</a:t>
            </a:r>
            <a:r>
              <a:rPr dirty="0" sz="1400" spc="-1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power</a:t>
            </a:r>
            <a:r>
              <a:rPr dirty="0" sz="1400" spc="-4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between</a:t>
            </a:r>
            <a:r>
              <a:rPr dirty="0" sz="1400" spc="-2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the</a:t>
            </a:r>
            <a:r>
              <a:rPr dirty="0" sz="1400" spc="30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Union</a:t>
            </a:r>
            <a:r>
              <a:rPr dirty="0" sz="1400" spc="-3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Government</a:t>
            </a:r>
            <a:r>
              <a:rPr dirty="0" sz="1400" spc="-55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and</a:t>
            </a:r>
            <a:r>
              <a:rPr dirty="0" sz="1400" spc="-1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the</a:t>
            </a:r>
            <a:r>
              <a:rPr dirty="0" sz="1400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State</a:t>
            </a:r>
            <a:r>
              <a:rPr dirty="0" sz="1400">
                <a:latin typeface="Calibri"/>
                <a:cs typeface="Calibri"/>
              </a:rPr>
              <a:t> governments</a:t>
            </a:r>
            <a:r>
              <a:rPr dirty="0" sz="1400" spc="-5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is</a:t>
            </a:r>
            <a:r>
              <a:rPr dirty="0" sz="1400" spc="-5">
                <a:latin typeface="Calibri"/>
                <a:cs typeface="Calibri"/>
              </a:rPr>
              <a:t> basic</a:t>
            </a:r>
            <a:r>
              <a:rPr dirty="0" sz="1400" spc="-3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to</a:t>
            </a:r>
            <a:r>
              <a:rPr dirty="0" sz="1400" spc="-1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the </a:t>
            </a:r>
            <a:r>
              <a:rPr dirty="0" sz="1400" spc="-305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structure</a:t>
            </a:r>
            <a:r>
              <a:rPr dirty="0" sz="1400" spc="-4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of</a:t>
            </a:r>
            <a:r>
              <a:rPr dirty="0" sz="1400" spc="-1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the Constitution.</a:t>
            </a:r>
            <a:r>
              <a:rPr dirty="0" sz="1400" spc="-45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It</a:t>
            </a:r>
            <a:r>
              <a:rPr dirty="0" sz="1400" spc="1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is</a:t>
            </a:r>
            <a:r>
              <a:rPr dirty="0" sz="1400" spc="30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not</a:t>
            </a:r>
            <a:r>
              <a:rPr dirty="0" sz="1400" spc="-1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easy</a:t>
            </a:r>
            <a:r>
              <a:rPr dirty="0" sz="1400" spc="-2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to</a:t>
            </a:r>
            <a:r>
              <a:rPr dirty="0" sz="1400" spc="-5">
                <a:latin typeface="Calibri"/>
                <a:cs typeface="Calibri"/>
              </a:rPr>
              <a:t> make</a:t>
            </a:r>
            <a:r>
              <a:rPr dirty="0" sz="1400" spc="-2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changes</a:t>
            </a:r>
            <a:r>
              <a:rPr dirty="0" sz="1400" spc="-2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to</a:t>
            </a:r>
            <a:r>
              <a:rPr dirty="0" sz="1400" spc="-1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this</a:t>
            </a:r>
            <a:r>
              <a:rPr dirty="0" sz="1400">
                <a:latin typeface="Calibri"/>
                <a:cs typeface="Calibri"/>
              </a:rPr>
              <a:t> power</a:t>
            </a:r>
            <a:r>
              <a:rPr dirty="0" sz="1400" spc="-45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sharing</a:t>
            </a:r>
            <a:r>
              <a:rPr dirty="0" sz="1400" spc="-5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arrangement.</a:t>
            </a:r>
            <a:endParaRPr sz="1400">
              <a:latin typeface="Calibri"/>
              <a:cs typeface="Calibri"/>
            </a:endParaRPr>
          </a:p>
          <a:p>
            <a:pPr algn="just" marL="299085" marR="796925" indent="-287020">
              <a:lnSpc>
                <a:spcPct val="100000"/>
              </a:lnSpc>
              <a:spcBef>
                <a:spcPts val="395"/>
              </a:spcBef>
              <a:buClr>
                <a:srgbClr val="585858"/>
              </a:buClr>
              <a:buSzPct val="128571"/>
              <a:buFont typeface="Microsoft Sans Serif"/>
              <a:buChar char="●"/>
              <a:tabLst>
                <a:tab pos="299720" algn="l"/>
              </a:tabLst>
            </a:pPr>
            <a:r>
              <a:rPr dirty="0" sz="1400" spc="-5">
                <a:latin typeface="Calibri"/>
                <a:cs typeface="Calibri"/>
              </a:rPr>
              <a:t>The </a:t>
            </a:r>
            <a:r>
              <a:rPr dirty="0" sz="1400" spc="-15">
                <a:latin typeface="Calibri"/>
                <a:cs typeface="Calibri"/>
              </a:rPr>
              <a:t>Parliament </a:t>
            </a:r>
            <a:r>
              <a:rPr dirty="0" sz="1400" spc="-5">
                <a:latin typeface="Calibri"/>
                <a:cs typeface="Calibri"/>
              </a:rPr>
              <a:t>cannot on </a:t>
            </a:r>
            <a:r>
              <a:rPr dirty="0" sz="1400">
                <a:latin typeface="Calibri"/>
                <a:cs typeface="Calibri"/>
              </a:rPr>
              <a:t>its own</a:t>
            </a:r>
            <a:r>
              <a:rPr dirty="0" sz="1400" spc="5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change this arrangement. </a:t>
            </a:r>
            <a:r>
              <a:rPr dirty="0" sz="1400">
                <a:latin typeface="Calibri"/>
                <a:cs typeface="Calibri"/>
              </a:rPr>
              <a:t>Any</a:t>
            </a:r>
            <a:r>
              <a:rPr dirty="0" sz="1400" spc="5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change </a:t>
            </a:r>
            <a:r>
              <a:rPr dirty="0" sz="1400">
                <a:latin typeface="Calibri"/>
                <a:cs typeface="Calibri"/>
              </a:rPr>
              <a:t>to it </a:t>
            </a:r>
            <a:r>
              <a:rPr dirty="0" sz="1400" spc="-5">
                <a:latin typeface="Calibri"/>
                <a:cs typeface="Calibri"/>
              </a:rPr>
              <a:t>has </a:t>
            </a:r>
            <a:r>
              <a:rPr dirty="0" sz="1400">
                <a:latin typeface="Calibri"/>
                <a:cs typeface="Calibri"/>
              </a:rPr>
              <a:t>to </a:t>
            </a:r>
            <a:r>
              <a:rPr dirty="0" sz="1400" spc="-5">
                <a:latin typeface="Calibri"/>
                <a:cs typeface="Calibri"/>
              </a:rPr>
              <a:t>be </a:t>
            </a:r>
            <a:r>
              <a:rPr dirty="0" sz="1400">
                <a:latin typeface="Calibri"/>
                <a:cs typeface="Calibri"/>
              </a:rPr>
              <a:t>first passed </a:t>
            </a:r>
            <a:r>
              <a:rPr dirty="0" sz="1400" spc="-31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by both the Houses of </a:t>
            </a:r>
            <a:r>
              <a:rPr dirty="0" sz="1400" spc="-15">
                <a:latin typeface="Calibri"/>
                <a:cs typeface="Calibri"/>
              </a:rPr>
              <a:t>Parliament </a:t>
            </a:r>
            <a:r>
              <a:rPr dirty="0" sz="1400">
                <a:latin typeface="Calibri"/>
                <a:cs typeface="Calibri"/>
              </a:rPr>
              <a:t>with at least two-thirds </a:t>
            </a:r>
            <a:r>
              <a:rPr dirty="0" sz="1400" spc="-25">
                <a:latin typeface="Calibri"/>
                <a:cs typeface="Calibri"/>
              </a:rPr>
              <a:t>majority. </a:t>
            </a:r>
            <a:r>
              <a:rPr dirty="0" sz="1400" spc="-5">
                <a:latin typeface="Calibri"/>
                <a:cs typeface="Calibri"/>
              </a:rPr>
              <a:t>Then </a:t>
            </a:r>
            <a:r>
              <a:rPr dirty="0" sz="1400">
                <a:latin typeface="Calibri"/>
                <a:cs typeface="Calibri"/>
              </a:rPr>
              <a:t>it </a:t>
            </a:r>
            <a:r>
              <a:rPr dirty="0" sz="1400" spc="-5">
                <a:latin typeface="Calibri"/>
                <a:cs typeface="Calibri"/>
              </a:rPr>
              <a:t>has </a:t>
            </a:r>
            <a:r>
              <a:rPr dirty="0" sz="1400">
                <a:latin typeface="Calibri"/>
                <a:cs typeface="Calibri"/>
              </a:rPr>
              <a:t>to </a:t>
            </a:r>
            <a:r>
              <a:rPr dirty="0" sz="1400" spc="-5">
                <a:latin typeface="Calibri"/>
                <a:cs typeface="Calibri"/>
              </a:rPr>
              <a:t>be </a:t>
            </a:r>
            <a:r>
              <a:rPr dirty="0" sz="1400">
                <a:latin typeface="Calibri"/>
                <a:cs typeface="Calibri"/>
              </a:rPr>
              <a:t>ratified </a:t>
            </a:r>
            <a:r>
              <a:rPr dirty="0" sz="1400" spc="-5">
                <a:latin typeface="Calibri"/>
                <a:cs typeface="Calibri"/>
              </a:rPr>
              <a:t>by the </a:t>
            </a:r>
            <a:r>
              <a:rPr dirty="0" sz="1400">
                <a:latin typeface="Calibri"/>
                <a:cs typeface="Calibri"/>
              </a:rPr>
              <a:t> legislatures</a:t>
            </a:r>
            <a:r>
              <a:rPr dirty="0" sz="1400" spc="-6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of</a:t>
            </a:r>
            <a:r>
              <a:rPr dirty="0" sz="1400" spc="-1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at</a:t>
            </a:r>
            <a:r>
              <a:rPr dirty="0" sz="1400" spc="-1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least</a:t>
            </a:r>
            <a:r>
              <a:rPr dirty="0" sz="1400" spc="-2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half</a:t>
            </a:r>
            <a:r>
              <a:rPr dirty="0" sz="1400" spc="-3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of</a:t>
            </a:r>
            <a:r>
              <a:rPr dirty="0" sz="1400" spc="-15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the</a:t>
            </a:r>
            <a:r>
              <a:rPr dirty="0" sz="1400" spc="29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total</a:t>
            </a:r>
            <a:r>
              <a:rPr dirty="0" sz="1400" spc="-3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States.</a:t>
            </a:r>
            <a:endParaRPr sz="14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20"/>
              </a:spcBef>
              <a:buClr>
                <a:srgbClr val="585858"/>
              </a:buClr>
              <a:buFont typeface="Microsoft Sans Serif"/>
              <a:buChar char="●"/>
            </a:pPr>
            <a:endParaRPr sz="175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dirty="0" sz="1800" spc="-5">
                <a:latin typeface="Calibri"/>
                <a:cs typeface="Calibri"/>
              </a:rPr>
              <a:t>ROLE</a:t>
            </a:r>
            <a:r>
              <a:rPr dirty="0" sz="1800" spc="-40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OF</a:t>
            </a:r>
            <a:r>
              <a:rPr dirty="0" sz="1800" spc="-55">
                <a:latin typeface="Calibri"/>
                <a:cs typeface="Calibri"/>
              </a:rPr>
              <a:t> </a:t>
            </a:r>
            <a:r>
              <a:rPr dirty="0" sz="1800" spc="-25">
                <a:latin typeface="Calibri"/>
                <a:cs typeface="Calibri"/>
              </a:rPr>
              <a:t>JUDICIARY</a:t>
            </a:r>
            <a:endParaRPr sz="1800">
              <a:latin typeface="Calibri"/>
              <a:cs typeface="Calibri"/>
            </a:endParaRPr>
          </a:p>
          <a:p>
            <a:pPr marL="299085" indent="-287020">
              <a:lnSpc>
                <a:spcPct val="100000"/>
              </a:lnSpc>
              <a:spcBef>
                <a:spcPts val="120"/>
              </a:spcBef>
              <a:buClr>
                <a:srgbClr val="585858"/>
              </a:buClr>
              <a:buSzPct val="128571"/>
              <a:buFont typeface="Microsoft Sans Serif"/>
              <a:buChar char="●"/>
              <a:tabLst>
                <a:tab pos="299085" algn="l"/>
                <a:tab pos="299720" algn="l"/>
              </a:tabLst>
            </a:pPr>
            <a:r>
              <a:rPr dirty="0" sz="1400" spc="-5">
                <a:latin typeface="Calibri"/>
                <a:cs typeface="Calibri"/>
              </a:rPr>
              <a:t>The</a:t>
            </a:r>
            <a:r>
              <a:rPr dirty="0" sz="1400" spc="1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judiciary</a:t>
            </a:r>
            <a:r>
              <a:rPr dirty="0" sz="1400" spc="-3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plays</a:t>
            </a:r>
            <a:r>
              <a:rPr dirty="0" sz="1400" spc="-1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an</a:t>
            </a:r>
            <a:r>
              <a:rPr dirty="0" sz="1400" spc="-5">
                <a:latin typeface="Calibri"/>
                <a:cs typeface="Calibri"/>
              </a:rPr>
              <a:t> important</a:t>
            </a:r>
            <a:r>
              <a:rPr dirty="0" sz="1400" spc="28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role</a:t>
            </a:r>
            <a:r>
              <a:rPr dirty="0" sz="1400" spc="-1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in </a:t>
            </a:r>
            <a:r>
              <a:rPr dirty="0" sz="1400" spc="-5">
                <a:latin typeface="Calibri"/>
                <a:cs typeface="Calibri"/>
              </a:rPr>
              <a:t>overseeing</a:t>
            </a:r>
            <a:r>
              <a:rPr dirty="0" sz="1400" spc="-35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the</a:t>
            </a:r>
            <a:r>
              <a:rPr dirty="0" sz="1400" spc="1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implementation</a:t>
            </a:r>
            <a:r>
              <a:rPr dirty="0" sz="1400" spc="-4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of</a:t>
            </a:r>
            <a:r>
              <a:rPr dirty="0" sz="1400" spc="-1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constitutional</a:t>
            </a:r>
            <a:r>
              <a:rPr dirty="0" sz="1400" spc="285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provisions</a:t>
            </a:r>
            <a:r>
              <a:rPr dirty="0" sz="1400" spc="-4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and</a:t>
            </a:r>
            <a:endParaRPr sz="1400">
              <a:latin typeface="Calibri"/>
              <a:cs typeface="Calibri"/>
            </a:endParaRPr>
          </a:p>
          <a:p>
            <a:pPr marL="299085">
              <a:lnSpc>
                <a:spcPct val="100000"/>
              </a:lnSpc>
            </a:pPr>
            <a:r>
              <a:rPr dirty="0" sz="1400" spc="-5">
                <a:latin typeface="Calibri"/>
                <a:cs typeface="Calibri"/>
              </a:rPr>
              <a:t>procedures.</a:t>
            </a:r>
            <a:endParaRPr sz="1400">
              <a:latin typeface="Calibri"/>
              <a:cs typeface="Calibri"/>
            </a:endParaRPr>
          </a:p>
          <a:p>
            <a:pPr marL="299085" indent="-287020">
              <a:lnSpc>
                <a:spcPct val="100000"/>
              </a:lnSpc>
              <a:spcBef>
                <a:spcPts val="110"/>
              </a:spcBef>
              <a:buClr>
                <a:srgbClr val="585858"/>
              </a:buClr>
              <a:buSzPct val="128571"/>
              <a:buFont typeface="Microsoft Sans Serif"/>
              <a:buChar char="●"/>
              <a:tabLst>
                <a:tab pos="299085" algn="l"/>
                <a:tab pos="299720" algn="l"/>
              </a:tabLst>
            </a:pPr>
            <a:r>
              <a:rPr dirty="0" sz="1400" spc="-5">
                <a:latin typeface="Calibri"/>
                <a:cs typeface="Calibri"/>
              </a:rPr>
              <a:t>In</a:t>
            </a:r>
            <a:r>
              <a:rPr dirty="0" sz="1400" spc="5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case</a:t>
            </a:r>
            <a:r>
              <a:rPr dirty="0" sz="1400" spc="-3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of</a:t>
            </a:r>
            <a:r>
              <a:rPr dirty="0" sz="1400" spc="-1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any</a:t>
            </a:r>
            <a:r>
              <a:rPr dirty="0" sz="1400" spc="-1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dispute</a:t>
            </a:r>
            <a:r>
              <a:rPr dirty="0" sz="1400" spc="-2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about</a:t>
            </a:r>
            <a:r>
              <a:rPr dirty="0" sz="1400" spc="-2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the</a:t>
            </a:r>
            <a:r>
              <a:rPr dirty="0" sz="1400" spc="30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division</a:t>
            </a:r>
            <a:r>
              <a:rPr dirty="0" sz="1400" spc="-7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of</a:t>
            </a:r>
            <a:r>
              <a:rPr dirty="0" sz="1400" spc="-1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powers,</a:t>
            </a:r>
            <a:r>
              <a:rPr dirty="0" sz="1400" spc="-5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the High</a:t>
            </a:r>
            <a:r>
              <a:rPr dirty="0" sz="1400" spc="-3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Courts</a:t>
            </a:r>
            <a:r>
              <a:rPr dirty="0" sz="1400" spc="29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and</a:t>
            </a:r>
            <a:r>
              <a:rPr dirty="0" sz="1400" spc="-2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the Supreme</a:t>
            </a:r>
            <a:r>
              <a:rPr dirty="0" sz="1400" spc="-4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Court</a:t>
            </a:r>
            <a:r>
              <a:rPr dirty="0" sz="1400" spc="-3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make</a:t>
            </a:r>
            <a:r>
              <a:rPr dirty="0" sz="1400" spc="-2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a</a:t>
            </a:r>
            <a:r>
              <a:rPr dirty="0" sz="1400" spc="315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decision.</a:t>
            </a:r>
            <a:endParaRPr sz="1400">
              <a:latin typeface="Calibri"/>
              <a:cs typeface="Calibri"/>
            </a:endParaRPr>
          </a:p>
          <a:p>
            <a:pPr marL="299085" marR="5080" indent="-287020">
              <a:lnSpc>
                <a:spcPct val="100000"/>
              </a:lnSpc>
              <a:spcBef>
                <a:spcPts val="100"/>
              </a:spcBef>
              <a:buClr>
                <a:srgbClr val="585858"/>
              </a:buClr>
              <a:buSzPct val="128571"/>
              <a:buFont typeface="Microsoft Sans Serif"/>
              <a:buChar char="●"/>
              <a:tabLst>
                <a:tab pos="299085" algn="l"/>
                <a:tab pos="299720" algn="l"/>
              </a:tabLst>
            </a:pPr>
            <a:r>
              <a:rPr dirty="0" sz="1400" spc="-5">
                <a:latin typeface="Calibri"/>
                <a:cs typeface="Calibri"/>
              </a:rPr>
              <a:t>The </a:t>
            </a:r>
            <a:r>
              <a:rPr dirty="0" sz="1400">
                <a:latin typeface="Calibri"/>
                <a:cs typeface="Calibri"/>
              </a:rPr>
              <a:t>Union </a:t>
            </a:r>
            <a:r>
              <a:rPr dirty="0" sz="1400" spc="-5">
                <a:latin typeface="Calibri"/>
                <a:cs typeface="Calibri"/>
              </a:rPr>
              <a:t>and State </a:t>
            </a:r>
            <a:r>
              <a:rPr dirty="0" sz="1400">
                <a:latin typeface="Calibri"/>
                <a:cs typeface="Calibri"/>
              </a:rPr>
              <a:t>governments </a:t>
            </a:r>
            <a:r>
              <a:rPr dirty="0" sz="1400" spc="-5">
                <a:latin typeface="Calibri"/>
                <a:cs typeface="Calibri"/>
              </a:rPr>
              <a:t>have the </a:t>
            </a:r>
            <a:r>
              <a:rPr dirty="0" sz="1400">
                <a:latin typeface="Calibri"/>
                <a:cs typeface="Calibri"/>
              </a:rPr>
              <a:t>power to </a:t>
            </a:r>
            <a:r>
              <a:rPr dirty="0" sz="1400" spc="-10">
                <a:latin typeface="Calibri"/>
                <a:cs typeface="Calibri"/>
              </a:rPr>
              <a:t>raise </a:t>
            </a:r>
            <a:r>
              <a:rPr dirty="0" sz="1400" spc="-5">
                <a:latin typeface="Calibri"/>
                <a:cs typeface="Calibri"/>
              </a:rPr>
              <a:t>resources</a:t>
            </a:r>
            <a:r>
              <a:rPr dirty="0" sz="140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by </a:t>
            </a:r>
            <a:r>
              <a:rPr dirty="0" sz="1400">
                <a:latin typeface="Calibri"/>
                <a:cs typeface="Calibri"/>
              </a:rPr>
              <a:t>levying taxes in </a:t>
            </a:r>
            <a:r>
              <a:rPr dirty="0" sz="1400" spc="-5">
                <a:latin typeface="Calibri"/>
                <a:cs typeface="Calibri"/>
              </a:rPr>
              <a:t>order </a:t>
            </a:r>
            <a:r>
              <a:rPr dirty="0" sz="1400">
                <a:latin typeface="Calibri"/>
                <a:cs typeface="Calibri"/>
              </a:rPr>
              <a:t>to </a:t>
            </a:r>
            <a:r>
              <a:rPr dirty="0" sz="1400" spc="-5">
                <a:latin typeface="Calibri"/>
                <a:cs typeface="Calibri"/>
              </a:rPr>
              <a:t>carry</a:t>
            </a:r>
            <a:r>
              <a:rPr dirty="0" sz="140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on the </a:t>
            </a:r>
            <a:r>
              <a:rPr dirty="0" sz="1400" spc="-30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government</a:t>
            </a:r>
            <a:r>
              <a:rPr dirty="0" sz="1400" spc="5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and</a:t>
            </a:r>
            <a:r>
              <a:rPr dirty="0" sz="1400" spc="-15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the</a:t>
            </a:r>
            <a:r>
              <a:rPr dirty="0" sz="1400" spc="29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responsibilities</a:t>
            </a:r>
            <a:r>
              <a:rPr dirty="0" sz="1400" spc="-5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assigned</a:t>
            </a:r>
            <a:r>
              <a:rPr dirty="0" sz="1400" spc="-4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to</a:t>
            </a:r>
            <a:r>
              <a:rPr dirty="0" sz="1400" spc="-3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each</a:t>
            </a:r>
            <a:r>
              <a:rPr dirty="0" sz="1400" spc="-3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of  them.</a:t>
            </a:r>
            <a:endParaRPr sz="1400">
              <a:latin typeface="Calibri"/>
              <a:cs typeface="Calibri"/>
            </a:endParaRP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787640" y="4378452"/>
            <a:ext cx="1232916" cy="612648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042541" y="426211"/>
            <a:ext cx="5021580" cy="36068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pc="-5"/>
              <a:t>HOW</a:t>
            </a:r>
            <a:r>
              <a:rPr dirty="0" spc="-10"/>
              <a:t> </a:t>
            </a:r>
            <a:r>
              <a:rPr dirty="0" spc="-5"/>
              <a:t>IS</a:t>
            </a:r>
            <a:r>
              <a:rPr dirty="0" spc="-35"/>
              <a:t> </a:t>
            </a:r>
            <a:r>
              <a:rPr dirty="0" spc="-5"/>
              <a:t>FEDERALISM</a:t>
            </a:r>
            <a:r>
              <a:rPr dirty="0" spc="15"/>
              <a:t> </a:t>
            </a:r>
            <a:r>
              <a:rPr dirty="0" spc="-5"/>
              <a:t>PRACTICED</a:t>
            </a:r>
            <a:r>
              <a:rPr dirty="0" spc="-30"/>
              <a:t> </a:t>
            </a:r>
            <a:r>
              <a:rPr dirty="0" spc="-5"/>
              <a:t>IN</a:t>
            </a:r>
            <a:r>
              <a:rPr dirty="0" spc="-20"/>
              <a:t> </a:t>
            </a:r>
            <a:r>
              <a:rPr dirty="0" spc="35"/>
              <a:t>INDIA?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374700" y="1173860"/>
            <a:ext cx="8324215" cy="3418204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14300">
              <a:lnSpc>
                <a:spcPct val="100000"/>
              </a:lnSpc>
              <a:spcBef>
                <a:spcPts val="100"/>
              </a:spcBef>
            </a:pPr>
            <a:r>
              <a:rPr dirty="0" sz="1800" spc="-10" b="1">
                <a:solidFill>
                  <a:srgbClr val="585858"/>
                </a:solidFill>
                <a:latin typeface="Calibri"/>
                <a:cs typeface="Calibri"/>
              </a:rPr>
              <a:t>L</a:t>
            </a:r>
            <a:r>
              <a:rPr dirty="0" sz="1800" b="1">
                <a:solidFill>
                  <a:srgbClr val="585858"/>
                </a:solidFill>
                <a:latin typeface="Calibri"/>
                <a:cs typeface="Calibri"/>
              </a:rPr>
              <a:t>IN</a:t>
            </a:r>
            <a:r>
              <a:rPr dirty="0" sz="1800" spc="5" b="1">
                <a:solidFill>
                  <a:srgbClr val="585858"/>
                </a:solidFill>
                <a:latin typeface="Calibri"/>
                <a:cs typeface="Calibri"/>
              </a:rPr>
              <a:t>G</a:t>
            </a:r>
            <a:r>
              <a:rPr dirty="0" sz="1800" b="1">
                <a:solidFill>
                  <a:srgbClr val="585858"/>
                </a:solidFill>
                <a:latin typeface="Calibri"/>
                <a:cs typeface="Calibri"/>
              </a:rPr>
              <a:t>UI</a:t>
            </a:r>
            <a:r>
              <a:rPr dirty="0" sz="1800" spc="-15" b="1">
                <a:solidFill>
                  <a:srgbClr val="585858"/>
                </a:solidFill>
                <a:latin typeface="Calibri"/>
                <a:cs typeface="Calibri"/>
              </a:rPr>
              <a:t>S</a:t>
            </a:r>
            <a:r>
              <a:rPr dirty="0" sz="1800" spc="-5" b="1">
                <a:solidFill>
                  <a:srgbClr val="585858"/>
                </a:solidFill>
                <a:latin typeface="Calibri"/>
                <a:cs typeface="Calibri"/>
              </a:rPr>
              <a:t>T</a:t>
            </a:r>
            <a:r>
              <a:rPr dirty="0" sz="1800" spc="-20" b="1">
                <a:solidFill>
                  <a:srgbClr val="585858"/>
                </a:solidFill>
                <a:latin typeface="Calibri"/>
                <a:cs typeface="Calibri"/>
              </a:rPr>
              <a:t>I</a:t>
            </a:r>
            <a:r>
              <a:rPr dirty="0" sz="1800" b="1">
                <a:solidFill>
                  <a:srgbClr val="585858"/>
                </a:solidFill>
                <a:latin typeface="Calibri"/>
                <a:cs typeface="Calibri"/>
              </a:rPr>
              <a:t>C</a:t>
            </a:r>
            <a:r>
              <a:rPr dirty="0" sz="1800" spc="-100" b="1">
                <a:solidFill>
                  <a:srgbClr val="585858"/>
                </a:solidFill>
                <a:latin typeface="Calibri"/>
                <a:cs typeface="Calibri"/>
              </a:rPr>
              <a:t> </a:t>
            </a:r>
            <a:r>
              <a:rPr dirty="0" sz="1800" spc="-120" b="1">
                <a:solidFill>
                  <a:srgbClr val="585858"/>
                </a:solidFill>
                <a:latin typeface="Calibri"/>
                <a:cs typeface="Calibri"/>
              </a:rPr>
              <a:t>S</a:t>
            </a:r>
            <a:r>
              <a:rPr dirty="0" sz="1800" spc="-125" b="1">
                <a:solidFill>
                  <a:srgbClr val="585858"/>
                </a:solidFill>
                <a:latin typeface="Calibri"/>
                <a:cs typeface="Calibri"/>
              </a:rPr>
              <a:t>T</a:t>
            </a:r>
            <a:r>
              <a:rPr dirty="0" sz="1800" spc="-120" b="1">
                <a:solidFill>
                  <a:srgbClr val="585858"/>
                </a:solidFill>
                <a:latin typeface="Calibri"/>
                <a:cs typeface="Calibri"/>
              </a:rPr>
              <a:t>A</a:t>
            </a:r>
            <a:r>
              <a:rPr dirty="0" sz="1800" spc="-125" b="1">
                <a:solidFill>
                  <a:srgbClr val="585858"/>
                </a:solidFill>
                <a:latin typeface="Calibri"/>
                <a:cs typeface="Calibri"/>
              </a:rPr>
              <a:t>TE</a:t>
            </a:r>
            <a:r>
              <a:rPr dirty="0" sz="1800" b="1">
                <a:solidFill>
                  <a:srgbClr val="585858"/>
                </a:solidFill>
                <a:latin typeface="Calibri"/>
                <a:cs typeface="Calibri"/>
              </a:rPr>
              <a:t>S</a:t>
            </a:r>
            <a:endParaRPr sz="1800">
              <a:latin typeface="Calibri"/>
              <a:cs typeface="Calibri"/>
            </a:endParaRPr>
          </a:p>
          <a:p>
            <a:pPr marL="241300" indent="-228600">
              <a:lnSpc>
                <a:spcPct val="100000"/>
              </a:lnSpc>
              <a:spcBef>
                <a:spcPts val="409"/>
              </a:spcBef>
              <a:buClr>
                <a:srgbClr val="585858"/>
              </a:buClr>
              <a:buSzPct val="128571"/>
              <a:buFont typeface="Microsoft Sans Serif"/>
              <a:buChar char="•"/>
              <a:tabLst>
                <a:tab pos="240665" algn="l"/>
                <a:tab pos="241300" algn="l"/>
              </a:tabLst>
            </a:pPr>
            <a:r>
              <a:rPr dirty="0" sz="1400" spc="-5">
                <a:latin typeface="Calibri"/>
                <a:cs typeface="Calibri"/>
              </a:rPr>
              <a:t>The</a:t>
            </a:r>
            <a:r>
              <a:rPr dirty="0" sz="1400" spc="-2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creation</a:t>
            </a:r>
            <a:r>
              <a:rPr dirty="0" sz="1400" spc="-4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of</a:t>
            </a:r>
            <a:r>
              <a:rPr dirty="0" sz="1400" spc="-1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linguistic</a:t>
            </a:r>
            <a:r>
              <a:rPr dirty="0" sz="1400" spc="-25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States</a:t>
            </a:r>
            <a:r>
              <a:rPr dirty="0" sz="1400" spc="-2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was</a:t>
            </a:r>
            <a:r>
              <a:rPr dirty="0" sz="1400" spc="-1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the first</a:t>
            </a:r>
            <a:r>
              <a:rPr dirty="0" sz="1400" spc="-3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and</a:t>
            </a:r>
            <a:r>
              <a:rPr dirty="0" sz="1400">
                <a:latin typeface="Calibri"/>
                <a:cs typeface="Calibri"/>
              </a:rPr>
              <a:t> a major</a:t>
            </a:r>
            <a:r>
              <a:rPr dirty="0" sz="1400" spc="-3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test</a:t>
            </a:r>
            <a:r>
              <a:rPr dirty="0" sz="1400" spc="-1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for</a:t>
            </a:r>
            <a:r>
              <a:rPr dirty="0" sz="1400" spc="-35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democratic</a:t>
            </a:r>
            <a:r>
              <a:rPr dirty="0" sz="1400" spc="-6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politics</a:t>
            </a:r>
            <a:r>
              <a:rPr dirty="0" sz="1400" spc="-3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in</a:t>
            </a:r>
            <a:r>
              <a:rPr dirty="0" sz="1400" spc="-5">
                <a:latin typeface="Calibri"/>
                <a:cs typeface="Calibri"/>
              </a:rPr>
              <a:t> our </a:t>
            </a:r>
            <a:r>
              <a:rPr dirty="0" sz="1400" spc="-35">
                <a:latin typeface="Calibri"/>
                <a:cs typeface="Calibri"/>
              </a:rPr>
              <a:t>country.</a:t>
            </a:r>
            <a:endParaRPr sz="1400">
              <a:latin typeface="Calibri"/>
              <a:cs typeface="Calibri"/>
            </a:endParaRPr>
          </a:p>
          <a:p>
            <a:pPr algn="just" marL="240665" marR="579120" indent="-228600">
              <a:lnSpc>
                <a:spcPct val="114999"/>
              </a:lnSpc>
              <a:spcBef>
                <a:spcPts val="400"/>
              </a:spcBef>
              <a:buClr>
                <a:srgbClr val="585858"/>
              </a:buClr>
              <a:buSzPct val="128571"/>
              <a:buFont typeface="Microsoft Sans Serif"/>
              <a:buChar char="•"/>
              <a:tabLst>
                <a:tab pos="241300" algn="l"/>
              </a:tabLst>
            </a:pPr>
            <a:r>
              <a:rPr dirty="0" sz="1400" spc="-5">
                <a:latin typeface="Calibri"/>
                <a:cs typeface="Calibri"/>
              </a:rPr>
              <a:t>The political map of India </a:t>
            </a:r>
            <a:r>
              <a:rPr dirty="0" sz="1400">
                <a:latin typeface="Calibri"/>
                <a:cs typeface="Calibri"/>
              </a:rPr>
              <a:t>when it </a:t>
            </a:r>
            <a:r>
              <a:rPr dirty="0" sz="1400" spc="-5">
                <a:latin typeface="Calibri"/>
                <a:cs typeface="Calibri"/>
              </a:rPr>
              <a:t>began </a:t>
            </a:r>
            <a:r>
              <a:rPr dirty="0" sz="1400">
                <a:latin typeface="Calibri"/>
                <a:cs typeface="Calibri"/>
              </a:rPr>
              <a:t>its </a:t>
            </a:r>
            <a:r>
              <a:rPr dirty="0" sz="1400" spc="-5">
                <a:latin typeface="Calibri"/>
                <a:cs typeface="Calibri"/>
              </a:rPr>
              <a:t>journey </a:t>
            </a:r>
            <a:r>
              <a:rPr dirty="0" sz="1400">
                <a:latin typeface="Calibri"/>
                <a:cs typeface="Calibri"/>
              </a:rPr>
              <a:t>as a </a:t>
            </a:r>
            <a:r>
              <a:rPr dirty="0" sz="1400" spc="-5">
                <a:latin typeface="Calibri"/>
                <a:cs typeface="Calibri"/>
              </a:rPr>
              <a:t>democracy </a:t>
            </a:r>
            <a:r>
              <a:rPr dirty="0" sz="1400">
                <a:latin typeface="Calibri"/>
                <a:cs typeface="Calibri"/>
              </a:rPr>
              <a:t>in </a:t>
            </a:r>
            <a:r>
              <a:rPr dirty="0" sz="1400" spc="-5">
                <a:latin typeface="Calibri"/>
                <a:cs typeface="Calibri"/>
              </a:rPr>
              <a:t>1947 and that of 2019, </a:t>
            </a:r>
            <a:r>
              <a:rPr dirty="0" sz="1400">
                <a:latin typeface="Calibri"/>
                <a:cs typeface="Calibri"/>
              </a:rPr>
              <a:t>you will </a:t>
            </a:r>
            <a:r>
              <a:rPr dirty="0" sz="1400" spc="-5">
                <a:latin typeface="Calibri"/>
                <a:cs typeface="Calibri"/>
              </a:rPr>
              <a:t>be </a:t>
            </a:r>
            <a:r>
              <a:rPr dirty="0" sz="1400" spc="-31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surprised by the extent of the changes. </a:t>
            </a:r>
            <a:r>
              <a:rPr dirty="0" sz="1400">
                <a:latin typeface="Calibri"/>
                <a:cs typeface="Calibri"/>
              </a:rPr>
              <a:t>Many old </a:t>
            </a:r>
            <a:r>
              <a:rPr dirty="0" sz="1400" spc="-5">
                <a:latin typeface="Calibri"/>
                <a:cs typeface="Calibri"/>
              </a:rPr>
              <a:t>States have </a:t>
            </a:r>
            <a:r>
              <a:rPr dirty="0" sz="1400">
                <a:latin typeface="Calibri"/>
                <a:cs typeface="Calibri"/>
              </a:rPr>
              <a:t>vanished </a:t>
            </a:r>
            <a:r>
              <a:rPr dirty="0" sz="1400" spc="-5">
                <a:latin typeface="Calibri"/>
                <a:cs typeface="Calibri"/>
              </a:rPr>
              <a:t>and many</a:t>
            </a:r>
            <a:r>
              <a:rPr dirty="0" sz="140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new States have been </a:t>
            </a:r>
            <a:r>
              <a:rPr dirty="0" sz="1400" spc="-305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created.</a:t>
            </a:r>
            <a:r>
              <a:rPr dirty="0" sz="1400" spc="-4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Areas,</a:t>
            </a:r>
            <a:r>
              <a:rPr dirty="0" sz="1400" spc="-1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boundaries</a:t>
            </a:r>
            <a:r>
              <a:rPr dirty="0" sz="1400" spc="-4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and</a:t>
            </a:r>
            <a:r>
              <a:rPr dirty="0" sz="140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names</a:t>
            </a:r>
            <a:r>
              <a:rPr dirty="0" sz="1400" spc="1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of</a:t>
            </a:r>
            <a:r>
              <a:rPr dirty="0" sz="1400" spc="-1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the</a:t>
            </a:r>
            <a:r>
              <a:rPr dirty="0" sz="1400" spc="5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States</a:t>
            </a:r>
            <a:r>
              <a:rPr dirty="0" sz="1400" spc="-25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have</a:t>
            </a:r>
            <a:r>
              <a:rPr dirty="0" sz="1400" spc="5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beenchanged.</a:t>
            </a:r>
            <a:endParaRPr sz="1400">
              <a:latin typeface="Calibri"/>
              <a:cs typeface="Calibri"/>
            </a:endParaRPr>
          </a:p>
          <a:p>
            <a:pPr marL="240665" marR="22860" indent="-228600">
              <a:lnSpc>
                <a:spcPct val="114999"/>
              </a:lnSpc>
              <a:spcBef>
                <a:spcPts val="409"/>
              </a:spcBef>
              <a:buClr>
                <a:srgbClr val="585858"/>
              </a:buClr>
              <a:buSzPct val="128571"/>
              <a:buFont typeface="Microsoft Sans Serif"/>
              <a:buChar char="•"/>
              <a:tabLst>
                <a:tab pos="240665" algn="l"/>
                <a:tab pos="241300" algn="l"/>
              </a:tabLst>
            </a:pPr>
            <a:r>
              <a:rPr dirty="0" sz="1400" spc="-5">
                <a:latin typeface="Calibri"/>
                <a:cs typeface="Calibri"/>
              </a:rPr>
              <a:t>In</a:t>
            </a:r>
            <a:r>
              <a:rPr dirty="0" sz="1400" spc="5">
                <a:latin typeface="Calibri"/>
                <a:cs typeface="Calibri"/>
              </a:rPr>
              <a:t> </a:t>
            </a:r>
            <a:r>
              <a:rPr dirty="0" sz="1400" spc="-15">
                <a:latin typeface="Calibri"/>
                <a:cs typeface="Calibri"/>
              </a:rPr>
              <a:t>1947,</a:t>
            </a:r>
            <a:r>
              <a:rPr dirty="0" sz="140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the boundaries</a:t>
            </a:r>
            <a:r>
              <a:rPr dirty="0" sz="1400" spc="-2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of</a:t>
            </a:r>
            <a:r>
              <a:rPr dirty="0" sz="1400" spc="-1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several</a:t>
            </a:r>
            <a:r>
              <a:rPr dirty="0" sz="1400" spc="-3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old States</a:t>
            </a:r>
            <a:r>
              <a:rPr dirty="0" sz="1400" spc="-1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of</a:t>
            </a:r>
            <a:r>
              <a:rPr dirty="0" sz="1400" spc="-1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India</a:t>
            </a:r>
            <a:r>
              <a:rPr dirty="0" sz="1400" spc="-1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were</a:t>
            </a:r>
            <a:r>
              <a:rPr dirty="0" sz="1400" spc="-25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changed</a:t>
            </a:r>
            <a:r>
              <a:rPr dirty="0" sz="1400" spc="-3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in </a:t>
            </a:r>
            <a:r>
              <a:rPr dirty="0" sz="1400" spc="-5">
                <a:latin typeface="Calibri"/>
                <a:cs typeface="Calibri"/>
              </a:rPr>
              <a:t>order</a:t>
            </a:r>
            <a:r>
              <a:rPr dirty="0" sz="1400" spc="-3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to</a:t>
            </a:r>
            <a:r>
              <a:rPr dirty="0" sz="1400" spc="-1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create</a:t>
            </a:r>
            <a:r>
              <a:rPr dirty="0" sz="1400" spc="-75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new</a:t>
            </a:r>
            <a:r>
              <a:rPr dirty="0" sz="1400" spc="-1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States.</a:t>
            </a:r>
            <a:r>
              <a:rPr dirty="0" sz="1400" spc="-4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This</a:t>
            </a:r>
            <a:r>
              <a:rPr dirty="0" sz="1400" spc="-1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was</a:t>
            </a:r>
            <a:r>
              <a:rPr dirty="0" sz="1400" spc="-5">
                <a:latin typeface="Calibri"/>
                <a:cs typeface="Calibri"/>
              </a:rPr>
              <a:t> done </a:t>
            </a:r>
            <a:r>
              <a:rPr dirty="0" sz="1400" spc="-30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to </a:t>
            </a:r>
            <a:r>
              <a:rPr dirty="0" sz="1400" spc="-5">
                <a:latin typeface="Calibri"/>
                <a:cs typeface="Calibri"/>
              </a:rPr>
              <a:t>ensure that </a:t>
            </a:r>
            <a:r>
              <a:rPr dirty="0" sz="1400">
                <a:latin typeface="Calibri"/>
                <a:cs typeface="Calibri"/>
              </a:rPr>
              <a:t>people who </a:t>
            </a:r>
            <a:r>
              <a:rPr dirty="0" sz="1400" spc="-5">
                <a:latin typeface="Calibri"/>
                <a:cs typeface="Calibri"/>
              </a:rPr>
              <a:t>spoke the same </a:t>
            </a:r>
            <a:r>
              <a:rPr dirty="0" sz="1400">
                <a:latin typeface="Calibri"/>
                <a:cs typeface="Calibri"/>
              </a:rPr>
              <a:t>language lived in </a:t>
            </a:r>
            <a:r>
              <a:rPr dirty="0" sz="1400" spc="-5">
                <a:latin typeface="Calibri"/>
                <a:cs typeface="Calibri"/>
              </a:rPr>
              <a:t>the same State. Some States </a:t>
            </a:r>
            <a:r>
              <a:rPr dirty="0" sz="1400">
                <a:latin typeface="Calibri"/>
                <a:cs typeface="Calibri"/>
              </a:rPr>
              <a:t>were </a:t>
            </a:r>
            <a:r>
              <a:rPr dirty="0" sz="1400" spc="-5">
                <a:latin typeface="Calibri"/>
                <a:cs typeface="Calibri"/>
              </a:rPr>
              <a:t>created not on </a:t>
            </a:r>
            <a:r>
              <a:rPr dirty="0" sz="140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the basis </a:t>
            </a:r>
            <a:r>
              <a:rPr dirty="0" sz="1400">
                <a:latin typeface="Calibri"/>
                <a:cs typeface="Calibri"/>
              </a:rPr>
              <a:t>of language </a:t>
            </a:r>
            <a:r>
              <a:rPr dirty="0" sz="1400" spc="-5">
                <a:latin typeface="Calibri"/>
                <a:cs typeface="Calibri"/>
              </a:rPr>
              <a:t>but </a:t>
            </a:r>
            <a:r>
              <a:rPr dirty="0" sz="1400">
                <a:latin typeface="Calibri"/>
                <a:cs typeface="Calibri"/>
              </a:rPr>
              <a:t>to </a:t>
            </a:r>
            <a:r>
              <a:rPr dirty="0" sz="1400" spc="-5">
                <a:latin typeface="Calibri"/>
                <a:cs typeface="Calibri"/>
              </a:rPr>
              <a:t>recognize differences based on culture, ethnicity or </a:t>
            </a:r>
            <a:r>
              <a:rPr dirty="0" sz="1400" spc="-25">
                <a:latin typeface="Calibri"/>
                <a:cs typeface="Calibri"/>
              </a:rPr>
              <a:t>geography. </a:t>
            </a:r>
            <a:r>
              <a:rPr dirty="0" sz="1400" spc="-5">
                <a:latin typeface="Calibri"/>
                <a:cs typeface="Calibri"/>
              </a:rPr>
              <a:t>These include States </a:t>
            </a:r>
            <a:r>
              <a:rPr dirty="0" sz="1400" spc="-30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like </a:t>
            </a:r>
            <a:r>
              <a:rPr dirty="0" sz="1400" spc="-5">
                <a:latin typeface="Calibri"/>
                <a:cs typeface="Calibri"/>
              </a:rPr>
              <a:t>Nagaland,</a:t>
            </a:r>
            <a:r>
              <a:rPr dirty="0" sz="1400" spc="-45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Uttarakhand</a:t>
            </a:r>
            <a:r>
              <a:rPr dirty="0" sz="1400" spc="-35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and</a:t>
            </a:r>
            <a:r>
              <a:rPr dirty="0" sz="1400" spc="5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Jharkhand.</a:t>
            </a:r>
            <a:endParaRPr sz="1400">
              <a:latin typeface="Calibri"/>
              <a:cs typeface="Calibri"/>
            </a:endParaRPr>
          </a:p>
          <a:p>
            <a:pPr marL="240665" marR="5080" indent="-228600">
              <a:lnSpc>
                <a:spcPct val="114999"/>
              </a:lnSpc>
              <a:spcBef>
                <a:spcPts val="395"/>
              </a:spcBef>
              <a:buClr>
                <a:srgbClr val="585858"/>
              </a:buClr>
              <a:buSzPct val="128571"/>
              <a:buFont typeface="Microsoft Sans Serif"/>
              <a:buChar char="•"/>
              <a:tabLst>
                <a:tab pos="240665" algn="l"/>
                <a:tab pos="241300" algn="l"/>
              </a:tabLst>
            </a:pPr>
            <a:r>
              <a:rPr dirty="0" sz="1400">
                <a:latin typeface="Calibri"/>
                <a:cs typeface="Calibri"/>
              </a:rPr>
              <a:t>When </a:t>
            </a:r>
            <a:r>
              <a:rPr dirty="0" sz="1400" spc="-5">
                <a:latin typeface="Calibri"/>
                <a:cs typeface="Calibri"/>
              </a:rPr>
              <a:t>the demand</a:t>
            </a:r>
            <a:r>
              <a:rPr dirty="0" sz="1400" spc="-1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for</a:t>
            </a:r>
            <a:r>
              <a:rPr dirty="0" sz="1400" spc="-3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the</a:t>
            </a:r>
            <a:r>
              <a:rPr dirty="0" sz="1400" spc="5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formation</a:t>
            </a:r>
            <a:r>
              <a:rPr dirty="0" sz="1400" spc="-5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of</a:t>
            </a:r>
            <a:r>
              <a:rPr dirty="0" sz="1400" spc="-5">
                <a:latin typeface="Calibri"/>
                <a:cs typeface="Calibri"/>
              </a:rPr>
              <a:t> States</a:t>
            </a:r>
            <a:r>
              <a:rPr dirty="0" sz="1400" spc="1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on </a:t>
            </a:r>
            <a:r>
              <a:rPr dirty="0" sz="1400" spc="-5">
                <a:latin typeface="Calibri"/>
                <a:cs typeface="Calibri"/>
              </a:rPr>
              <a:t>the</a:t>
            </a:r>
            <a:r>
              <a:rPr dirty="0" sz="1400">
                <a:latin typeface="Calibri"/>
                <a:cs typeface="Calibri"/>
              </a:rPr>
              <a:t> basis</a:t>
            </a:r>
            <a:r>
              <a:rPr dirty="0" sz="1400" spc="-2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of</a:t>
            </a:r>
            <a:r>
              <a:rPr dirty="0" sz="1400" spc="-1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language</a:t>
            </a:r>
            <a:r>
              <a:rPr dirty="0" sz="1400" spc="-3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was raised,</a:t>
            </a:r>
            <a:r>
              <a:rPr dirty="0" sz="1400" spc="-14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some</a:t>
            </a:r>
            <a:r>
              <a:rPr dirty="0" sz="1400" spc="-3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national</a:t>
            </a:r>
            <a:r>
              <a:rPr dirty="0" sz="1400" spc="1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leaders</a:t>
            </a:r>
            <a:r>
              <a:rPr dirty="0" sz="1400" spc="15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feared </a:t>
            </a:r>
            <a:r>
              <a:rPr dirty="0" sz="1400" spc="-305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that</a:t>
            </a:r>
            <a:r>
              <a:rPr dirty="0" sz="1400" spc="4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it</a:t>
            </a:r>
            <a:r>
              <a:rPr dirty="0" sz="1400" spc="1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would</a:t>
            </a:r>
            <a:r>
              <a:rPr dirty="0" sz="1400" spc="2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lead</a:t>
            </a:r>
            <a:r>
              <a:rPr dirty="0" sz="1400" spc="2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to</a:t>
            </a:r>
            <a:r>
              <a:rPr dirty="0" sz="1400" spc="1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the</a:t>
            </a:r>
            <a:r>
              <a:rPr dirty="0" sz="1400" spc="45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disintegration</a:t>
            </a:r>
            <a:r>
              <a:rPr dirty="0" sz="1400" spc="-2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of</a:t>
            </a:r>
            <a:r>
              <a:rPr dirty="0" sz="1400" spc="15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the</a:t>
            </a:r>
            <a:r>
              <a:rPr dirty="0" sz="1400" spc="30">
                <a:latin typeface="Calibri"/>
                <a:cs typeface="Calibri"/>
              </a:rPr>
              <a:t> </a:t>
            </a:r>
            <a:r>
              <a:rPr dirty="0" sz="1400" spc="-35">
                <a:latin typeface="Calibri"/>
                <a:cs typeface="Calibri"/>
              </a:rPr>
              <a:t>country.</a:t>
            </a:r>
            <a:r>
              <a:rPr dirty="0" sz="1400" spc="2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The</a:t>
            </a:r>
            <a:r>
              <a:rPr dirty="0" sz="1400" spc="-165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Central</a:t>
            </a:r>
            <a:r>
              <a:rPr dirty="0" sz="1400" spc="1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Government</a:t>
            </a:r>
            <a:r>
              <a:rPr dirty="0" sz="1400" spc="-25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resisted</a:t>
            </a:r>
            <a:r>
              <a:rPr dirty="0" sz="1400" spc="3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linguistic</a:t>
            </a:r>
            <a:r>
              <a:rPr dirty="0" sz="1400" spc="-15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States</a:t>
            </a:r>
            <a:r>
              <a:rPr dirty="0" sz="1400">
                <a:latin typeface="Calibri"/>
                <a:cs typeface="Calibri"/>
              </a:rPr>
              <a:t> for </a:t>
            </a:r>
            <a:r>
              <a:rPr dirty="0" sz="1400" spc="5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some time. </a:t>
            </a:r>
            <a:r>
              <a:rPr dirty="0" sz="1400">
                <a:latin typeface="Calibri"/>
                <a:cs typeface="Calibri"/>
              </a:rPr>
              <a:t>But </a:t>
            </a:r>
            <a:r>
              <a:rPr dirty="0" sz="1400" spc="-5">
                <a:latin typeface="Calibri"/>
                <a:cs typeface="Calibri"/>
              </a:rPr>
              <a:t>the experience has </a:t>
            </a:r>
            <a:r>
              <a:rPr dirty="0" sz="1400">
                <a:latin typeface="Calibri"/>
                <a:cs typeface="Calibri"/>
              </a:rPr>
              <a:t>shown </a:t>
            </a:r>
            <a:r>
              <a:rPr dirty="0" sz="1400" spc="-5">
                <a:latin typeface="Calibri"/>
                <a:cs typeface="Calibri"/>
              </a:rPr>
              <a:t>that the formation </a:t>
            </a:r>
            <a:r>
              <a:rPr dirty="0" sz="1400">
                <a:latin typeface="Calibri"/>
                <a:cs typeface="Calibri"/>
              </a:rPr>
              <a:t>of </a:t>
            </a:r>
            <a:r>
              <a:rPr dirty="0" sz="1400" spc="-5">
                <a:latin typeface="Calibri"/>
                <a:cs typeface="Calibri"/>
              </a:rPr>
              <a:t>linguistic States has actually made the </a:t>
            </a:r>
            <a:r>
              <a:rPr dirty="0" sz="1400" spc="-35">
                <a:latin typeface="Calibri"/>
                <a:cs typeface="Calibri"/>
              </a:rPr>
              <a:t>country, </a:t>
            </a:r>
            <a:r>
              <a:rPr dirty="0" sz="1400" spc="-3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more</a:t>
            </a:r>
            <a:r>
              <a:rPr dirty="0" sz="1400" spc="-45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united.</a:t>
            </a:r>
            <a:r>
              <a:rPr dirty="0" sz="1400" spc="-2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It</a:t>
            </a:r>
            <a:r>
              <a:rPr dirty="0" sz="140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has</a:t>
            </a:r>
            <a:r>
              <a:rPr dirty="0" sz="1400" spc="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also</a:t>
            </a:r>
            <a:r>
              <a:rPr dirty="0" sz="1400" spc="-15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made</a:t>
            </a:r>
            <a:r>
              <a:rPr dirty="0" sz="1400" spc="1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administration</a:t>
            </a:r>
            <a:r>
              <a:rPr dirty="0" sz="1400" spc="-55">
                <a:latin typeface="Calibri"/>
                <a:cs typeface="Calibri"/>
              </a:rPr>
              <a:t> </a:t>
            </a:r>
            <a:r>
              <a:rPr dirty="0" sz="1400" spc="-35">
                <a:latin typeface="Calibri"/>
                <a:cs typeface="Calibri"/>
              </a:rPr>
              <a:t>easier.</a:t>
            </a:r>
            <a:endParaRPr sz="1400">
              <a:latin typeface="Calibri"/>
              <a:cs typeface="Calibri"/>
            </a:endParaRP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787640" y="4378452"/>
            <a:ext cx="1232916" cy="612648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061210" y="508761"/>
            <a:ext cx="5021580" cy="36068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pc="-5"/>
              <a:t>HOW</a:t>
            </a:r>
            <a:r>
              <a:rPr dirty="0" spc="-10"/>
              <a:t> </a:t>
            </a:r>
            <a:r>
              <a:rPr dirty="0" spc="-5"/>
              <a:t>IS</a:t>
            </a:r>
            <a:r>
              <a:rPr dirty="0" spc="-35"/>
              <a:t> </a:t>
            </a:r>
            <a:r>
              <a:rPr dirty="0" spc="-5"/>
              <a:t>FEDERALISM</a:t>
            </a:r>
            <a:r>
              <a:rPr dirty="0" spc="20"/>
              <a:t> </a:t>
            </a:r>
            <a:r>
              <a:rPr dirty="0" spc="-5"/>
              <a:t>PRACTICED</a:t>
            </a:r>
            <a:r>
              <a:rPr dirty="0" spc="-35"/>
              <a:t> </a:t>
            </a:r>
            <a:r>
              <a:rPr dirty="0" spc="-5"/>
              <a:t>IN</a:t>
            </a:r>
            <a:r>
              <a:rPr dirty="0" spc="-20"/>
              <a:t> </a:t>
            </a:r>
            <a:r>
              <a:rPr dirty="0" spc="35"/>
              <a:t>INDIA?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02742" y="1238834"/>
            <a:ext cx="8232775" cy="353758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14300">
              <a:lnSpc>
                <a:spcPct val="100000"/>
              </a:lnSpc>
              <a:spcBef>
                <a:spcPts val="100"/>
              </a:spcBef>
            </a:pPr>
            <a:r>
              <a:rPr dirty="0" sz="1800" spc="-5">
                <a:solidFill>
                  <a:srgbClr val="585858"/>
                </a:solidFill>
                <a:latin typeface="Microsoft Sans Serif"/>
                <a:cs typeface="Microsoft Sans Serif"/>
              </a:rPr>
              <a:t>LANGUAGE</a:t>
            </a:r>
            <a:r>
              <a:rPr dirty="0" sz="1800" spc="-80">
                <a:solidFill>
                  <a:srgbClr val="585858"/>
                </a:solidFill>
                <a:latin typeface="Microsoft Sans Serif"/>
                <a:cs typeface="Microsoft Sans Serif"/>
              </a:rPr>
              <a:t> </a:t>
            </a:r>
            <a:r>
              <a:rPr dirty="0" sz="1800" spc="-5">
                <a:solidFill>
                  <a:srgbClr val="585858"/>
                </a:solidFill>
                <a:latin typeface="Microsoft Sans Serif"/>
                <a:cs typeface="Microsoft Sans Serif"/>
              </a:rPr>
              <a:t>POLICY</a:t>
            </a:r>
            <a:endParaRPr sz="1800">
              <a:latin typeface="Microsoft Sans Serif"/>
              <a:cs typeface="Microsoft Sans Serif"/>
            </a:endParaRPr>
          </a:p>
          <a:p>
            <a:pPr marL="306705" marR="86995" indent="-294640">
              <a:lnSpc>
                <a:spcPct val="114999"/>
              </a:lnSpc>
              <a:spcBef>
                <a:spcPts val="165"/>
              </a:spcBef>
              <a:buClr>
                <a:srgbClr val="585858"/>
              </a:buClr>
              <a:buSzPct val="128571"/>
              <a:buFont typeface="Microsoft Sans Serif"/>
              <a:buChar char="•"/>
              <a:tabLst>
                <a:tab pos="306705" algn="l"/>
                <a:tab pos="307340" algn="l"/>
              </a:tabLst>
            </a:pPr>
            <a:r>
              <a:rPr dirty="0" sz="1400" spc="-5">
                <a:latin typeface="Calibri"/>
                <a:cs typeface="Calibri"/>
              </a:rPr>
              <a:t>Our Constitution did not </a:t>
            </a:r>
            <a:r>
              <a:rPr dirty="0" sz="1400">
                <a:latin typeface="Calibri"/>
                <a:cs typeface="Calibri"/>
              </a:rPr>
              <a:t>give </a:t>
            </a:r>
            <a:r>
              <a:rPr dirty="0" sz="1400" spc="-5">
                <a:latin typeface="Calibri"/>
                <a:cs typeface="Calibri"/>
              </a:rPr>
              <a:t>the status of </a:t>
            </a:r>
            <a:r>
              <a:rPr dirty="0" sz="1400">
                <a:latin typeface="Calibri"/>
                <a:cs typeface="Calibri"/>
              </a:rPr>
              <a:t>national language to </a:t>
            </a:r>
            <a:r>
              <a:rPr dirty="0" sz="1400" spc="-5">
                <a:latin typeface="Calibri"/>
                <a:cs typeface="Calibri"/>
              </a:rPr>
              <a:t>any one </a:t>
            </a:r>
            <a:r>
              <a:rPr dirty="0" sz="1400">
                <a:latin typeface="Calibri"/>
                <a:cs typeface="Calibri"/>
              </a:rPr>
              <a:t>language. </a:t>
            </a:r>
            <a:r>
              <a:rPr dirty="0" sz="1400" spc="10">
                <a:latin typeface="Calibri"/>
                <a:cs typeface="Calibri"/>
              </a:rPr>
              <a:t>Hindiwas </a:t>
            </a:r>
            <a:r>
              <a:rPr dirty="0" sz="1400" spc="-5">
                <a:latin typeface="Calibri"/>
                <a:cs typeface="Calibri"/>
              </a:rPr>
              <a:t>identified </a:t>
            </a:r>
            <a:r>
              <a:rPr dirty="0" sz="1400">
                <a:latin typeface="Calibri"/>
                <a:cs typeface="Calibri"/>
              </a:rPr>
              <a:t>as </a:t>
            </a:r>
            <a:r>
              <a:rPr dirty="0" sz="1400" spc="-5">
                <a:latin typeface="Calibri"/>
                <a:cs typeface="Calibri"/>
              </a:rPr>
              <a:t>the </a:t>
            </a:r>
            <a:r>
              <a:rPr dirty="0" sz="1400" spc="-305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official language. But Hindi </a:t>
            </a:r>
            <a:r>
              <a:rPr dirty="0" sz="1400">
                <a:latin typeface="Calibri"/>
                <a:cs typeface="Calibri"/>
              </a:rPr>
              <a:t>is </a:t>
            </a:r>
            <a:r>
              <a:rPr dirty="0" sz="1400" spc="-5">
                <a:latin typeface="Calibri"/>
                <a:cs typeface="Calibri"/>
              </a:rPr>
              <a:t>the mother tongue of only about </a:t>
            </a:r>
            <a:r>
              <a:rPr dirty="0" sz="1400">
                <a:latin typeface="Calibri"/>
                <a:cs typeface="Calibri"/>
              </a:rPr>
              <a:t>40 </a:t>
            </a:r>
            <a:r>
              <a:rPr dirty="0" sz="1400" spc="-5">
                <a:latin typeface="Calibri"/>
                <a:cs typeface="Calibri"/>
              </a:rPr>
              <a:t>per cent </a:t>
            </a:r>
            <a:r>
              <a:rPr dirty="0" sz="1400">
                <a:latin typeface="Calibri"/>
                <a:cs typeface="Calibri"/>
              </a:rPr>
              <a:t>of </a:t>
            </a:r>
            <a:r>
              <a:rPr dirty="0" sz="1400" spc="-5">
                <a:latin typeface="Calibri"/>
                <a:cs typeface="Calibri"/>
              </a:rPr>
              <a:t>Indians. Therefore, there </a:t>
            </a:r>
            <a:r>
              <a:rPr dirty="0" sz="1400">
                <a:latin typeface="Calibri"/>
                <a:cs typeface="Calibri"/>
              </a:rPr>
              <a:t>were </a:t>
            </a:r>
            <a:r>
              <a:rPr dirty="0" sz="1400" spc="5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many safeguards </a:t>
            </a:r>
            <a:r>
              <a:rPr dirty="0" sz="1400">
                <a:latin typeface="Calibri"/>
                <a:cs typeface="Calibri"/>
              </a:rPr>
              <a:t>to </a:t>
            </a:r>
            <a:r>
              <a:rPr dirty="0" sz="1400" spc="-5">
                <a:latin typeface="Calibri"/>
                <a:cs typeface="Calibri"/>
              </a:rPr>
              <a:t>protect other languages. </a:t>
            </a:r>
            <a:r>
              <a:rPr dirty="0" sz="1400">
                <a:latin typeface="Calibri"/>
                <a:cs typeface="Calibri"/>
              </a:rPr>
              <a:t>Besides </a:t>
            </a:r>
            <a:r>
              <a:rPr dirty="0" sz="1400" spc="-5">
                <a:latin typeface="Calibri"/>
                <a:cs typeface="Calibri"/>
              </a:rPr>
              <a:t>Hindi, there </a:t>
            </a:r>
            <a:r>
              <a:rPr dirty="0" sz="1400">
                <a:latin typeface="Calibri"/>
                <a:cs typeface="Calibri"/>
              </a:rPr>
              <a:t>are </a:t>
            </a:r>
            <a:r>
              <a:rPr dirty="0" sz="1400" spc="-5">
                <a:latin typeface="Calibri"/>
                <a:cs typeface="Calibri"/>
              </a:rPr>
              <a:t>21 other languages recognized </a:t>
            </a:r>
            <a:r>
              <a:rPr dirty="0" sz="1400">
                <a:latin typeface="Calibri"/>
                <a:cs typeface="Calibri"/>
              </a:rPr>
              <a:t>as </a:t>
            </a:r>
            <a:r>
              <a:rPr dirty="0" sz="1400" spc="5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Scheduled Languages by the </a:t>
            </a:r>
            <a:r>
              <a:rPr dirty="0" sz="1400">
                <a:latin typeface="Calibri"/>
                <a:cs typeface="Calibri"/>
              </a:rPr>
              <a:t>Constitution.A candidate in an </a:t>
            </a:r>
            <a:r>
              <a:rPr dirty="0" sz="1400" spc="-5">
                <a:latin typeface="Calibri"/>
                <a:cs typeface="Calibri"/>
              </a:rPr>
              <a:t>examination conducted </a:t>
            </a:r>
            <a:r>
              <a:rPr dirty="0" sz="1400">
                <a:latin typeface="Calibri"/>
                <a:cs typeface="Calibri"/>
              </a:rPr>
              <a:t>for </a:t>
            </a:r>
            <a:r>
              <a:rPr dirty="0" sz="1400" spc="-5">
                <a:latin typeface="Calibri"/>
                <a:cs typeface="Calibri"/>
              </a:rPr>
              <a:t>the Central </a:t>
            </a:r>
            <a:r>
              <a:rPr dirty="0" sz="140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Government </a:t>
            </a:r>
            <a:r>
              <a:rPr dirty="0" sz="1400">
                <a:latin typeface="Calibri"/>
                <a:cs typeface="Calibri"/>
              </a:rPr>
              <a:t>positions </a:t>
            </a:r>
            <a:r>
              <a:rPr dirty="0" sz="1400" spc="-5">
                <a:latin typeface="Calibri"/>
                <a:cs typeface="Calibri"/>
              </a:rPr>
              <a:t>may opt to take the </a:t>
            </a:r>
            <a:r>
              <a:rPr dirty="0" sz="1400">
                <a:latin typeface="Calibri"/>
                <a:cs typeface="Calibri"/>
              </a:rPr>
              <a:t>examination in </a:t>
            </a:r>
            <a:r>
              <a:rPr dirty="0" sz="1400" spc="-5">
                <a:latin typeface="Calibri"/>
                <a:cs typeface="Calibri"/>
              </a:rPr>
              <a:t>any of these languages. States </a:t>
            </a:r>
            <a:r>
              <a:rPr dirty="0" sz="1400">
                <a:latin typeface="Calibri"/>
                <a:cs typeface="Calibri"/>
              </a:rPr>
              <a:t>too </a:t>
            </a:r>
            <a:r>
              <a:rPr dirty="0" sz="1400" spc="-5">
                <a:latin typeface="Calibri"/>
                <a:cs typeface="Calibri"/>
              </a:rPr>
              <a:t>have their </a:t>
            </a:r>
            <a:r>
              <a:rPr dirty="0" sz="1400">
                <a:latin typeface="Calibri"/>
                <a:cs typeface="Calibri"/>
              </a:rPr>
              <a:t>own </a:t>
            </a:r>
            <a:r>
              <a:rPr dirty="0" sz="1400" spc="5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official languages. Much of the government </a:t>
            </a:r>
            <a:r>
              <a:rPr dirty="0" sz="1400">
                <a:latin typeface="Calibri"/>
                <a:cs typeface="Calibri"/>
              </a:rPr>
              <a:t>work </a:t>
            </a:r>
            <a:r>
              <a:rPr dirty="0" sz="1400" spc="-5">
                <a:latin typeface="Calibri"/>
                <a:cs typeface="Calibri"/>
              </a:rPr>
              <a:t>takes place </a:t>
            </a:r>
            <a:r>
              <a:rPr dirty="0" sz="1400">
                <a:latin typeface="Calibri"/>
                <a:cs typeface="Calibri"/>
              </a:rPr>
              <a:t>in </a:t>
            </a:r>
            <a:r>
              <a:rPr dirty="0" sz="1400" spc="-5">
                <a:latin typeface="Calibri"/>
                <a:cs typeface="Calibri"/>
              </a:rPr>
              <a:t>the official </a:t>
            </a:r>
            <a:r>
              <a:rPr dirty="0" sz="1400">
                <a:latin typeface="Calibri"/>
                <a:cs typeface="Calibri"/>
              </a:rPr>
              <a:t>language </a:t>
            </a:r>
            <a:r>
              <a:rPr dirty="0" sz="1400" spc="-5">
                <a:latin typeface="Calibri"/>
                <a:cs typeface="Calibri"/>
              </a:rPr>
              <a:t>of the concerned State. </a:t>
            </a:r>
            <a:r>
              <a:rPr dirty="0" sz="1400">
                <a:latin typeface="Calibri"/>
                <a:cs typeface="Calibri"/>
              </a:rPr>
              <a:t> Unlike </a:t>
            </a:r>
            <a:r>
              <a:rPr dirty="0" sz="1400" spc="-5">
                <a:latin typeface="Calibri"/>
                <a:cs typeface="Calibri"/>
              </a:rPr>
              <a:t>Sri Lanka, the </a:t>
            </a:r>
            <a:r>
              <a:rPr dirty="0" sz="1400">
                <a:latin typeface="Calibri"/>
                <a:cs typeface="Calibri"/>
              </a:rPr>
              <a:t>leaders </a:t>
            </a:r>
            <a:r>
              <a:rPr dirty="0" sz="1400" spc="-5">
                <a:latin typeface="Calibri"/>
                <a:cs typeface="Calibri"/>
              </a:rPr>
              <a:t>of our country adopted </a:t>
            </a:r>
            <a:r>
              <a:rPr dirty="0" sz="1400">
                <a:latin typeface="Calibri"/>
                <a:cs typeface="Calibri"/>
              </a:rPr>
              <a:t>a very </a:t>
            </a:r>
            <a:r>
              <a:rPr dirty="0" sz="1400" spc="-5">
                <a:latin typeface="Calibri"/>
                <a:cs typeface="Calibri"/>
              </a:rPr>
              <a:t>cautious attitude </a:t>
            </a:r>
            <a:r>
              <a:rPr dirty="0" sz="1400">
                <a:latin typeface="Calibri"/>
                <a:cs typeface="Calibri"/>
              </a:rPr>
              <a:t>in </a:t>
            </a:r>
            <a:r>
              <a:rPr dirty="0" sz="1400" spc="-5">
                <a:latin typeface="Calibri"/>
                <a:cs typeface="Calibri"/>
              </a:rPr>
              <a:t>spreading the use </a:t>
            </a:r>
            <a:r>
              <a:rPr dirty="0" sz="1400">
                <a:latin typeface="Calibri"/>
                <a:cs typeface="Calibri"/>
              </a:rPr>
              <a:t>of </a:t>
            </a:r>
            <a:r>
              <a:rPr dirty="0" sz="1400" spc="-5">
                <a:latin typeface="Calibri"/>
                <a:cs typeface="Calibri"/>
              </a:rPr>
              <a:t>Hindi. </a:t>
            </a:r>
            <a:r>
              <a:rPr dirty="0" sz="140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According</a:t>
            </a:r>
            <a:r>
              <a:rPr dirty="0" sz="1400" spc="-4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to</a:t>
            </a:r>
            <a:r>
              <a:rPr dirty="0" sz="1400" spc="-5">
                <a:latin typeface="Calibri"/>
                <a:cs typeface="Calibri"/>
              </a:rPr>
              <a:t> the Constitution,</a:t>
            </a:r>
            <a:r>
              <a:rPr dirty="0" sz="1400" spc="-5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the</a:t>
            </a:r>
            <a:r>
              <a:rPr dirty="0" sz="1400" spc="-2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use</a:t>
            </a:r>
            <a:r>
              <a:rPr dirty="0" sz="1400" spc="-1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of</a:t>
            </a:r>
            <a:r>
              <a:rPr dirty="0" sz="1400" spc="-1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English</a:t>
            </a:r>
            <a:r>
              <a:rPr dirty="0" sz="1400" spc="2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for</a:t>
            </a:r>
            <a:r>
              <a:rPr dirty="0" sz="1400" spc="-4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official</a:t>
            </a:r>
            <a:r>
              <a:rPr dirty="0" sz="1400" spc="-4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purposes</a:t>
            </a:r>
            <a:r>
              <a:rPr dirty="0" sz="1400" spc="-5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was to</a:t>
            </a:r>
            <a:r>
              <a:rPr dirty="0" sz="1400" spc="5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stop</a:t>
            </a:r>
            <a:r>
              <a:rPr dirty="0" sz="1400" spc="-15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in</a:t>
            </a:r>
            <a:r>
              <a:rPr dirty="0" sz="1400" spc="-15">
                <a:latin typeface="Calibri"/>
                <a:cs typeface="Calibri"/>
              </a:rPr>
              <a:t> </a:t>
            </a:r>
            <a:r>
              <a:rPr dirty="0" sz="1400" spc="-20">
                <a:latin typeface="Calibri"/>
                <a:cs typeface="Calibri"/>
              </a:rPr>
              <a:t>1965.</a:t>
            </a:r>
            <a:endParaRPr sz="1400">
              <a:latin typeface="Calibri"/>
              <a:cs typeface="Calibri"/>
            </a:endParaRPr>
          </a:p>
          <a:p>
            <a:pPr marL="306705" marR="5080" indent="-294640">
              <a:lnSpc>
                <a:spcPct val="114999"/>
              </a:lnSpc>
              <a:spcBef>
                <a:spcPts val="95"/>
              </a:spcBef>
              <a:buClr>
                <a:srgbClr val="585858"/>
              </a:buClr>
              <a:buSzPct val="128571"/>
              <a:buFont typeface="Microsoft Sans Serif"/>
              <a:buChar char="•"/>
              <a:tabLst>
                <a:tab pos="306705" algn="l"/>
                <a:tab pos="307340" algn="l"/>
              </a:tabLst>
            </a:pPr>
            <a:r>
              <a:rPr dirty="0" sz="1400" spc="-35">
                <a:latin typeface="Calibri"/>
                <a:cs typeface="Calibri"/>
              </a:rPr>
              <a:t>However, </a:t>
            </a:r>
            <a:r>
              <a:rPr dirty="0" sz="1400" spc="-5">
                <a:latin typeface="Calibri"/>
                <a:cs typeface="Calibri"/>
              </a:rPr>
              <a:t>many non Hindi speaking States demanded that the use </a:t>
            </a:r>
            <a:r>
              <a:rPr dirty="0" sz="1400">
                <a:latin typeface="Calibri"/>
                <a:cs typeface="Calibri"/>
              </a:rPr>
              <a:t>of </a:t>
            </a:r>
            <a:r>
              <a:rPr dirty="0" sz="1400" spc="-5">
                <a:latin typeface="Calibri"/>
                <a:cs typeface="Calibri"/>
              </a:rPr>
              <a:t>English continue. In </a:t>
            </a:r>
            <a:r>
              <a:rPr dirty="0" sz="1400" spc="-40">
                <a:latin typeface="Calibri"/>
                <a:cs typeface="Calibri"/>
              </a:rPr>
              <a:t>Tamil </a:t>
            </a:r>
            <a:r>
              <a:rPr dirty="0" sz="1400" spc="-5">
                <a:latin typeface="Calibri"/>
                <a:cs typeface="Calibri"/>
              </a:rPr>
              <a:t>Nadu, this </a:t>
            </a:r>
            <a:r>
              <a:rPr dirty="0" sz="140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movement</a:t>
            </a:r>
            <a:r>
              <a:rPr dirty="0" sz="1400" spc="-4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took</a:t>
            </a:r>
            <a:r>
              <a:rPr dirty="0" sz="1400" spc="-2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a</a:t>
            </a:r>
            <a:r>
              <a:rPr dirty="0" sz="1400" spc="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violent</a:t>
            </a:r>
            <a:r>
              <a:rPr dirty="0" sz="1400" spc="1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form.</a:t>
            </a:r>
            <a:r>
              <a:rPr dirty="0" sz="1400" spc="-45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The</a:t>
            </a:r>
            <a:r>
              <a:rPr dirty="0" sz="1400" spc="-1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Central</a:t>
            </a:r>
            <a:r>
              <a:rPr dirty="0" sz="1400" spc="-15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Government</a:t>
            </a:r>
            <a:r>
              <a:rPr dirty="0" sz="1400" spc="-5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responded</a:t>
            </a:r>
            <a:r>
              <a:rPr dirty="0" sz="1400" spc="-35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by </a:t>
            </a:r>
            <a:r>
              <a:rPr dirty="0" sz="1400">
                <a:latin typeface="Calibri"/>
                <a:cs typeface="Calibri"/>
              </a:rPr>
              <a:t>agreeing</a:t>
            </a:r>
            <a:r>
              <a:rPr dirty="0" sz="1400" spc="-105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to</a:t>
            </a:r>
            <a:r>
              <a:rPr dirty="0" sz="1400" spc="-1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continue</a:t>
            </a:r>
            <a:r>
              <a:rPr dirty="0" sz="1400" spc="-25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the use</a:t>
            </a:r>
            <a:r>
              <a:rPr dirty="0" sz="1400" spc="-1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of</a:t>
            </a:r>
            <a:r>
              <a:rPr dirty="0" sz="1400" spc="-1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English </a:t>
            </a:r>
            <a:r>
              <a:rPr dirty="0" sz="1400" spc="-30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along</a:t>
            </a:r>
            <a:r>
              <a:rPr dirty="0" sz="1400" spc="1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with</a:t>
            </a:r>
            <a:r>
              <a:rPr dirty="0" sz="1400" spc="-1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Hindi</a:t>
            </a:r>
            <a:r>
              <a:rPr dirty="0" sz="1400" spc="-2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for</a:t>
            </a:r>
            <a:r>
              <a:rPr dirty="0" sz="1400" spc="-25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official</a:t>
            </a:r>
            <a:r>
              <a:rPr dirty="0" sz="1400" spc="-4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purposes.</a:t>
            </a:r>
            <a:r>
              <a:rPr dirty="0" sz="1400" spc="-3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Many</a:t>
            </a:r>
            <a:r>
              <a:rPr dirty="0" sz="1400" spc="2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critics</a:t>
            </a:r>
            <a:r>
              <a:rPr dirty="0" sz="1400" spc="-3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think</a:t>
            </a:r>
            <a:r>
              <a:rPr dirty="0" sz="1400" spc="-2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that</a:t>
            </a:r>
            <a:r>
              <a:rPr dirty="0" sz="1400" spc="35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this</a:t>
            </a:r>
            <a:r>
              <a:rPr dirty="0" sz="1400" spc="2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solution</a:t>
            </a:r>
            <a:r>
              <a:rPr dirty="0" sz="1400" spc="-4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favoured</a:t>
            </a:r>
            <a:r>
              <a:rPr dirty="0" sz="1400" spc="1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the</a:t>
            </a:r>
            <a:r>
              <a:rPr dirty="0" sz="1400" spc="5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English</a:t>
            </a:r>
            <a:r>
              <a:rPr dirty="0" sz="1400" spc="-2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speaking</a:t>
            </a:r>
            <a:r>
              <a:rPr dirty="0" sz="1400" spc="-65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elite.</a:t>
            </a:r>
            <a:endParaRPr sz="1400">
              <a:latin typeface="Calibri"/>
              <a:cs typeface="Calibri"/>
            </a:endParaRPr>
          </a:p>
          <a:p>
            <a:pPr marL="306705" indent="-294640">
              <a:lnSpc>
                <a:spcPct val="100000"/>
              </a:lnSpc>
              <a:spcBef>
                <a:spcPts val="360"/>
              </a:spcBef>
              <a:buClr>
                <a:srgbClr val="585858"/>
              </a:buClr>
              <a:buSzPct val="128571"/>
              <a:buFont typeface="Microsoft Sans Serif"/>
              <a:buChar char="•"/>
              <a:tabLst>
                <a:tab pos="306705" algn="l"/>
                <a:tab pos="307340" algn="l"/>
              </a:tabLst>
            </a:pPr>
            <a:r>
              <a:rPr dirty="0" sz="1400" spc="-15">
                <a:latin typeface="Calibri"/>
                <a:cs typeface="Calibri"/>
              </a:rPr>
              <a:t>Promotion</a:t>
            </a:r>
            <a:r>
              <a:rPr dirty="0" sz="1400" spc="-6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of</a:t>
            </a:r>
            <a:r>
              <a:rPr dirty="0" sz="1400" spc="-5">
                <a:latin typeface="Calibri"/>
                <a:cs typeface="Calibri"/>
              </a:rPr>
              <a:t> Hindi</a:t>
            </a:r>
            <a:r>
              <a:rPr dirty="0" sz="1400" spc="-2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continues</a:t>
            </a:r>
            <a:r>
              <a:rPr dirty="0" sz="1400" spc="-2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to</a:t>
            </a:r>
            <a:r>
              <a:rPr dirty="0" sz="1400" spc="-5">
                <a:latin typeface="Calibri"/>
                <a:cs typeface="Calibri"/>
              </a:rPr>
              <a:t> be</a:t>
            </a:r>
            <a:r>
              <a:rPr dirty="0" sz="1400" spc="-2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the</a:t>
            </a:r>
            <a:r>
              <a:rPr dirty="0" sz="1400" spc="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official</a:t>
            </a:r>
            <a:r>
              <a:rPr dirty="0" sz="1400" spc="-4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policy</a:t>
            </a:r>
            <a:r>
              <a:rPr dirty="0" sz="1400" spc="-7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of</a:t>
            </a:r>
            <a:r>
              <a:rPr dirty="0" sz="1400" spc="-5">
                <a:latin typeface="Calibri"/>
                <a:cs typeface="Calibri"/>
              </a:rPr>
              <a:t> the Government</a:t>
            </a:r>
            <a:r>
              <a:rPr dirty="0" sz="1400" spc="-5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of</a:t>
            </a:r>
            <a:r>
              <a:rPr dirty="0" sz="140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India.</a:t>
            </a:r>
            <a:r>
              <a:rPr dirty="0" sz="1400">
                <a:latin typeface="Calibri"/>
                <a:cs typeface="Calibri"/>
              </a:rPr>
              <a:t> </a:t>
            </a:r>
            <a:r>
              <a:rPr dirty="0" sz="1400" spc="-15">
                <a:latin typeface="Calibri"/>
                <a:cs typeface="Calibri"/>
              </a:rPr>
              <a:t>Promotion</a:t>
            </a:r>
            <a:r>
              <a:rPr dirty="0" sz="1400" spc="-5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does</a:t>
            </a:r>
            <a:r>
              <a:rPr dirty="0" sz="1400" spc="-15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not</a:t>
            </a:r>
            <a:r>
              <a:rPr dirty="0" sz="1400" spc="2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mean</a:t>
            </a:r>
            <a:endParaRPr sz="1400">
              <a:latin typeface="Calibri"/>
              <a:cs typeface="Calibri"/>
            </a:endParaRPr>
          </a:p>
          <a:p>
            <a:pPr marL="306705">
              <a:lnSpc>
                <a:spcPct val="100000"/>
              </a:lnSpc>
              <a:spcBef>
                <a:spcPts val="254"/>
              </a:spcBef>
            </a:pPr>
            <a:r>
              <a:rPr dirty="0" sz="1400">
                <a:latin typeface="Calibri"/>
                <a:cs typeface="Calibri"/>
              </a:rPr>
              <a:t>that</a:t>
            </a:r>
            <a:r>
              <a:rPr dirty="0" sz="1400" spc="-5">
                <a:latin typeface="Calibri"/>
                <a:cs typeface="Calibri"/>
              </a:rPr>
              <a:t> the</a:t>
            </a:r>
            <a:r>
              <a:rPr dirty="0" sz="140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Central</a:t>
            </a:r>
            <a:r>
              <a:rPr dirty="0" sz="1400" spc="-25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Government</a:t>
            </a:r>
            <a:r>
              <a:rPr dirty="0" sz="1400" spc="-4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can impose</a:t>
            </a:r>
            <a:r>
              <a:rPr dirty="0" sz="1400" spc="-4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Hindi </a:t>
            </a:r>
            <a:r>
              <a:rPr dirty="0" sz="1400">
                <a:latin typeface="Calibri"/>
                <a:cs typeface="Calibri"/>
              </a:rPr>
              <a:t>on</a:t>
            </a:r>
            <a:r>
              <a:rPr dirty="0" sz="1400" spc="-15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States</a:t>
            </a:r>
            <a:r>
              <a:rPr dirty="0" sz="1400" spc="-3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where</a:t>
            </a:r>
            <a:r>
              <a:rPr dirty="0" sz="1400" spc="1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people</a:t>
            </a:r>
            <a:r>
              <a:rPr dirty="0" sz="1400" spc="-3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speak</a:t>
            </a:r>
            <a:r>
              <a:rPr dirty="0" sz="1400" spc="-6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a different</a:t>
            </a:r>
            <a:r>
              <a:rPr dirty="0" sz="1400" spc="-55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language.</a:t>
            </a:r>
            <a:endParaRPr sz="1400">
              <a:latin typeface="Calibri"/>
              <a:cs typeface="Calibri"/>
            </a:endParaRP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787640" y="4378452"/>
            <a:ext cx="1232916" cy="612648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3970">
              <a:lnSpc>
                <a:spcPct val="100000"/>
              </a:lnSpc>
              <a:spcBef>
                <a:spcPts val="95"/>
              </a:spcBef>
            </a:pPr>
            <a:r>
              <a:rPr dirty="0" spc="-5"/>
              <a:t>HOW IS</a:t>
            </a:r>
            <a:r>
              <a:rPr dirty="0" spc="-35"/>
              <a:t> </a:t>
            </a:r>
            <a:r>
              <a:rPr dirty="0" spc="-5"/>
              <a:t>FEDERALISM</a:t>
            </a:r>
            <a:r>
              <a:rPr dirty="0" spc="20"/>
              <a:t> </a:t>
            </a:r>
            <a:r>
              <a:rPr dirty="0" spc="-5"/>
              <a:t>PRACTICED</a:t>
            </a:r>
            <a:r>
              <a:rPr dirty="0" spc="-35"/>
              <a:t> </a:t>
            </a:r>
            <a:r>
              <a:rPr dirty="0" spc="-5"/>
              <a:t>IN</a:t>
            </a:r>
            <a:r>
              <a:rPr dirty="0" spc="-15"/>
              <a:t> </a:t>
            </a:r>
            <a:r>
              <a:rPr dirty="0" spc="-5"/>
              <a:t>INDIA?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02742" y="1052576"/>
            <a:ext cx="8346440" cy="38919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14300">
              <a:lnSpc>
                <a:spcPct val="100000"/>
              </a:lnSpc>
              <a:spcBef>
                <a:spcPts val="100"/>
              </a:spcBef>
            </a:pPr>
            <a:r>
              <a:rPr dirty="0" sz="1800" spc="-5">
                <a:solidFill>
                  <a:srgbClr val="585858"/>
                </a:solidFill>
                <a:latin typeface="Microsoft Sans Serif"/>
                <a:cs typeface="Microsoft Sans Serif"/>
              </a:rPr>
              <a:t>CE</a:t>
            </a:r>
            <a:r>
              <a:rPr dirty="0" sz="1800" spc="-15">
                <a:solidFill>
                  <a:srgbClr val="585858"/>
                </a:solidFill>
                <a:latin typeface="Microsoft Sans Serif"/>
                <a:cs typeface="Microsoft Sans Serif"/>
              </a:rPr>
              <a:t>N</a:t>
            </a:r>
            <a:r>
              <a:rPr dirty="0" sz="1800" spc="10">
                <a:solidFill>
                  <a:srgbClr val="585858"/>
                </a:solidFill>
                <a:latin typeface="Microsoft Sans Serif"/>
                <a:cs typeface="Microsoft Sans Serif"/>
              </a:rPr>
              <a:t>T</a:t>
            </a:r>
            <a:r>
              <a:rPr dirty="0" sz="1800" spc="-5">
                <a:solidFill>
                  <a:srgbClr val="585858"/>
                </a:solidFill>
                <a:latin typeface="Microsoft Sans Serif"/>
                <a:cs typeface="Microsoft Sans Serif"/>
              </a:rPr>
              <a:t>R</a:t>
            </a:r>
            <a:r>
              <a:rPr dirty="0" sz="1800" spc="-10">
                <a:solidFill>
                  <a:srgbClr val="585858"/>
                </a:solidFill>
                <a:latin typeface="Microsoft Sans Serif"/>
                <a:cs typeface="Microsoft Sans Serif"/>
              </a:rPr>
              <a:t>E</a:t>
            </a:r>
            <a:r>
              <a:rPr dirty="0" sz="1800" spc="-5">
                <a:solidFill>
                  <a:srgbClr val="585858"/>
                </a:solidFill>
                <a:latin typeface="Microsoft Sans Serif"/>
                <a:cs typeface="Microsoft Sans Serif"/>
              </a:rPr>
              <a:t>-</a:t>
            </a:r>
            <a:r>
              <a:rPr dirty="0" sz="1800" spc="-25">
                <a:solidFill>
                  <a:srgbClr val="585858"/>
                </a:solidFill>
                <a:latin typeface="Microsoft Sans Serif"/>
                <a:cs typeface="Microsoft Sans Serif"/>
              </a:rPr>
              <a:t> </a:t>
            </a:r>
            <a:r>
              <a:rPr dirty="0" sz="1800" spc="-145">
                <a:solidFill>
                  <a:srgbClr val="585858"/>
                </a:solidFill>
                <a:latin typeface="Microsoft Sans Serif"/>
                <a:cs typeface="Microsoft Sans Serif"/>
              </a:rPr>
              <a:t>S</a:t>
            </a:r>
            <a:r>
              <a:rPr dirty="0" sz="1800" spc="-130">
                <a:solidFill>
                  <a:srgbClr val="585858"/>
                </a:solidFill>
                <a:latin typeface="Microsoft Sans Serif"/>
                <a:cs typeface="Microsoft Sans Serif"/>
              </a:rPr>
              <a:t>T</a:t>
            </a:r>
            <a:r>
              <a:rPr dirty="0" sz="1800" spc="-145">
                <a:solidFill>
                  <a:srgbClr val="585858"/>
                </a:solidFill>
                <a:latin typeface="Microsoft Sans Serif"/>
                <a:cs typeface="Microsoft Sans Serif"/>
              </a:rPr>
              <a:t>A</a:t>
            </a:r>
            <a:r>
              <a:rPr dirty="0" sz="1800" spc="-130">
                <a:solidFill>
                  <a:srgbClr val="585858"/>
                </a:solidFill>
                <a:latin typeface="Microsoft Sans Serif"/>
                <a:cs typeface="Microsoft Sans Serif"/>
              </a:rPr>
              <a:t>T</a:t>
            </a:r>
            <a:r>
              <a:rPr dirty="0" sz="1800">
                <a:solidFill>
                  <a:srgbClr val="585858"/>
                </a:solidFill>
                <a:latin typeface="Microsoft Sans Serif"/>
                <a:cs typeface="Microsoft Sans Serif"/>
              </a:rPr>
              <a:t>E</a:t>
            </a:r>
            <a:r>
              <a:rPr dirty="0" sz="1800" spc="-190">
                <a:solidFill>
                  <a:srgbClr val="585858"/>
                </a:solidFill>
                <a:latin typeface="Microsoft Sans Serif"/>
                <a:cs typeface="Microsoft Sans Serif"/>
              </a:rPr>
              <a:t> </a:t>
            </a:r>
            <a:r>
              <a:rPr dirty="0" sz="1800" spc="-60">
                <a:solidFill>
                  <a:srgbClr val="585858"/>
                </a:solidFill>
                <a:latin typeface="Microsoft Sans Serif"/>
                <a:cs typeface="Microsoft Sans Serif"/>
              </a:rPr>
              <a:t>R</a:t>
            </a:r>
            <a:r>
              <a:rPr dirty="0" sz="1800" spc="-50">
                <a:solidFill>
                  <a:srgbClr val="585858"/>
                </a:solidFill>
                <a:latin typeface="Microsoft Sans Serif"/>
                <a:cs typeface="Microsoft Sans Serif"/>
              </a:rPr>
              <a:t>E</a:t>
            </a:r>
            <a:r>
              <a:rPr dirty="0" sz="1800" spc="-60">
                <a:solidFill>
                  <a:srgbClr val="585858"/>
                </a:solidFill>
                <a:latin typeface="Microsoft Sans Serif"/>
                <a:cs typeface="Microsoft Sans Serif"/>
              </a:rPr>
              <a:t>L</a:t>
            </a:r>
            <a:r>
              <a:rPr dirty="0" sz="1800" spc="-50">
                <a:solidFill>
                  <a:srgbClr val="585858"/>
                </a:solidFill>
                <a:latin typeface="Microsoft Sans Serif"/>
                <a:cs typeface="Microsoft Sans Serif"/>
              </a:rPr>
              <a:t>A</a:t>
            </a:r>
            <a:r>
              <a:rPr dirty="0" sz="1800" spc="-35">
                <a:solidFill>
                  <a:srgbClr val="585858"/>
                </a:solidFill>
                <a:latin typeface="Microsoft Sans Serif"/>
                <a:cs typeface="Microsoft Sans Serif"/>
              </a:rPr>
              <a:t>T</a:t>
            </a:r>
            <a:r>
              <a:rPr dirty="0" sz="1800" spc="-45">
                <a:solidFill>
                  <a:srgbClr val="585858"/>
                </a:solidFill>
                <a:latin typeface="Microsoft Sans Serif"/>
                <a:cs typeface="Microsoft Sans Serif"/>
              </a:rPr>
              <a:t>I</a:t>
            </a:r>
            <a:r>
              <a:rPr dirty="0" sz="1800" spc="-45">
                <a:solidFill>
                  <a:srgbClr val="585858"/>
                </a:solidFill>
                <a:latin typeface="Microsoft Sans Serif"/>
                <a:cs typeface="Microsoft Sans Serif"/>
              </a:rPr>
              <a:t>O</a:t>
            </a:r>
            <a:r>
              <a:rPr dirty="0" sz="1800" spc="-60">
                <a:solidFill>
                  <a:srgbClr val="585858"/>
                </a:solidFill>
                <a:latin typeface="Microsoft Sans Serif"/>
                <a:cs typeface="Microsoft Sans Serif"/>
              </a:rPr>
              <a:t>N</a:t>
            </a:r>
            <a:r>
              <a:rPr dirty="0" sz="1800">
                <a:solidFill>
                  <a:srgbClr val="585858"/>
                </a:solidFill>
                <a:latin typeface="Microsoft Sans Serif"/>
                <a:cs typeface="Microsoft Sans Serif"/>
              </a:rPr>
              <a:t>S</a:t>
            </a:r>
            <a:endParaRPr sz="1800">
              <a:latin typeface="Microsoft Sans Serif"/>
              <a:cs typeface="Microsoft Sans Serif"/>
            </a:endParaRPr>
          </a:p>
          <a:p>
            <a:pPr marL="241300" marR="5080" indent="-228600">
              <a:lnSpc>
                <a:spcPct val="114999"/>
              </a:lnSpc>
              <a:spcBef>
                <a:spcPts val="160"/>
              </a:spcBef>
              <a:buClr>
                <a:srgbClr val="585858"/>
              </a:buClr>
              <a:buSzPct val="128571"/>
              <a:buFont typeface="Microsoft Sans Serif"/>
              <a:buChar char="•"/>
              <a:tabLst>
                <a:tab pos="240665" algn="l"/>
                <a:tab pos="241300" algn="l"/>
              </a:tabLst>
            </a:pPr>
            <a:r>
              <a:rPr dirty="0" sz="1400">
                <a:latin typeface="Calibri"/>
                <a:cs typeface="Calibri"/>
              </a:rPr>
              <a:t>For a </a:t>
            </a:r>
            <a:r>
              <a:rPr dirty="0" sz="1400" spc="-5">
                <a:latin typeface="Calibri"/>
                <a:cs typeface="Calibri"/>
              </a:rPr>
              <a:t>long time, the same party ruled both </a:t>
            </a:r>
            <a:r>
              <a:rPr dirty="0" sz="1400">
                <a:latin typeface="Calibri"/>
                <a:cs typeface="Calibri"/>
              </a:rPr>
              <a:t>at </a:t>
            </a:r>
            <a:r>
              <a:rPr dirty="0" sz="1400" spc="-5">
                <a:latin typeface="Calibri"/>
                <a:cs typeface="Calibri"/>
              </a:rPr>
              <a:t>the Centre and </a:t>
            </a:r>
            <a:r>
              <a:rPr dirty="0" sz="1400">
                <a:latin typeface="Calibri"/>
                <a:cs typeface="Calibri"/>
              </a:rPr>
              <a:t>in </a:t>
            </a:r>
            <a:r>
              <a:rPr dirty="0" sz="1400" spc="-5">
                <a:latin typeface="Calibri"/>
                <a:cs typeface="Calibri"/>
              </a:rPr>
              <a:t>most </a:t>
            </a:r>
            <a:r>
              <a:rPr dirty="0" sz="1400">
                <a:latin typeface="Calibri"/>
                <a:cs typeface="Calibri"/>
              </a:rPr>
              <a:t>of </a:t>
            </a:r>
            <a:r>
              <a:rPr dirty="0" sz="1400" spc="-5">
                <a:latin typeface="Calibri"/>
                <a:cs typeface="Calibri"/>
              </a:rPr>
              <a:t>the </a:t>
            </a:r>
            <a:r>
              <a:rPr dirty="0" sz="1400">
                <a:latin typeface="Calibri"/>
                <a:cs typeface="Calibri"/>
              </a:rPr>
              <a:t>States. </a:t>
            </a:r>
            <a:r>
              <a:rPr dirty="0" sz="1400" spc="-5">
                <a:latin typeface="Calibri"/>
                <a:cs typeface="Calibri"/>
              </a:rPr>
              <a:t>This </a:t>
            </a:r>
            <a:r>
              <a:rPr dirty="0" sz="1400">
                <a:latin typeface="Calibri"/>
                <a:cs typeface="Calibri"/>
              </a:rPr>
              <a:t>meant </a:t>
            </a:r>
            <a:r>
              <a:rPr dirty="0" sz="1400" spc="-5">
                <a:latin typeface="Calibri"/>
                <a:cs typeface="Calibri"/>
              </a:rPr>
              <a:t>that the State </a:t>
            </a:r>
            <a:r>
              <a:rPr dirty="0" sz="1400">
                <a:latin typeface="Calibri"/>
                <a:cs typeface="Calibri"/>
              </a:rPr>
              <a:t> governments </a:t>
            </a:r>
            <a:r>
              <a:rPr dirty="0" sz="1400" spc="-5">
                <a:latin typeface="Calibri"/>
                <a:cs typeface="Calibri"/>
              </a:rPr>
              <a:t>did not </a:t>
            </a:r>
            <a:r>
              <a:rPr dirty="0" sz="1400">
                <a:latin typeface="Calibri"/>
                <a:cs typeface="Calibri"/>
              </a:rPr>
              <a:t>exercise </a:t>
            </a:r>
            <a:r>
              <a:rPr dirty="0" sz="1400" spc="-5">
                <a:latin typeface="Calibri"/>
                <a:cs typeface="Calibri"/>
              </a:rPr>
              <a:t>their rights </a:t>
            </a:r>
            <a:r>
              <a:rPr dirty="0" sz="1400">
                <a:latin typeface="Calibri"/>
                <a:cs typeface="Calibri"/>
              </a:rPr>
              <a:t>as </a:t>
            </a:r>
            <a:r>
              <a:rPr dirty="0" sz="1400" spc="-5">
                <a:latin typeface="Calibri"/>
                <a:cs typeface="Calibri"/>
              </a:rPr>
              <a:t>autonomous federal units. </a:t>
            </a:r>
            <a:r>
              <a:rPr dirty="0" sz="1400">
                <a:latin typeface="Calibri"/>
                <a:cs typeface="Calibri"/>
              </a:rPr>
              <a:t>As </a:t>
            </a:r>
            <a:r>
              <a:rPr dirty="0" sz="1400" spc="-5">
                <a:latin typeface="Calibri"/>
                <a:cs typeface="Calibri"/>
              </a:rPr>
              <a:t>and </a:t>
            </a:r>
            <a:r>
              <a:rPr dirty="0" sz="1400">
                <a:latin typeface="Calibri"/>
                <a:cs typeface="Calibri"/>
              </a:rPr>
              <a:t>when </a:t>
            </a:r>
            <a:r>
              <a:rPr dirty="0" sz="1400" spc="-5">
                <a:latin typeface="Calibri"/>
                <a:cs typeface="Calibri"/>
              </a:rPr>
              <a:t>the ruling party </a:t>
            </a:r>
            <a:r>
              <a:rPr dirty="0" sz="1400">
                <a:latin typeface="Calibri"/>
                <a:cs typeface="Calibri"/>
              </a:rPr>
              <a:t>at </a:t>
            </a:r>
            <a:r>
              <a:rPr dirty="0" sz="1400" spc="-5">
                <a:latin typeface="Calibri"/>
                <a:cs typeface="Calibri"/>
              </a:rPr>
              <a:t>the State </a:t>
            </a:r>
            <a:r>
              <a:rPr dirty="0" sz="1400" spc="-30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level was </a:t>
            </a:r>
            <a:r>
              <a:rPr dirty="0" sz="1400" spc="-5">
                <a:latin typeface="Calibri"/>
                <a:cs typeface="Calibri"/>
              </a:rPr>
              <a:t>different, the </a:t>
            </a:r>
            <a:r>
              <a:rPr dirty="0" sz="1400">
                <a:latin typeface="Calibri"/>
                <a:cs typeface="Calibri"/>
              </a:rPr>
              <a:t>parties </a:t>
            </a:r>
            <a:r>
              <a:rPr dirty="0" sz="1400" spc="-5">
                <a:latin typeface="Calibri"/>
                <a:cs typeface="Calibri"/>
              </a:rPr>
              <a:t>that ruled </a:t>
            </a:r>
            <a:r>
              <a:rPr dirty="0" sz="1400">
                <a:latin typeface="Calibri"/>
                <a:cs typeface="Calibri"/>
              </a:rPr>
              <a:t>at </a:t>
            </a:r>
            <a:r>
              <a:rPr dirty="0" sz="1400" spc="-5">
                <a:latin typeface="Calibri"/>
                <a:cs typeface="Calibri"/>
              </a:rPr>
              <a:t>the Centre </a:t>
            </a:r>
            <a:r>
              <a:rPr dirty="0" sz="1400">
                <a:latin typeface="Calibri"/>
                <a:cs typeface="Calibri"/>
              </a:rPr>
              <a:t>tried to </a:t>
            </a:r>
            <a:r>
              <a:rPr dirty="0" sz="1400" spc="-5">
                <a:latin typeface="Calibri"/>
                <a:cs typeface="Calibri"/>
              </a:rPr>
              <a:t>undermine the </a:t>
            </a:r>
            <a:r>
              <a:rPr dirty="0" sz="1400">
                <a:latin typeface="Calibri"/>
                <a:cs typeface="Calibri"/>
              </a:rPr>
              <a:t>power </a:t>
            </a:r>
            <a:r>
              <a:rPr dirty="0" sz="1400" spc="-5">
                <a:latin typeface="Calibri"/>
                <a:cs typeface="Calibri"/>
              </a:rPr>
              <a:t>of the States. In those </a:t>
            </a:r>
            <a:r>
              <a:rPr dirty="0" sz="140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days,</a:t>
            </a:r>
            <a:r>
              <a:rPr dirty="0" sz="1400" spc="15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the</a:t>
            </a:r>
            <a:r>
              <a:rPr dirty="0" sz="140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Central</a:t>
            </a:r>
            <a:r>
              <a:rPr dirty="0" sz="1400" spc="-2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Government</a:t>
            </a:r>
            <a:r>
              <a:rPr dirty="0" sz="1400" spc="-3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would</a:t>
            </a:r>
            <a:r>
              <a:rPr dirty="0" sz="1400" spc="-4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often</a:t>
            </a:r>
            <a:r>
              <a:rPr dirty="0" sz="1400" spc="-2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misuse</a:t>
            </a:r>
            <a:r>
              <a:rPr dirty="0" sz="1400" spc="1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the</a:t>
            </a:r>
            <a:r>
              <a:rPr dirty="0" sz="1400" spc="25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Constitution</a:t>
            </a:r>
            <a:r>
              <a:rPr dirty="0" sz="1400" spc="2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to</a:t>
            </a:r>
            <a:r>
              <a:rPr dirty="0" sz="1400" spc="1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dismiss</a:t>
            </a:r>
            <a:r>
              <a:rPr dirty="0" sz="1400" spc="-25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the</a:t>
            </a:r>
            <a:r>
              <a:rPr dirty="0" sz="140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State</a:t>
            </a:r>
            <a:r>
              <a:rPr dirty="0" sz="1400" spc="2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governments</a:t>
            </a:r>
            <a:r>
              <a:rPr dirty="0" sz="1400" spc="25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that</a:t>
            </a:r>
            <a:r>
              <a:rPr dirty="0" sz="1400">
                <a:latin typeface="Calibri"/>
                <a:cs typeface="Calibri"/>
              </a:rPr>
              <a:t> were </a:t>
            </a:r>
            <a:r>
              <a:rPr dirty="0" sz="1400" spc="5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controlled</a:t>
            </a:r>
            <a:r>
              <a:rPr dirty="0" sz="1400" spc="-5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by</a:t>
            </a:r>
            <a:r>
              <a:rPr dirty="0" sz="1400" spc="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rival parties.</a:t>
            </a:r>
            <a:r>
              <a:rPr dirty="0" sz="1400" spc="-5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This</a:t>
            </a:r>
            <a:r>
              <a:rPr dirty="0" sz="1400" spc="-15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undermined</a:t>
            </a:r>
            <a:r>
              <a:rPr dirty="0" sz="1400" spc="-35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the</a:t>
            </a:r>
            <a:r>
              <a:rPr dirty="0" sz="1400" spc="5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spirit</a:t>
            </a:r>
            <a:r>
              <a:rPr dirty="0" sz="1400">
                <a:latin typeface="Calibri"/>
                <a:cs typeface="Calibri"/>
              </a:rPr>
              <a:t> of</a:t>
            </a:r>
            <a:r>
              <a:rPr dirty="0" sz="1400" spc="-11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federalism.</a:t>
            </a:r>
            <a:endParaRPr sz="1400">
              <a:latin typeface="Calibri"/>
              <a:cs typeface="Calibri"/>
            </a:endParaRPr>
          </a:p>
          <a:p>
            <a:pPr marL="241300" marR="906144" indent="-228600">
              <a:lnSpc>
                <a:spcPct val="114999"/>
              </a:lnSpc>
              <a:spcBef>
                <a:spcPts val="1000"/>
              </a:spcBef>
              <a:buClr>
                <a:srgbClr val="585858"/>
              </a:buClr>
              <a:buSzPct val="128571"/>
              <a:buFont typeface="Microsoft Sans Serif"/>
              <a:buChar char="•"/>
              <a:tabLst>
                <a:tab pos="240665" algn="l"/>
                <a:tab pos="241300" algn="l"/>
              </a:tabLst>
            </a:pPr>
            <a:r>
              <a:rPr dirty="0" sz="1400">
                <a:latin typeface="Calibri"/>
                <a:cs typeface="Calibri"/>
              </a:rPr>
              <a:t>All </a:t>
            </a:r>
            <a:r>
              <a:rPr dirty="0" sz="1400" spc="-5">
                <a:latin typeface="Calibri"/>
                <a:cs typeface="Calibri"/>
              </a:rPr>
              <a:t>this changed significantly </a:t>
            </a:r>
            <a:r>
              <a:rPr dirty="0" sz="1400">
                <a:latin typeface="Calibri"/>
                <a:cs typeface="Calibri"/>
              </a:rPr>
              <a:t>after </a:t>
            </a:r>
            <a:r>
              <a:rPr dirty="0" sz="1400" spc="-5">
                <a:latin typeface="Calibri"/>
                <a:cs typeface="Calibri"/>
              </a:rPr>
              <a:t>1990. This </a:t>
            </a:r>
            <a:r>
              <a:rPr dirty="0" sz="1400">
                <a:latin typeface="Calibri"/>
                <a:cs typeface="Calibri"/>
              </a:rPr>
              <a:t>period </a:t>
            </a:r>
            <a:r>
              <a:rPr dirty="0" sz="1400" spc="-5">
                <a:latin typeface="Calibri"/>
                <a:cs typeface="Calibri"/>
              </a:rPr>
              <a:t>saw the </a:t>
            </a:r>
            <a:r>
              <a:rPr dirty="0" sz="1400">
                <a:latin typeface="Calibri"/>
                <a:cs typeface="Calibri"/>
              </a:rPr>
              <a:t>rise </a:t>
            </a:r>
            <a:r>
              <a:rPr dirty="0" sz="1400" spc="-5">
                <a:latin typeface="Calibri"/>
                <a:cs typeface="Calibri"/>
              </a:rPr>
              <a:t>of </a:t>
            </a:r>
            <a:r>
              <a:rPr dirty="0" sz="1400">
                <a:latin typeface="Calibri"/>
                <a:cs typeface="Calibri"/>
              </a:rPr>
              <a:t>regional </a:t>
            </a:r>
            <a:r>
              <a:rPr dirty="0" sz="1400" spc="-5">
                <a:latin typeface="Calibri"/>
                <a:cs typeface="Calibri"/>
              </a:rPr>
              <a:t>political </a:t>
            </a:r>
            <a:r>
              <a:rPr dirty="0" sz="1400">
                <a:latin typeface="Calibri"/>
                <a:cs typeface="Calibri"/>
              </a:rPr>
              <a:t>parties in </a:t>
            </a:r>
            <a:r>
              <a:rPr dirty="0" sz="1400" spc="-5">
                <a:latin typeface="Calibri"/>
                <a:cs typeface="Calibri"/>
              </a:rPr>
              <a:t>many </a:t>
            </a:r>
            <a:r>
              <a:rPr dirty="0" sz="1400" spc="-305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States</a:t>
            </a:r>
            <a:r>
              <a:rPr dirty="0" sz="1400" spc="-3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of</a:t>
            </a:r>
            <a:r>
              <a:rPr dirty="0" sz="1400" spc="-15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the</a:t>
            </a:r>
            <a:r>
              <a:rPr dirty="0" sz="1400" spc="-45">
                <a:latin typeface="Calibri"/>
                <a:cs typeface="Calibri"/>
              </a:rPr>
              <a:t> </a:t>
            </a:r>
            <a:r>
              <a:rPr dirty="0" sz="1400" spc="-25">
                <a:latin typeface="Calibri"/>
                <a:cs typeface="Calibri"/>
              </a:rPr>
              <a:t>country.</a:t>
            </a:r>
            <a:endParaRPr sz="1400">
              <a:latin typeface="Calibri"/>
              <a:cs typeface="Calibri"/>
            </a:endParaRPr>
          </a:p>
          <a:p>
            <a:pPr algn="just" marL="241300" marR="631825" indent="-228600">
              <a:lnSpc>
                <a:spcPct val="115100"/>
              </a:lnSpc>
              <a:spcBef>
                <a:spcPts val="1005"/>
              </a:spcBef>
              <a:buClr>
                <a:srgbClr val="585858"/>
              </a:buClr>
              <a:buSzPct val="128571"/>
              <a:buFont typeface="Microsoft Sans Serif"/>
              <a:buChar char="•"/>
              <a:tabLst>
                <a:tab pos="241300" algn="l"/>
              </a:tabLst>
            </a:pPr>
            <a:r>
              <a:rPr dirty="0" sz="1400" spc="-5">
                <a:latin typeface="Calibri"/>
                <a:cs typeface="Calibri"/>
              </a:rPr>
              <a:t>This </a:t>
            </a:r>
            <a:r>
              <a:rPr dirty="0" sz="1400">
                <a:latin typeface="Calibri"/>
                <a:cs typeface="Calibri"/>
              </a:rPr>
              <a:t>was also </a:t>
            </a:r>
            <a:r>
              <a:rPr dirty="0" sz="1400" spc="-5">
                <a:latin typeface="Calibri"/>
                <a:cs typeface="Calibri"/>
              </a:rPr>
              <a:t>the beginning </a:t>
            </a:r>
            <a:r>
              <a:rPr dirty="0" sz="1400">
                <a:latin typeface="Calibri"/>
                <a:cs typeface="Calibri"/>
              </a:rPr>
              <a:t>of </a:t>
            </a:r>
            <a:r>
              <a:rPr dirty="0" sz="1400" spc="-5">
                <a:latin typeface="Calibri"/>
                <a:cs typeface="Calibri"/>
              </a:rPr>
              <a:t>the </a:t>
            </a:r>
            <a:r>
              <a:rPr dirty="0" sz="1400">
                <a:latin typeface="Calibri"/>
                <a:cs typeface="Calibri"/>
              </a:rPr>
              <a:t>era of </a:t>
            </a:r>
            <a:r>
              <a:rPr dirty="0" sz="1400" spc="-5">
                <a:latin typeface="Calibri"/>
                <a:cs typeface="Calibri"/>
              </a:rPr>
              <a:t>COALITION GOVERNMENTS </a:t>
            </a:r>
            <a:r>
              <a:rPr dirty="0" sz="1400">
                <a:latin typeface="Calibri"/>
                <a:cs typeface="Calibri"/>
              </a:rPr>
              <a:t>at </a:t>
            </a:r>
            <a:r>
              <a:rPr dirty="0" sz="1400" spc="-5">
                <a:latin typeface="Calibri"/>
                <a:cs typeface="Calibri"/>
              </a:rPr>
              <a:t>the Centre. Since no single party </a:t>
            </a:r>
            <a:r>
              <a:rPr dirty="0" sz="1400" spc="-31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got a </a:t>
            </a:r>
            <a:r>
              <a:rPr dirty="0" sz="1400" spc="-5">
                <a:latin typeface="Calibri"/>
                <a:cs typeface="Calibri"/>
              </a:rPr>
              <a:t>clear </a:t>
            </a:r>
            <a:r>
              <a:rPr dirty="0" sz="1400">
                <a:latin typeface="Calibri"/>
                <a:cs typeface="Calibri"/>
              </a:rPr>
              <a:t>majority in </a:t>
            </a:r>
            <a:r>
              <a:rPr dirty="0" sz="1400" spc="-5">
                <a:latin typeface="Calibri"/>
                <a:cs typeface="Calibri"/>
              </a:rPr>
              <a:t>the Lok Sabha, the </a:t>
            </a:r>
            <a:r>
              <a:rPr dirty="0" sz="1400">
                <a:latin typeface="Calibri"/>
                <a:cs typeface="Calibri"/>
              </a:rPr>
              <a:t>major national </a:t>
            </a:r>
            <a:r>
              <a:rPr dirty="0" sz="1400" spc="-5">
                <a:latin typeface="Calibri"/>
                <a:cs typeface="Calibri"/>
              </a:rPr>
              <a:t>parties had </a:t>
            </a:r>
            <a:r>
              <a:rPr dirty="0" sz="1400">
                <a:latin typeface="Calibri"/>
                <a:cs typeface="Calibri"/>
              </a:rPr>
              <a:t>to </a:t>
            </a:r>
            <a:r>
              <a:rPr dirty="0" sz="1400" spc="-5">
                <a:latin typeface="Calibri"/>
                <a:cs typeface="Calibri"/>
              </a:rPr>
              <a:t>enter </a:t>
            </a:r>
            <a:r>
              <a:rPr dirty="0" sz="1400">
                <a:latin typeface="Calibri"/>
                <a:cs typeface="Calibri"/>
              </a:rPr>
              <a:t>into an alliance with </a:t>
            </a:r>
            <a:r>
              <a:rPr dirty="0" sz="1400" spc="-5">
                <a:latin typeface="Calibri"/>
                <a:cs typeface="Calibri"/>
              </a:rPr>
              <a:t>many </a:t>
            </a:r>
            <a:r>
              <a:rPr dirty="0" sz="1400" spc="-30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parties</a:t>
            </a:r>
            <a:r>
              <a:rPr dirty="0" sz="1400" spc="-3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including</a:t>
            </a:r>
            <a:r>
              <a:rPr dirty="0" sz="1400" spc="-35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several</a:t>
            </a:r>
            <a:r>
              <a:rPr dirty="0" sz="1400" spc="1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regional</a:t>
            </a:r>
            <a:r>
              <a:rPr dirty="0" sz="1400" spc="-5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parties</a:t>
            </a:r>
            <a:r>
              <a:rPr dirty="0" sz="1400" spc="-3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to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form</a:t>
            </a:r>
            <a:r>
              <a:rPr dirty="0" sz="1400" spc="-4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a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government at</a:t>
            </a:r>
            <a:r>
              <a:rPr dirty="0" sz="1400" spc="5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the</a:t>
            </a:r>
            <a:r>
              <a:rPr dirty="0" sz="1400" spc="-95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Centre.</a:t>
            </a:r>
            <a:endParaRPr sz="1400">
              <a:latin typeface="Calibri"/>
              <a:cs typeface="Calibri"/>
            </a:endParaRPr>
          </a:p>
          <a:p>
            <a:pPr marL="241300" marR="529590" indent="-228600">
              <a:lnSpc>
                <a:spcPct val="114999"/>
              </a:lnSpc>
              <a:spcBef>
                <a:spcPts val="994"/>
              </a:spcBef>
              <a:buClr>
                <a:srgbClr val="585858"/>
              </a:buClr>
              <a:buSzPct val="128571"/>
              <a:buFont typeface="Microsoft Sans Serif"/>
              <a:buChar char="•"/>
              <a:tabLst>
                <a:tab pos="240665" algn="l"/>
                <a:tab pos="241300" algn="l"/>
              </a:tabLst>
            </a:pPr>
            <a:r>
              <a:rPr dirty="0" sz="1400" spc="-5">
                <a:latin typeface="Calibri"/>
                <a:cs typeface="Calibri"/>
              </a:rPr>
              <a:t>This trend </a:t>
            </a:r>
            <a:r>
              <a:rPr dirty="0" sz="1400">
                <a:latin typeface="Calibri"/>
                <a:cs typeface="Calibri"/>
              </a:rPr>
              <a:t>was </a:t>
            </a:r>
            <a:r>
              <a:rPr dirty="0" sz="1400" spc="-5">
                <a:latin typeface="Calibri"/>
                <a:cs typeface="Calibri"/>
              </a:rPr>
              <a:t>supported by </a:t>
            </a:r>
            <a:r>
              <a:rPr dirty="0" sz="1400">
                <a:latin typeface="Calibri"/>
                <a:cs typeface="Calibri"/>
              </a:rPr>
              <a:t>a </a:t>
            </a:r>
            <a:r>
              <a:rPr dirty="0" sz="1400" spc="-5">
                <a:latin typeface="Calibri"/>
                <a:cs typeface="Calibri"/>
              </a:rPr>
              <a:t>major judgment </a:t>
            </a:r>
            <a:r>
              <a:rPr dirty="0" sz="1400">
                <a:latin typeface="Calibri"/>
                <a:cs typeface="Calibri"/>
              </a:rPr>
              <a:t>of </a:t>
            </a:r>
            <a:r>
              <a:rPr dirty="0" sz="1400" spc="-5">
                <a:latin typeface="Calibri"/>
                <a:cs typeface="Calibri"/>
              </a:rPr>
              <a:t>the Supreme Court that made </a:t>
            </a:r>
            <a:r>
              <a:rPr dirty="0" sz="1400">
                <a:latin typeface="Calibri"/>
                <a:cs typeface="Calibri"/>
              </a:rPr>
              <a:t>it </a:t>
            </a:r>
            <a:r>
              <a:rPr dirty="0" sz="1400" spc="-5">
                <a:latin typeface="Calibri"/>
                <a:cs typeface="Calibri"/>
              </a:rPr>
              <a:t>difficult </a:t>
            </a:r>
            <a:r>
              <a:rPr dirty="0" sz="1400">
                <a:latin typeface="Calibri"/>
                <a:cs typeface="Calibri"/>
              </a:rPr>
              <a:t>for </a:t>
            </a:r>
            <a:r>
              <a:rPr dirty="0" sz="1400" spc="-5">
                <a:latin typeface="Calibri"/>
                <a:cs typeface="Calibri"/>
              </a:rPr>
              <a:t>the Central </a:t>
            </a:r>
            <a:r>
              <a:rPr dirty="0" sz="1400" spc="-305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Government </a:t>
            </a:r>
            <a:r>
              <a:rPr dirty="0" sz="1400">
                <a:latin typeface="Calibri"/>
                <a:cs typeface="Calibri"/>
              </a:rPr>
              <a:t>to dismiss </a:t>
            </a:r>
            <a:r>
              <a:rPr dirty="0" sz="1400" spc="-5">
                <a:latin typeface="Calibri"/>
                <a:cs typeface="Calibri"/>
              </a:rPr>
              <a:t>state </a:t>
            </a:r>
            <a:r>
              <a:rPr dirty="0" sz="1400">
                <a:latin typeface="Calibri"/>
                <a:cs typeface="Calibri"/>
              </a:rPr>
              <a:t>governments in an arbitrary </a:t>
            </a:r>
            <a:r>
              <a:rPr dirty="0" sz="1400" spc="-35">
                <a:latin typeface="Calibri"/>
                <a:cs typeface="Calibri"/>
              </a:rPr>
              <a:t>manner. </a:t>
            </a:r>
            <a:r>
              <a:rPr dirty="0" sz="1400" spc="-5">
                <a:latin typeface="Calibri"/>
                <a:cs typeface="Calibri"/>
              </a:rPr>
              <a:t>Thus, federal </a:t>
            </a:r>
            <a:r>
              <a:rPr dirty="0" sz="1400">
                <a:latin typeface="Calibri"/>
                <a:cs typeface="Calibri"/>
              </a:rPr>
              <a:t>power </a:t>
            </a:r>
            <a:r>
              <a:rPr dirty="0" sz="1400" spc="-5">
                <a:latin typeface="Calibri"/>
                <a:cs typeface="Calibri"/>
              </a:rPr>
              <a:t>sharing </a:t>
            </a:r>
            <a:r>
              <a:rPr dirty="0" sz="1400">
                <a:latin typeface="Calibri"/>
                <a:cs typeface="Calibri"/>
              </a:rPr>
              <a:t>is</a:t>
            </a:r>
            <a:r>
              <a:rPr dirty="0" sz="1400" spc="5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more </a:t>
            </a:r>
            <a:r>
              <a:rPr dirty="0" sz="140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effective</a:t>
            </a:r>
            <a:r>
              <a:rPr dirty="0" sz="1400" spc="-6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today than</a:t>
            </a:r>
            <a:r>
              <a:rPr dirty="0" sz="1400" spc="-1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it was</a:t>
            </a:r>
            <a:r>
              <a:rPr dirty="0" sz="1400" spc="-2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in</a:t>
            </a:r>
            <a:r>
              <a:rPr dirty="0" sz="1400" spc="-2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the</a:t>
            </a:r>
            <a:r>
              <a:rPr dirty="0" sz="1400">
                <a:latin typeface="Calibri"/>
                <a:cs typeface="Calibri"/>
              </a:rPr>
              <a:t> early</a:t>
            </a:r>
            <a:r>
              <a:rPr dirty="0" sz="1400" spc="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years</a:t>
            </a:r>
            <a:r>
              <a:rPr dirty="0" sz="1400" spc="-2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after</a:t>
            </a:r>
            <a:r>
              <a:rPr dirty="0" sz="1400" spc="-4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the</a:t>
            </a:r>
            <a:r>
              <a:rPr dirty="0" sz="1400" spc="-1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Constitution</a:t>
            </a:r>
            <a:r>
              <a:rPr dirty="0" sz="1400" spc="25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came</a:t>
            </a:r>
            <a:r>
              <a:rPr dirty="0" sz="1400" spc="-3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into</a:t>
            </a:r>
            <a:r>
              <a:rPr dirty="0" sz="1400" spc="-125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force.</a:t>
            </a:r>
            <a:endParaRPr sz="1400">
              <a:latin typeface="Calibri"/>
              <a:cs typeface="Calibri"/>
            </a:endParaRP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787640" y="4378452"/>
            <a:ext cx="1232916" cy="612648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226007" y="1630832"/>
            <a:ext cx="7053580" cy="1428115"/>
          </a:xfrm>
          <a:prstGeom prst="rect"/>
        </p:spPr>
        <p:txBody>
          <a:bodyPr wrap="square" lIns="0" tIns="104139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819"/>
              </a:spcBef>
            </a:pPr>
            <a:r>
              <a:rPr dirty="0" sz="4000" spc="-10">
                <a:solidFill>
                  <a:srgbClr val="000000"/>
                </a:solidFill>
                <a:latin typeface="Arial"/>
                <a:cs typeface="Arial"/>
              </a:rPr>
              <a:t>THANKING</a:t>
            </a:r>
            <a:r>
              <a:rPr dirty="0" sz="4000" spc="-5">
                <a:solidFill>
                  <a:srgbClr val="000000"/>
                </a:solidFill>
                <a:latin typeface="Arial"/>
                <a:cs typeface="Arial"/>
              </a:rPr>
              <a:t> YOU</a:t>
            </a:r>
            <a:endParaRPr sz="4000">
              <a:latin typeface="Arial"/>
              <a:cs typeface="Arial"/>
            </a:endParaRPr>
          </a:p>
          <a:p>
            <a:pPr algn="ctr">
              <a:lnSpc>
                <a:spcPct val="100000"/>
              </a:lnSpc>
              <a:spcBef>
                <a:spcPts val="725"/>
              </a:spcBef>
            </a:pPr>
            <a:r>
              <a:rPr dirty="0" sz="4000" spc="-5">
                <a:latin typeface="Arial"/>
                <a:cs typeface="Arial"/>
              </a:rPr>
              <a:t>ODM</a:t>
            </a:r>
            <a:r>
              <a:rPr dirty="0" sz="4000" spc="-20">
                <a:latin typeface="Arial"/>
                <a:cs typeface="Arial"/>
              </a:rPr>
              <a:t> </a:t>
            </a:r>
            <a:r>
              <a:rPr dirty="0" sz="4000" spc="-5">
                <a:latin typeface="Arial"/>
                <a:cs typeface="Arial"/>
              </a:rPr>
              <a:t>EDUCATIONAL</a:t>
            </a:r>
            <a:r>
              <a:rPr dirty="0" sz="4000" spc="10">
                <a:latin typeface="Arial"/>
                <a:cs typeface="Arial"/>
              </a:rPr>
              <a:t> </a:t>
            </a:r>
            <a:r>
              <a:rPr dirty="0" sz="4000" spc="-5">
                <a:latin typeface="Arial"/>
                <a:cs typeface="Arial"/>
              </a:rPr>
              <a:t>GROUP</a:t>
            </a:r>
            <a:endParaRPr sz="40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2021-06-20T17:27:07Z</dcterms:created>
  <dcterms:modified xsi:type="dcterms:W3CDTF">2021-06-20T17:27:07Z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2020-07-28T00:00:00Z</vt:filetime>
  </property>
  <property fmtid="{D5CDD505-2E9C-101B-9397-08002B2CF9AE}" pid="3" name="Creator">
    <vt:lpwstr>Microsoft® PowerPoint® 2016</vt:lpwstr>
  </property>
  <property fmtid="{D5CDD505-2E9C-101B-9397-08002B2CF9AE}" pid="4" name="LastSaved">
    <vt:filetime>2021-06-20T00:00:00Z</vt:filetime>
  </property>
</Properties>
</file>