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370" r:id="rId3"/>
    <p:sldId id="331" r:id="rId4"/>
    <p:sldId id="330" r:id="rId5"/>
    <p:sldId id="260" r:id="rId6"/>
    <p:sldId id="320" r:id="rId7"/>
    <p:sldId id="362" r:id="rId8"/>
    <p:sldId id="263" r:id="rId9"/>
    <p:sldId id="264" r:id="rId10"/>
    <p:sldId id="318" r:id="rId11"/>
    <p:sldId id="364" r:id="rId12"/>
    <p:sldId id="267" r:id="rId13"/>
    <p:sldId id="268" r:id="rId14"/>
    <p:sldId id="269" r:id="rId15"/>
    <p:sldId id="270" r:id="rId16"/>
    <p:sldId id="271" r:id="rId17"/>
    <p:sldId id="371" r:id="rId18"/>
    <p:sldId id="272" r:id="rId19"/>
    <p:sldId id="273" r:id="rId20"/>
    <p:sldId id="274" r:id="rId21"/>
    <p:sldId id="369" r:id="rId22"/>
    <p:sldId id="35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4" autoAdjust="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2C09-6245-4EAD-B8E9-FB1B557C6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A5CEC5C-68E8-403F-AE00-2C960903D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A09D72-C9AA-40E2-B8E6-964993F03E1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E474479-FE97-4369-B2FE-BD4DCFFCB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71D52A-FCFC-416D-BDBB-FD4934A7322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6187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6DDB-B510-4181-A2C7-0208BDD3C8B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EFB1ED-83D4-4967-A3B6-A0973D1B2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AE2622-73A2-4803-8D67-B2D8FE4C7EC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2E3FB015-EF30-4895-8DD0-F922A8E232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062623-8E4F-4BC6-9AA0-479D664E2768}"/>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12597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AE3E2-BB29-4632-98D4-E0B3B2457F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A26A3C-20D6-4355-8252-F263C4D0B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0B598D-3A50-4D8B-81C3-20CBFF87FB2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0047EDDF-8F2F-4762-B5C3-3261A5348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6F72B6-2BEA-4D2C-AD48-016BDE172F0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51165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935B-224E-4E24-BDAB-6E448E165E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8E064B8-DD2C-4F69-930C-52EA25CDA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B65533-4F16-45A0-98FC-A253BEF0293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FEC91239-68AF-4254-815C-3B22A09DD1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1F69CD-F07C-4F78-BEC5-1AEA505B6922}"/>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58373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FE1-B170-4F2E-ABDE-59A6B9AE8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4381D66-445B-4C37-BDE0-545C02F8C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18FA4-B8FA-46BB-9949-41153B1EFE9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8A2FC5F-168B-4AF1-B8B4-FEBFECA450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2D7B06-1320-487E-9414-7B870DF9D2AE}"/>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84574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A27B-FD99-419A-8E54-5D6EB59C24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281CC5-7D66-4FFC-9133-15ECE43D54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511D47-650D-4F38-852F-0717A062B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2922C60-6A8A-4BE9-A90D-94BD2FEA2F8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4DF48E6-5BAD-4527-8E4E-C101E9BE82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266B3E-F3B9-493E-9D06-F7FBAC742396}"/>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27248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C501-362A-4E82-AE41-3E4DCB1452F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800805-5526-45A8-86C7-704CAFF2F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F4E5-081C-415F-B636-9ACE7EC32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BA6DD10-2B3E-4C2C-8E39-3D8EF189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4CC73-E8D3-4A85-ACBC-5ECEDE495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813C59C-83EE-4AA5-A6C8-F92BE57382B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8" name="Footer Placeholder 7">
            <a:extLst>
              <a:ext uri="{FF2B5EF4-FFF2-40B4-BE49-F238E27FC236}">
                <a16:creationId xmlns:a16="http://schemas.microsoft.com/office/drawing/2014/main" id="{8A568BC0-5FD0-40A3-8399-DFF92F99A8E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5B8ED5-097E-467F-A8C0-4ED3D048E19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4274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02A-09CD-45A0-8BBC-977B349899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1E6461-9AAB-4BCB-B91E-0F03891D1AB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4" name="Footer Placeholder 3">
            <a:extLst>
              <a:ext uri="{FF2B5EF4-FFF2-40B4-BE49-F238E27FC236}">
                <a16:creationId xmlns:a16="http://schemas.microsoft.com/office/drawing/2014/main" id="{C0955876-1C1B-4B27-B725-405897DD4C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2605648-2F6E-4BCD-BD98-EBEF7EE8095F}"/>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6712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F899D-AA0C-4AEA-9532-EB097658385D}"/>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3" name="Footer Placeholder 2">
            <a:extLst>
              <a:ext uri="{FF2B5EF4-FFF2-40B4-BE49-F238E27FC236}">
                <a16:creationId xmlns:a16="http://schemas.microsoft.com/office/drawing/2014/main" id="{6BEF9D3B-CECF-440B-AE61-457EEB2451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1B6471-672F-477A-9233-AB072224A035}"/>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1847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834E-C9DE-45DC-A948-9FACF7884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83D7AC-9677-4446-9BBB-871FF0AAA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E36161-6B84-4672-BE8D-A1DDCF9F6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2A504-8963-4504-B07D-5D7463AA4123}"/>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AE6CFA2-96E8-4C90-861D-234027D8B7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972BE0-74E5-4503-9A07-031322BA8E4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7399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BCB5-89C9-4653-AF20-D33D6CB0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7E3B8F0-F2BD-40D9-8723-8249B209D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CFB685-D053-454D-9722-7C0A80E03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EB4E6-70A0-4F0A-AF76-CDF21F858CDE}"/>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9E531181-560D-46A4-AF8E-689D0A0C2A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D91D50-D665-46A6-B055-2B49B9179F84}"/>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33361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7D853-C8CB-4445-B91F-EAFFA55D3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382180-959A-4837-B4B4-E21E36779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9EDD69-3BF2-48B8-9249-D6E0C2891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D63AB320-B0C7-457D-B964-978DC189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780EA-20B6-434E-80AF-6667D9EFE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D8136-F578-49D0-A477-F47BDE414864}" type="slidenum">
              <a:rPr lang="en-IN" smtClean="0"/>
              <a:t>‹#›</a:t>
            </a:fld>
            <a:endParaRPr lang="en-IN"/>
          </a:p>
        </p:txBody>
      </p:sp>
    </p:spTree>
    <p:extLst>
      <p:ext uri="{BB962C8B-B14F-4D97-AF65-F5344CB8AC3E}">
        <p14:creationId xmlns:p14="http://schemas.microsoft.com/office/powerpoint/2010/main" val="131658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VN_p20dDrn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1741714" y="2967335"/>
            <a:ext cx="7404944" cy="1569660"/>
          </a:xfrm>
          <a:prstGeom prst="rect">
            <a:avLst/>
          </a:prstGeom>
          <a:noFill/>
        </p:spPr>
        <p:txBody>
          <a:bodyPr wrap="square">
            <a:spAutoFit/>
          </a:bodyPr>
          <a:lstStyle/>
          <a:p>
            <a:r>
              <a:rPr lang="en-US" sz="2400" dirty="0">
                <a:solidFill>
                  <a:srgbClr val="FF0000"/>
                </a:solidFill>
              </a:rPr>
              <a:t>SUBJECT:BIOLOGY </a:t>
            </a:r>
          </a:p>
          <a:p>
            <a:r>
              <a:rPr lang="en-US" sz="2400" dirty="0">
                <a:solidFill>
                  <a:srgbClr val="FF0000"/>
                </a:solidFill>
              </a:rPr>
              <a:t>CHAPTER:8</a:t>
            </a:r>
          </a:p>
          <a:p>
            <a:r>
              <a:rPr lang="en-US" sz="2400" dirty="0">
                <a:solidFill>
                  <a:srgbClr val="FF0000"/>
                </a:solidFill>
              </a:rPr>
              <a:t>CHAPTER NAME: HOW DO ORGANISMS REPRODUCE?</a:t>
            </a:r>
          </a:p>
          <a:p>
            <a:r>
              <a:rPr lang="en-US" sz="2400" dirty="0">
                <a:solidFill>
                  <a:srgbClr val="FF0000"/>
                </a:solidFill>
              </a:rPr>
              <a:t>PERIOD-1</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4">
            <a:extLst>
              <a:ext uri="{FF2B5EF4-FFF2-40B4-BE49-F238E27FC236}">
                <a16:creationId xmlns:a16="http://schemas.microsoft.com/office/drawing/2014/main" id="{A56D3198-E62D-4598-8542-E86BF9D8082B}"/>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A3B8-1AF4-1142-BE67-63234E670E16}"/>
              </a:ext>
            </a:extLst>
          </p:cNvPr>
          <p:cNvSpPr>
            <a:spLocks noGrp="1"/>
          </p:cNvSpPr>
          <p:nvPr>
            <p:ph type="title"/>
          </p:nvPr>
        </p:nvSpPr>
        <p:spPr/>
        <p:txBody>
          <a:bodyPr>
            <a:normAutofit/>
          </a:bodyPr>
          <a:lstStyle/>
          <a:p>
            <a:r>
              <a:rPr lang="en-US" sz="2800" dirty="0">
                <a:solidFill>
                  <a:srgbClr val="FF0000"/>
                </a:solidFill>
              </a:rPr>
              <a:t>Budding </a:t>
            </a:r>
          </a:p>
        </p:txBody>
      </p:sp>
      <p:pic>
        <p:nvPicPr>
          <p:cNvPr id="4" name="Picture 4">
            <a:extLst>
              <a:ext uri="{FF2B5EF4-FFF2-40B4-BE49-F238E27FC236}">
                <a16:creationId xmlns:a16="http://schemas.microsoft.com/office/drawing/2014/main" id="{10D8BD16-C57E-354C-961B-29BA3C6E2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73086"/>
            <a:ext cx="4813300" cy="3372413"/>
          </a:xfrm>
        </p:spPr>
      </p:pic>
      <p:pic>
        <p:nvPicPr>
          <p:cNvPr id="6" name="Picture 6">
            <a:extLst>
              <a:ext uri="{FF2B5EF4-FFF2-40B4-BE49-F238E27FC236}">
                <a16:creationId xmlns:a16="http://schemas.microsoft.com/office/drawing/2014/main" id="{676551BB-2E61-1B4F-B718-DF1334FB6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500" y="2373086"/>
            <a:ext cx="5453879" cy="3221779"/>
          </a:xfrm>
          <a:prstGeom prst="rect">
            <a:avLst/>
          </a:prstGeom>
        </p:spPr>
      </p:pic>
      <p:pic>
        <p:nvPicPr>
          <p:cNvPr id="7" name="Picture 6">
            <a:extLst>
              <a:ext uri="{FF2B5EF4-FFF2-40B4-BE49-F238E27FC236}">
                <a16:creationId xmlns:a16="http://schemas.microsoft.com/office/drawing/2014/main" id="{0FCAADD6-D242-444D-BAF4-F20EB36D3882}"/>
              </a:ext>
            </a:extLst>
          </p:cNvPr>
          <p:cNvPicPr>
            <a:picLocks noChangeAspect="1" noChangeArrowheads="1"/>
          </p:cNvPicPr>
          <p:nvPr/>
        </p:nvPicPr>
        <p:blipFill>
          <a:blip r:embed="rId4"/>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98342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A8A5-4F38-45B8-92B2-51DB135D2ED1}"/>
              </a:ext>
            </a:extLst>
          </p:cNvPr>
          <p:cNvSpPr>
            <a:spLocks noGrp="1"/>
          </p:cNvSpPr>
          <p:nvPr>
            <p:ph type="title"/>
          </p:nvPr>
        </p:nvSpPr>
        <p:spPr/>
        <p:txBody>
          <a:bodyPr>
            <a:normAutofit/>
          </a:bodyPr>
          <a:lstStyle/>
          <a:p>
            <a:r>
              <a:rPr lang="en-US" sz="2800" dirty="0">
                <a:solidFill>
                  <a:srgbClr val="FF0000"/>
                </a:solidFill>
              </a:rPr>
              <a:t>Spore formation</a:t>
            </a:r>
            <a:endParaRPr lang="en-IN" sz="2800" dirty="0">
              <a:solidFill>
                <a:srgbClr val="FF0000"/>
              </a:solidFill>
            </a:endParaRPr>
          </a:p>
        </p:txBody>
      </p:sp>
      <p:pic>
        <p:nvPicPr>
          <p:cNvPr id="4" name="Picture 4">
            <a:extLst>
              <a:ext uri="{FF2B5EF4-FFF2-40B4-BE49-F238E27FC236}">
                <a16:creationId xmlns:a16="http://schemas.microsoft.com/office/drawing/2014/main" id="{0087D1BB-2FC1-4E4F-B9C4-9679F4588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4" y="2220687"/>
            <a:ext cx="8665028" cy="3168339"/>
          </a:xfrm>
          <a:prstGeom prst="rect">
            <a:avLst/>
          </a:prstGeom>
        </p:spPr>
      </p:pic>
      <p:pic>
        <p:nvPicPr>
          <p:cNvPr id="6" name="Picture 5">
            <a:extLst>
              <a:ext uri="{FF2B5EF4-FFF2-40B4-BE49-F238E27FC236}">
                <a16:creationId xmlns:a16="http://schemas.microsoft.com/office/drawing/2014/main" id="{4395F1DB-B6BE-435B-948D-C2D472591045}"/>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85328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6603-F85A-BD4E-BB30-D69FB01EC139}"/>
              </a:ext>
            </a:extLst>
          </p:cNvPr>
          <p:cNvSpPr>
            <a:spLocks noGrp="1"/>
          </p:cNvSpPr>
          <p:nvPr>
            <p:ph type="title"/>
          </p:nvPr>
        </p:nvSpPr>
        <p:spPr>
          <a:xfrm>
            <a:off x="838200" y="365125"/>
            <a:ext cx="10515600" cy="1325563"/>
          </a:xfrm>
        </p:spPr>
        <p:txBody>
          <a:bodyPr>
            <a:normAutofit/>
          </a:bodyPr>
          <a:lstStyle/>
          <a:p>
            <a:r>
              <a:rPr lang="en-US" sz="2400" dirty="0">
                <a:solidFill>
                  <a:srgbClr val="FF0000"/>
                </a:solidFill>
              </a:rPr>
              <a:t>VEGETATIVE</a:t>
            </a:r>
            <a:r>
              <a:rPr lang="en-US" sz="2800" dirty="0">
                <a:solidFill>
                  <a:srgbClr val="FF0000"/>
                </a:solidFill>
              </a:rPr>
              <a:t> PROPAGATION</a:t>
            </a:r>
          </a:p>
        </p:txBody>
      </p:sp>
      <p:sp>
        <p:nvSpPr>
          <p:cNvPr id="3" name="Content Placeholder 2">
            <a:extLst>
              <a:ext uri="{FF2B5EF4-FFF2-40B4-BE49-F238E27FC236}">
                <a16:creationId xmlns:a16="http://schemas.microsoft.com/office/drawing/2014/main" id="{D6E8538D-86D5-6947-B874-E97465D50FA0}"/>
              </a:ext>
            </a:extLst>
          </p:cNvPr>
          <p:cNvSpPr>
            <a:spLocks noGrp="1"/>
          </p:cNvSpPr>
          <p:nvPr>
            <p:ph idx="1"/>
          </p:nvPr>
        </p:nvSpPr>
        <p:spPr/>
        <p:txBody>
          <a:bodyPr>
            <a:normAutofit/>
          </a:bodyPr>
          <a:lstStyle/>
          <a:p>
            <a:r>
              <a:rPr lang="en-US" sz="2000" dirty="0"/>
              <a:t>Vegetative propagation is the ability of plants to reproduce by bringing forth new plants from existing vegetative structures without sexual </a:t>
            </a:r>
            <a:r>
              <a:rPr lang="en-US" sz="2000" dirty="0" err="1"/>
              <a:t>reproduction.Some</a:t>
            </a:r>
            <a:r>
              <a:rPr lang="en-US" sz="2000" dirty="0"/>
              <a:t> examples of vegetative propagation are given below.</a:t>
            </a:r>
          </a:p>
        </p:txBody>
      </p:sp>
      <p:pic>
        <p:nvPicPr>
          <p:cNvPr id="5" name="Picture 4">
            <a:extLst>
              <a:ext uri="{FF2B5EF4-FFF2-40B4-BE49-F238E27FC236}">
                <a16:creationId xmlns:a16="http://schemas.microsoft.com/office/drawing/2014/main" id="{C965C566-575A-4EA2-B509-D80AA2D35A3E}"/>
              </a:ext>
            </a:extLst>
          </p:cNvPr>
          <p:cNvPicPr>
            <a:picLocks noChangeAspect="1" noChangeArrowheads="1"/>
          </p:cNvPicPr>
          <p:nvPr/>
        </p:nvPicPr>
        <p:blipFill>
          <a:blip r:embed="rId2"/>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365532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B364-007C-8141-9FF8-3733004CCE07}"/>
              </a:ext>
            </a:extLst>
          </p:cNvPr>
          <p:cNvSpPr>
            <a:spLocks noGrp="1"/>
          </p:cNvSpPr>
          <p:nvPr>
            <p:ph type="title"/>
          </p:nvPr>
        </p:nvSpPr>
        <p:spPr/>
        <p:txBody>
          <a:bodyPr>
            <a:normAutofit/>
          </a:bodyPr>
          <a:lstStyle/>
          <a:p>
            <a:r>
              <a:rPr lang="en-IN" sz="2800" dirty="0">
                <a:solidFill>
                  <a:srgbClr val="FF0000"/>
                </a:solidFill>
              </a:rPr>
              <a:t>By roots</a:t>
            </a:r>
            <a:endParaRPr lang="en-US" sz="2800" dirty="0">
              <a:solidFill>
                <a:srgbClr val="FF0000"/>
              </a:solidFill>
            </a:endParaRPr>
          </a:p>
        </p:txBody>
      </p:sp>
      <p:pic>
        <p:nvPicPr>
          <p:cNvPr id="4" name="Picture 4">
            <a:extLst>
              <a:ext uri="{FF2B5EF4-FFF2-40B4-BE49-F238E27FC236}">
                <a16:creationId xmlns:a16="http://schemas.microsoft.com/office/drawing/2014/main" id="{741DBF99-979F-1B43-A36B-0E2446ABD2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936" y="2642973"/>
            <a:ext cx="7208108" cy="3849902"/>
          </a:xfrm>
        </p:spPr>
      </p:pic>
      <p:sp>
        <p:nvSpPr>
          <p:cNvPr id="5" name="TextBox 4">
            <a:extLst>
              <a:ext uri="{FF2B5EF4-FFF2-40B4-BE49-F238E27FC236}">
                <a16:creationId xmlns:a16="http://schemas.microsoft.com/office/drawing/2014/main" id="{969FB619-ADE8-B845-A347-5CC84A34E85E}"/>
              </a:ext>
            </a:extLst>
          </p:cNvPr>
          <p:cNvSpPr txBox="1"/>
          <p:nvPr/>
        </p:nvSpPr>
        <p:spPr>
          <a:xfrm>
            <a:off x="838199" y="1690688"/>
            <a:ext cx="9339943" cy="1107996"/>
          </a:xfrm>
          <a:prstGeom prst="rect">
            <a:avLst/>
          </a:prstGeom>
          <a:noFill/>
        </p:spPr>
        <p:txBody>
          <a:bodyPr wrap="square">
            <a:spAutoFit/>
          </a:bodyPr>
          <a:lstStyle/>
          <a:p>
            <a:r>
              <a:rPr lang="en-US" sz="1800" dirty="0">
                <a:solidFill>
                  <a:srgbClr val="3C4043"/>
                </a:solidFill>
                <a:latin typeface=".SFUIText"/>
              </a:rPr>
              <a:t>Some modified tuberous </a:t>
            </a:r>
            <a:r>
              <a:rPr lang="en-US" sz="1800" dirty="0">
                <a:solidFill>
                  <a:srgbClr val="3C4043"/>
                </a:solidFill>
                <a:latin typeface=".SFUIText-Bold"/>
              </a:rPr>
              <a:t>roots</a:t>
            </a:r>
            <a:r>
              <a:rPr lang="en-US" sz="1800" dirty="0">
                <a:solidFill>
                  <a:srgbClr val="3C4043"/>
                </a:solidFill>
                <a:latin typeface=".SFUIText"/>
              </a:rPr>
              <a:t> can be </a:t>
            </a:r>
            <a:r>
              <a:rPr lang="en-US" sz="1800" dirty="0">
                <a:solidFill>
                  <a:srgbClr val="3C4043"/>
                </a:solidFill>
                <a:latin typeface=".SFUIText-Bold"/>
              </a:rPr>
              <a:t>propagated</a:t>
            </a:r>
            <a:r>
              <a:rPr lang="en-US" sz="1800" dirty="0">
                <a:solidFill>
                  <a:srgbClr val="3C4043"/>
                </a:solidFill>
                <a:latin typeface=".SFUIText"/>
              </a:rPr>
              <a:t> vegetatively, when </a:t>
            </a:r>
            <a:r>
              <a:rPr lang="en-US" sz="2400" dirty="0">
                <a:solidFill>
                  <a:srgbClr val="3C4043"/>
                </a:solidFill>
                <a:latin typeface=".SFUIText"/>
              </a:rPr>
              <a:t>planted</a:t>
            </a:r>
            <a:r>
              <a:rPr lang="en-US" sz="1800" dirty="0">
                <a:solidFill>
                  <a:srgbClr val="3C4043"/>
                </a:solidFill>
                <a:latin typeface=".SFUIText"/>
              </a:rPr>
              <a:t> in soil. The buds present on </a:t>
            </a:r>
            <a:r>
              <a:rPr lang="en-US" sz="2400" dirty="0">
                <a:solidFill>
                  <a:srgbClr val="3C4043"/>
                </a:solidFill>
                <a:latin typeface=".SFUIText"/>
              </a:rPr>
              <a:t>the </a:t>
            </a:r>
            <a:r>
              <a:rPr lang="en-US" sz="1800" dirty="0">
                <a:solidFill>
                  <a:srgbClr val="3C4043"/>
                </a:solidFill>
                <a:latin typeface=".SFUIText-Bold"/>
              </a:rPr>
              <a:t>roots</a:t>
            </a:r>
            <a:r>
              <a:rPr lang="en-US" sz="1800" dirty="0">
                <a:solidFill>
                  <a:srgbClr val="3C4043"/>
                </a:solidFill>
                <a:latin typeface=".SFUIText"/>
              </a:rPr>
              <a:t> grow as leafy shoots called slips above ground and adventitious </a:t>
            </a:r>
            <a:r>
              <a:rPr lang="en-US" sz="1800" dirty="0">
                <a:solidFill>
                  <a:srgbClr val="3C4043"/>
                </a:solidFill>
                <a:latin typeface=".SFUIText-Bold"/>
              </a:rPr>
              <a:t>roots</a:t>
            </a:r>
            <a:r>
              <a:rPr lang="en-US" sz="1800" dirty="0">
                <a:solidFill>
                  <a:srgbClr val="3C4043"/>
                </a:solidFill>
                <a:latin typeface=".SFUIText"/>
              </a:rPr>
              <a:t> at their bases. Each slip gives rise to a new plant.</a:t>
            </a:r>
            <a:endParaRPr lang="en-US" dirty="0"/>
          </a:p>
        </p:txBody>
      </p:sp>
      <p:pic>
        <p:nvPicPr>
          <p:cNvPr id="7" name="Picture 6">
            <a:extLst>
              <a:ext uri="{FF2B5EF4-FFF2-40B4-BE49-F238E27FC236}">
                <a16:creationId xmlns:a16="http://schemas.microsoft.com/office/drawing/2014/main" id="{B9B1A632-3FD0-4638-AD11-4AC83AA931DD}"/>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358818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E6D-D7BD-3E48-9B2B-40E4D4E4A91B}"/>
              </a:ext>
            </a:extLst>
          </p:cNvPr>
          <p:cNvSpPr>
            <a:spLocks noGrp="1"/>
          </p:cNvSpPr>
          <p:nvPr>
            <p:ph type="title"/>
          </p:nvPr>
        </p:nvSpPr>
        <p:spPr>
          <a:xfrm>
            <a:off x="838200" y="365126"/>
            <a:ext cx="10515600" cy="923330"/>
          </a:xfrm>
        </p:spPr>
        <p:txBody>
          <a:bodyPr>
            <a:normAutofit/>
          </a:bodyPr>
          <a:lstStyle/>
          <a:p>
            <a:r>
              <a:rPr lang="en-IN" sz="2800" dirty="0">
                <a:solidFill>
                  <a:srgbClr val="FF0000"/>
                </a:solidFill>
              </a:rPr>
              <a:t>By stems </a:t>
            </a:r>
            <a:endParaRPr lang="en-US" sz="2800" dirty="0">
              <a:solidFill>
                <a:srgbClr val="FF0000"/>
              </a:solidFill>
            </a:endParaRPr>
          </a:p>
        </p:txBody>
      </p:sp>
      <p:pic>
        <p:nvPicPr>
          <p:cNvPr id="4" name="Picture 4">
            <a:extLst>
              <a:ext uri="{FF2B5EF4-FFF2-40B4-BE49-F238E27FC236}">
                <a16:creationId xmlns:a16="http://schemas.microsoft.com/office/drawing/2014/main" id="{E6BFD978-43B8-7B47-9E61-9E3C719F0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43" y="2329936"/>
            <a:ext cx="6260756" cy="3764762"/>
          </a:xfrm>
        </p:spPr>
      </p:pic>
      <p:sp>
        <p:nvSpPr>
          <p:cNvPr id="5" name="TextBox 4">
            <a:extLst>
              <a:ext uri="{FF2B5EF4-FFF2-40B4-BE49-F238E27FC236}">
                <a16:creationId xmlns:a16="http://schemas.microsoft.com/office/drawing/2014/main" id="{F7E07BF7-5625-6545-A40E-A620FC5AB946}"/>
              </a:ext>
            </a:extLst>
          </p:cNvPr>
          <p:cNvSpPr txBox="1"/>
          <p:nvPr/>
        </p:nvSpPr>
        <p:spPr>
          <a:xfrm>
            <a:off x="838200" y="1406606"/>
            <a:ext cx="9150178" cy="954107"/>
          </a:xfrm>
          <a:prstGeom prst="rect">
            <a:avLst/>
          </a:prstGeom>
          <a:noFill/>
        </p:spPr>
        <p:txBody>
          <a:bodyPr wrap="square">
            <a:spAutoFit/>
          </a:bodyPr>
          <a:lstStyle/>
          <a:p>
            <a:r>
              <a:rPr lang="en-US" sz="2000" b="1" dirty="0">
                <a:solidFill>
                  <a:srgbClr val="3C4043"/>
                </a:solidFill>
                <a:latin typeface=".SFUIText-Bold"/>
              </a:rPr>
              <a:t>vegetative</a:t>
            </a:r>
            <a:r>
              <a:rPr lang="en-US" sz="1800" b="0" dirty="0">
                <a:solidFill>
                  <a:srgbClr val="3C4043"/>
                </a:solidFill>
                <a:latin typeface=".SFUIText"/>
              </a:rPr>
              <a:t> methods (cloning). </a:t>
            </a:r>
            <a:r>
              <a:rPr lang="en-US" sz="1800" b="1" dirty="0">
                <a:solidFill>
                  <a:srgbClr val="3C4043"/>
                </a:solidFill>
                <a:latin typeface=".SFUIText-Bold"/>
              </a:rPr>
              <a:t>Potato</a:t>
            </a:r>
            <a:r>
              <a:rPr lang="en-US" sz="1800" b="0" dirty="0">
                <a:solidFill>
                  <a:srgbClr val="3C4043"/>
                </a:solidFill>
                <a:latin typeface=".SFUIText"/>
              </a:rPr>
              <a:t> tubers have nodes or eyes from which the new growth begins. The new stems growing from each eye are called sprouts which giver rise to the new plant. </a:t>
            </a:r>
            <a:r>
              <a:rPr lang="en-US" sz="1800" b="1" dirty="0">
                <a:solidFill>
                  <a:srgbClr val="3C4043"/>
                </a:solidFill>
                <a:latin typeface=".SFUIText-Bold"/>
              </a:rPr>
              <a:t>Vegetative</a:t>
            </a:r>
            <a:r>
              <a:rPr lang="en-US" sz="1800" b="0" dirty="0">
                <a:solidFill>
                  <a:srgbClr val="3C4043"/>
                </a:solidFill>
                <a:latin typeface=".SFUIText"/>
              </a:rPr>
              <a:t> seed can be either a whole tuber or a cut tuber.</a:t>
            </a:r>
            <a:endParaRPr lang="en-US" dirty="0"/>
          </a:p>
        </p:txBody>
      </p:sp>
      <p:pic>
        <p:nvPicPr>
          <p:cNvPr id="7" name="Picture 6">
            <a:extLst>
              <a:ext uri="{FF2B5EF4-FFF2-40B4-BE49-F238E27FC236}">
                <a16:creationId xmlns:a16="http://schemas.microsoft.com/office/drawing/2014/main" id="{1DA2C1D5-ADE7-4632-A4DB-0529C1E48DFF}"/>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241176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04F5-8096-8444-A36C-5E09FB635CF8}"/>
              </a:ext>
            </a:extLst>
          </p:cNvPr>
          <p:cNvSpPr>
            <a:spLocks noGrp="1"/>
          </p:cNvSpPr>
          <p:nvPr>
            <p:ph type="title"/>
          </p:nvPr>
        </p:nvSpPr>
        <p:spPr/>
        <p:txBody>
          <a:bodyPr>
            <a:normAutofit/>
          </a:bodyPr>
          <a:lstStyle/>
          <a:p>
            <a:r>
              <a:rPr lang="en-IN" sz="2800" dirty="0">
                <a:solidFill>
                  <a:srgbClr val="FF0000"/>
                </a:solidFill>
              </a:rPr>
              <a:t>By </a:t>
            </a:r>
            <a:r>
              <a:rPr lang="en-IN" sz="2400" dirty="0">
                <a:solidFill>
                  <a:srgbClr val="FF0000"/>
                </a:solidFill>
              </a:rPr>
              <a:t>leaves</a:t>
            </a:r>
            <a:r>
              <a:rPr lang="en-IN" sz="2800" dirty="0">
                <a:solidFill>
                  <a:srgbClr val="FF0000"/>
                </a:solidFill>
              </a:rPr>
              <a:t> </a:t>
            </a:r>
            <a:endParaRPr lang="en-US" sz="2800" dirty="0">
              <a:solidFill>
                <a:srgbClr val="FF0000"/>
              </a:solidFill>
            </a:endParaRPr>
          </a:p>
        </p:txBody>
      </p:sp>
      <p:pic>
        <p:nvPicPr>
          <p:cNvPr id="4" name="Picture 4">
            <a:extLst>
              <a:ext uri="{FF2B5EF4-FFF2-40B4-BE49-F238E27FC236}">
                <a16:creationId xmlns:a16="http://schemas.microsoft.com/office/drawing/2014/main" id="{400511C8-F9A4-3741-AF8F-6BE29F6EDE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523" y="3260347"/>
            <a:ext cx="8924325" cy="3232528"/>
          </a:xfrm>
        </p:spPr>
      </p:pic>
      <p:sp>
        <p:nvSpPr>
          <p:cNvPr id="5" name="TextBox 4">
            <a:extLst>
              <a:ext uri="{FF2B5EF4-FFF2-40B4-BE49-F238E27FC236}">
                <a16:creationId xmlns:a16="http://schemas.microsoft.com/office/drawing/2014/main" id="{B165F937-C977-F342-A1CB-9F183B063881}"/>
              </a:ext>
            </a:extLst>
          </p:cNvPr>
          <p:cNvSpPr txBox="1"/>
          <p:nvPr/>
        </p:nvSpPr>
        <p:spPr>
          <a:xfrm>
            <a:off x="737523" y="1690687"/>
            <a:ext cx="10866394" cy="1015663"/>
          </a:xfrm>
          <a:prstGeom prst="rect">
            <a:avLst/>
          </a:prstGeom>
          <a:noFill/>
        </p:spPr>
        <p:txBody>
          <a:bodyPr wrap="square">
            <a:spAutoFit/>
          </a:bodyPr>
          <a:lstStyle/>
          <a:p>
            <a:r>
              <a:rPr lang="en-US" sz="2000" dirty="0">
                <a:solidFill>
                  <a:srgbClr val="3C4043"/>
                </a:solidFill>
                <a:latin typeface=".SFUIText-Bold"/>
              </a:rPr>
              <a:t>Reproduction</a:t>
            </a:r>
            <a:r>
              <a:rPr lang="en-US" sz="2000" dirty="0">
                <a:solidFill>
                  <a:srgbClr val="3C4043"/>
                </a:solidFill>
                <a:latin typeface=".SFUIText"/>
              </a:rPr>
              <a:t> in </a:t>
            </a:r>
            <a:r>
              <a:rPr lang="en-US" sz="2000" dirty="0" err="1">
                <a:solidFill>
                  <a:srgbClr val="3C4043"/>
                </a:solidFill>
                <a:latin typeface=".SFUIText-Bold"/>
              </a:rPr>
              <a:t>Bryophyllum</a:t>
            </a:r>
            <a:r>
              <a:rPr lang="en-US" sz="2000" dirty="0">
                <a:solidFill>
                  <a:srgbClr val="3C4043"/>
                </a:solidFill>
                <a:latin typeface=".SFUIText"/>
              </a:rPr>
              <a:t> occurs asexually through </a:t>
            </a:r>
            <a:r>
              <a:rPr lang="en-US" sz="2000" dirty="0">
                <a:solidFill>
                  <a:srgbClr val="3C4043"/>
                </a:solidFill>
                <a:latin typeface=".SFUIText-Bold"/>
              </a:rPr>
              <a:t>vegetative propagation</a:t>
            </a:r>
            <a:r>
              <a:rPr lang="en-US" sz="2000" dirty="0">
                <a:solidFill>
                  <a:srgbClr val="3C4043"/>
                </a:solidFill>
                <a:latin typeface=".SFUIText"/>
              </a:rPr>
              <a:t> by leaves. ... These buds can give rise to new plants with adventitious roots, shoots and small leaves. The new plants then detach from the leaves and develop into a mature plant after coming in contact with the soil.</a:t>
            </a:r>
            <a:endParaRPr lang="en-US" sz="2000" dirty="0"/>
          </a:p>
        </p:txBody>
      </p:sp>
      <p:pic>
        <p:nvPicPr>
          <p:cNvPr id="7" name="Picture 6">
            <a:extLst>
              <a:ext uri="{FF2B5EF4-FFF2-40B4-BE49-F238E27FC236}">
                <a16:creationId xmlns:a16="http://schemas.microsoft.com/office/drawing/2014/main" id="{7171284E-B563-40A9-9BEC-440B14A63EA6}"/>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404018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9EF2-41B7-7345-9C36-6365215D21F4}"/>
              </a:ext>
            </a:extLst>
          </p:cNvPr>
          <p:cNvSpPr>
            <a:spLocks noGrp="1"/>
          </p:cNvSpPr>
          <p:nvPr>
            <p:ph type="title"/>
          </p:nvPr>
        </p:nvSpPr>
        <p:spPr/>
        <p:txBody>
          <a:bodyPr>
            <a:normAutofit/>
          </a:bodyPr>
          <a:lstStyle/>
          <a:p>
            <a:r>
              <a:rPr lang="en-US" sz="2400" dirty="0">
                <a:solidFill>
                  <a:srgbClr val="FF0000"/>
                </a:solidFill>
              </a:rPr>
              <a:t>Artificial Vegetative Propagation</a:t>
            </a:r>
          </a:p>
        </p:txBody>
      </p:sp>
      <p:sp>
        <p:nvSpPr>
          <p:cNvPr id="3" name="Content Placeholder 2">
            <a:extLst>
              <a:ext uri="{FF2B5EF4-FFF2-40B4-BE49-F238E27FC236}">
                <a16:creationId xmlns:a16="http://schemas.microsoft.com/office/drawing/2014/main" id="{CB3F8F8F-A3EF-CD4E-ADB6-49889F469630}"/>
              </a:ext>
            </a:extLst>
          </p:cNvPr>
          <p:cNvSpPr>
            <a:spLocks noGrp="1"/>
          </p:cNvSpPr>
          <p:nvPr>
            <p:ph idx="1"/>
          </p:nvPr>
        </p:nvSpPr>
        <p:spPr/>
        <p:txBody>
          <a:bodyPr>
            <a:normAutofit/>
          </a:bodyPr>
          <a:lstStyle/>
          <a:p>
            <a:r>
              <a:rPr lang="en-IN" sz="2000" dirty="0"/>
              <a:t>Cutting </a:t>
            </a:r>
          </a:p>
          <a:p>
            <a:r>
              <a:rPr lang="en-IN" sz="2000" dirty="0"/>
              <a:t>Layerings </a:t>
            </a:r>
          </a:p>
          <a:p>
            <a:r>
              <a:rPr lang="en-IN" sz="2000" dirty="0"/>
              <a:t>Grafting </a:t>
            </a:r>
            <a:endParaRPr lang="en-US" sz="2000" dirty="0"/>
          </a:p>
        </p:txBody>
      </p:sp>
      <p:pic>
        <p:nvPicPr>
          <p:cNvPr id="5" name="Picture 4">
            <a:extLst>
              <a:ext uri="{FF2B5EF4-FFF2-40B4-BE49-F238E27FC236}">
                <a16:creationId xmlns:a16="http://schemas.microsoft.com/office/drawing/2014/main" id="{E98E3A3F-2304-4675-A182-AC9DFC0173E7}"/>
              </a:ext>
            </a:extLst>
          </p:cNvPr>
          <p:cNvPicPr>
            <a:picLocks noChangeAspect="1" noChangeArrowheads="1"/>
          </p:cNvPicPr>
          <p:nvPr/>
        </p:nvPicPr>
        <p:blipFill>
          <a:blip r:embed="rId2"/>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7163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FE6D-0FEE-4919-A5CB-02AEE1AA97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00E3A1-915E-4300-9ABF-09CA410AA957}"/>
              </a:ext>
            </a:extLst>
          </p:cNvPr>
          <p:cNvSpPr>
            <a:spLocks noGrp="1"/>
          </p:cNvSpPr>
          <p:nvPr>
            <p:ph idx="1"/>
          </p:nvPr>
        </p:nvSpPr>
        <p:spPr/>
        <p:txBody>
          <a:bodyPr/>
          <a:lstStyle/>
          <a:p>
            <a:r>
              <a:rPr lang="en-IN" dirty="0">
                <a:hlinkClick r:id="rId2"/>
              </a:rPr>
              <a:t>https://www.youtube.com/watch?v=VN_p20dDrnY</a:t>
            </a:r>
            <a:r>
              <a:rPr lang="en-IN" dirty="0"/>
              <a:t> </a:t>
            </a:r>
          </a:p>
        </p:txBody>
      </p:sp>
      <p:pic>
        <p:nvPicPr>
          <p:cNvPr id="4" name="Picture 3">
            <a:extLst>
              <a:ext uri="{FF2B5EF4-FFF2-40B4-BE49-F238E27FC236}">
                <a16:creationId xmlns:a16="http://schemas.microsoft.com/office/drawing/2014/main" id="{07B36E33-6230-433A-AE29-C049F020B3E7}"/>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333281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B1F-035A-3049-9381-FDFBE4F4E5DD}"/>
              </a:ext>
            </a:extLst>
          </p:cNvPr>
          <p:cNvSpPr>
            <a:spLocks noGrp="1"/>
          </p:cNvSpPr>
          <p:nvPr>
            <p:ph type="title"/>
          </p:nvPr>
        </p:nvSpPr>
        <p:spPr/>
        <p:txBody>
          <a:bodyPr>
            <a:normAutofit/>
          </a:bodyPr>
          <a:lstStyle/>
          <a:p>
            <a:r>
              <a:rPr lang="en-IN" sz="2400" dirty="0">
                <a:solidFill>
                  <a:srgbClr val="FF0000"/>
                </a:solidFill>
              </a:rPr>
              <a:t>Cutting</a:t>
            </a:r>
            <a:endParaRPr lang="en-US" sz="2400" dirty="0">
              <a:solidFill>
                <a:srgbClr val="FF0000"/>
              </a:solidFill>
            </a:endParaRPr>
          </a:p>
        </p:txBody>
      </p:sp>
      <p:pic>
        <p:nvPicPr>
          <p:cNvPr id="4" name="Picture 4">
            <a:extLst>
              <a:ext uri="{FF2B5EF4-FFF2-40B4-BE49-F238E27FC236}">
                <a16:creationId xmlns:a16="http://schemas.microsoft.com/office/drawing/2014/main" id="{61B2B850-436D-E543-8C2C-C376C554FC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71" y="2919712"/>
            <a:ext cx="8203513" cy="3436483"/>
          </a:xfrm>
        </p:spPr>
      </p:pic>
      <p:sp>
        <p:nvSpPr>
          <p:cNvPr id="5" name="TextBox 4">
            <a:extLst>
              <a:ext uri="{FF2B5EF4-FFF2-40B4-BE49-F238E27FC236}">
                <a16:creationId xmlns:a16="http://schemas.microsoft.com/office/drawing/2014/main" id="{229D058F-2234-564E-885E-31090DC599BB}"/>
              </a:ext>
            </a:extLst>
          </p:cNvPr>
          <p:cNvSpPr txBox="1"/>
          <p:nvPr/>
        </p:nvSpPr>
        <p:spPr>
          <a:xfrm>
            <a:off x="1223810" y="1594149"/>
            <a:ext cx="10515600" cy="1015663"/>
          </a:xfrm>
          <a:prstGeom prst="rect">
            <a:avLst/>
          </a:prstGeom>
          <a:noFill/>
        </p:spPr>
        <p:txBody>
          <a:bodyPr wrap="square">
            <a:spAutoFit/>
          </a:bodyPr>
          <a:lstStyle/>
          <a:p>
            <a:r>
              <a:rPr lang="en-US" sz="2000" dirty="0">
                <a:solidFill>
                  <a:srgbClr val="3C4043"/>
                </a:solidFill>
              </a:rPr>
              <a:t>Vegetative Propagation by Stem Cutting. Stem-cutting is another common asexual propagation technique, suited well to herbs and house </a:t>
            </a:r>
            <a:r>
              <a:rPr lang="en-US" sz="2000" dirty="0" err="1">
                <a:solidFill>
                  <a:srgbClr val="3C4043"/>
                </a:solidFill>
              </a:rPr>
              <a:t>plants.It</a:t>
            </a:r>
            <a:r>
              <a:rPr lang="en-US" sz="2000" dirty="0">
                <a:solidFill>
                  <a:srgbClr val="3C4043"/>
                </a:solidFill>
              </a:rPr>
              <a:t> involves taking a section of stem from a parent plant and manipulating it to create a new plant.</a:t>
            </a:r>
            <a:endParaRPr lang="en-US" sz="2000" dirty="0"/>
          </a:p>
        </p:txBody>
      </p:sp>
      <p:pic>
        <p:nvPicPr>
          <p:cNvPr id="7" name="Picture 6">
            <a:extLst>
              <a:ext uri="{FF2B5EF4-FFF2-40B4-BE49-F238E27FC236}">
                <a16:creationId xmlns:a16="http://schemas.microsoft.com/office/drawing/2014/main" id="{540321E9-BD15-4C24-A714-3EDE745C0490}"/>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424960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404-6ACB-1746-923A-E74A8D50C312}"/>
              </a:ext>
            </a:extLst>
          </p:cNvPr>
          <p:cNvSpPr>
            <a:spLocks noGrp="1"/>
          </p:cNvSpPr>
          <p:nvPr>
            <p:ph type="title"/>
          </p:nvPr>
        </p:nvSpPr>
        <p:spPr/>
        <p:txBody>
          <a:bodyPr>
            <a:normAutofit/>
          </a:bodyPr>
          <a:lstStyle/>
          <a:p>
            <a:r>
              <a:rPr lang="en-IN" sz="2400" dirty="0">
                <a:solidFill>
                  <a:srgbClr val="FF0000"/>
                </a:solidFill>
              </a:rPr>
              <a:t>Layering</a:t>
            </a:r>
            <a:endParaRPr lang="en-US" sz="2400" dirty="0">
              <a:solidFill>
                <a:srgbClr val="FF0000"/>
              </a:solidFill>
            </a:endParaRPr>
          </a:p>
        </p:txBody>
      </p:sp>
      <p:pic>
        <p:nvPicPr>
          <p:cNvPr id="4" name="Picture 4">
            <a:extLst>
              <a:ext uri="{FF2B5EF4-FFF2-40B4-BE49-F238E27FC236}">
                <a16:creationId xmlns:a16="http://schemas.microsoft.com/office/drawing/2014/main" id="{C29B8803-6F49-A449-A6F3-50ED5F2CD9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14" y="3294112"/>
            <a:ext cx="8289472" cy="2986945"/>
          </a:xfrm>
        </p:spPr>
      </p:pic>
      <p:sp>
        <p:nvSpPr>
          <p:cNvPr id="5" name="TextBox 4">
            <a:extLst>
              <a:ext uri="{FF2B5EF4-FFF2-40B4-BE49-F238E27FC236}">
                <a16:creationId xmlns:a16="http://schemas.microsoft.com/office/drawing/2014/main" id="{504DDB15-C04C-BA42-B704-C4622C7AFFD4}"/>
              </a:ext>
            </a:extLst>
          </p:cNvPr>
          <p:cNvSpPr txBox="1"/>
          <p:nvPr/>
        </p:nvSpPr>
        <p:spPr>
          <a:xfrm>
            <a:off x="758910" y="1355120"/>
            <a:ext cx="9607035" cy="1323439"/>
          </a:xfrm>
          <a:prstGeom prst="rect">
            <a:avLst/>
          </a:prstGeom>
          <a:noFill/>
        </p:spPr>
        <p:txBody>
          <a:bodyPr wrap="square">
            <a:spAutoFit/>
          </a:bodyPr>
          <a:lstStyle/>
          <a:p>
            <a:r>
              <a:rPr lang="en-US" sz="2000" dirty="0">
                <a:solidFill>
                  <a:srgbClr val="3C4043"/>
                </a:solidFill>
              </a:rPr>
              <a:t>Layering is a means of plant propagation in which a portion of an above-ground stem grows roots while still attached to the parent plant and then detaches as an independent plant. Layering has evolved as a common means of vegetative propagation of numerous species in natural environments.</a:t>
            </a:r>
            <a:endParaRPr lang="en-US" sz="2000" dirty="0"/>
          </a:p>
        </p:txBody>
      </p:sp>
      <p:pic>
        <p:nvPicPr>
          <p:cNvPr id="7" name="Picture 6">
            <a:extLst>
              <a:ext uri="{FF2B5EF4-FFF2-40B4-BE49-F238E27FC236}">
                <a16:creationId xmlns:a16="http://schemas.microsoft.com/office/drawing/2014/main" id="{8E7B2015-1CF5-4CA9-B74A-DD0ADE99ACC3}"/>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64705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4AB7-73D7-4D8B-AD4E-9998F2A6B575}"/>
              </a:ext>
            </a:extLst>
          </p:cNvPr>
          <p:cNvSpPr>
            <a:spLocks noGrp="1"/>
          </p:cNvSpPr>
          <p:nvPr>
            <p:ph type="title"/>
          </p:nvPr>
        </p:nvSpPr>
        <p:spPr/>
        <p:txBody>
          <a:bodyPr>
            <a:normAutofit/>
          </a:bodyPr>
          <a:lstStyle/>
          <a:p>
            <a:r>
              <a:rPr lang="en-US" sz="2400" dirty="0">
                <a:solidFill>
                  <a:srgbClr val="FF0000"/>
                </a:solidFill>
              </a:rPr>
              <a:t>Reproduction </a:t>
            </a:r>
            <a:endParaRPr lang="en-IN" sz="2400" dirty="0">
              <a:solidFill>
                <a:srgbClr val="FF0000"/>
              </a:solidFill>
            </a:endParaRPr>
          </a:p>
        </p:txBody>
      </p:sp>
      <p:sp>
        <p:nvSpPr>
          <p:cNvPr id="3" name="Content Placeholder 2">
            <a:extLst>
              <a:ext uri="{FF2B5EF4-FFF2-40B4-BE49-F238E27FC236}">
                <a16:creationId xmlns:a16="http://schemas.microsoft.com/office/drawing/2014/main" id="{88555DBC-317E-4B2D-84C5-30A85E7AF439}"/>
              </a:ext>
            </a:extLst>
          </p:cNvPr>
          <p:cNvSpPr>
            <a:spLocks noGrp="1"/>
          </p:cNvSpPr>
          <p:nvPr>
            <p:ph idx="1"/>
          </p:nvPr>
        </p:nvSpPr>
        <p:spPr/>
        <p:txBody>
          <a:bodyPr>
            <a:normAutofit/>
          </a:bodyPr>
          <a:lstStyle/>
          <a:p>
            <a:r>
              <a:rPr lang="en-US" sz="2000" i="0" dirty="0">
                <a:solidFill>
                  <a:srgbClr val="202124"/>
                </a:solidFill>
                <a:effectLst/>
              </a:rPr>
              <a:t>Reproduction: The production of new organism from the existing organism of the same species is called reproduction. Reproduction is essential for the survival of species on this earth. Reproduction give rise to more organism with the same basic characteristics as their parents</a:t>
            </a:r>
            <a:r>
              <a:rPr lang="en-US" sz="2000" b="0" i="0" dirty="0">
                <a:solidFill>
                  <a:srgbClr val="202124"/>
                </a:solidFill>
                <a:effectLst/>
                <a:latin typeface="arial" panose="020B0604020202020204" pitchFamily="34" charset="0"/>
              </a:rPr>
              <a:t>.</a:t>
            </a:r>
            <a:endParaRPr lang="en-IN" sz="2000" dirty="0"/>
          </a:p>
        </p:txBody>
      </p:sp>
      <p:pic>
        <p:nvPicPr>
          <p:cNvPr id="5" name="Picture 4">
            <a:extLst>
              <a:ext uri="{FF2B5EF4-FFF2-40B4-BE49-F238E27FC236}">
                <a16:creationId xmlns:a16="http://schemas.microsoft.com/office/drawing/2014/main" id="{D499B721-8D64-40EC-B523-13D11F13F47D}"/>
              </a:ext>
            </a:extLst>
          </p:cNvPr>
          <p:cNvPicPr>
            <a:picLocks noChangeAspect="1" noChangeArrowheads="1"/>
          </p:cNvPicPr>
          <p:nvPr/>
        </p:nvPicPr>
        <p:blipFill>
          <a:blip r:embed="rId2"/>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58766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FEEA-7677-CD46-AC7A-5A60980A6D44}"/>
              </a:ext>
            </a:extLst>
          </p:cNvPr>
          <p:cNvSpPr>
            <a:spLocks noGrp="1"/>
          </p:cNvSpPr>
          <p:nvPr>
            <p:ph type="title"/>
          </p:nvPr>
        </p:nvSpPr>
        <p:spPr/>
        <p:txBody>
          <a:bodyPr>
            <a:normAutofit/>
          </a:bodyPr>
          <a:lstStyle/>
          <a:p>
            <a:r>
              <a:rPr lang="en-IN" sz="2400" dirty="0">
                <a:solidFill>
                  <a:srgbClr val="FF0000"/>
                </a:solidFill>
              </a:rPr>
              <a:t>Grafting </a:t>
            </a:r>
            <a:endParaRPr lang="en-US" sz="2400" dirty="0">
              <a:solidFill>
                <a:srgbClr val="FF0000"/>
              </a:solidFill>
            </a:endParaRPr>
          </a:p>
        </p:txBody>
      </p:sp>
      <p:pic>
        <p:nvPicPr>
          <p:cNvPr id="4" name="Picture 4">
            <a:extLst>
              <a:ext uri="{FF2B5EF4-FFF2-40B4-BE49-F238E27FC236}">
                <a16:creationId xmlns:a16="http://schemas.microsoft.com/office/drawing/2014/main" id="{22F99CD9-FC20-D34C-B5AA-A4921739D6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343" y="2986215"/>
            <a:ext cx="7576114" cy="3157839"/>
          </a:xfrm>
        </p:spPr>
      </p:pic>
      <p:sp>
        <p:nvSpPr>
          <p:cNvPr id="5" name="TextBox 4">
            <a:extLst>
              <a:ext uri="{FF2B5EF4-FFF2-40B4-BE49-F238E27FC236}">
                <a16:creationId xmlns:a16="http://schemas.microsoft.com/office/drawing/2014/main" id="{40FBCF87-EEFE-7F49-94A7-59BEC6ED3988}"/>
              </a:ext>
            </a:extLst>
          </p:cNvPr>
          <p:cNvSpPr txBox="1"/>
          <p:nvPr/>
        </p:nvSpPr>
        <p:spPr>
          <a:xfrm>
            <a:off x="693696" y="1690689"/>
            <a:ext cx="11498304" cy="769441"/>
          </a:xfrm>
          <a:prstGeom prst="rect">
            <a:avLst/>
          </a:prstGeom>
          <a:noFill/>
        </p:spPr>
        <p:txBody>
          <a:bodyPr wrap="square">
            <a:spAutoFit/>
          </a:bodyPr>
          <a:lstStyle/>
          <a:p>
            <a:r>
              <a:rPr lang="en-US" sz="2000" dirty="0">
                <a:solidFill>
                  <a:srgbClr val="3C4043"/>
                </a:solidFill>
              </a:rPr>
              <a:t>Grafting is the act of placing a portion of one plant (bud or scion) into or on a stem, root, or branch of another (stock) in such a way that a union will be formed and the partners will continue to grow</a:t>
            </a:r>
            <a:r>
              <a:rPr lang="en-US" sz="2400" dirty="0">
                <a:solidFill>
                  <a:srgbClr val="3C4043"/>
                </a:solidFill>
              </a:rPr>
              <a:t>.</a:t>
            </a:r>
            <a:endParaRPr lang="en-US" sz="2400" dirty="0"/>
          </a:p>
        </p:txBody>
      </p:sp>
      <p:pic>
        <p:nvPicPr>
          <p:cNvPr id="7" name="Picture 6">
            <a:extLst>
              <a:ext uri="{FF2B5EF4-FFF2-40B4-BE49-F238E27FC236}">
                <a16:creationId xmlns:a16="http://schemas.microsoft.com/office/drawing/2014/main" id="{400841D2-9FFB-4A40-9F08-86DBC75B8BE6}"/>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310610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22EC-5957-46F9-87D9-2F5826F162E2}"/>
              </a:ext>
            </a:extLst>
          </p:cNvPr>
          <p:cNvSpPr>
            <a:spLocks noGrp="1"/>
          </p:cNvSpPr>
          <p:nvPr>
            <p:ph type="title"/>
          </p:nvPr>
        </p:nvSpPr>
        <p:spPr/>
        <p:txBody>
          <a:bodyPr/>
          <a:lstStyle/>
          <a:p>
            <a:r>
              <a:rPr lang="en-US" sz="2800" dirty="0">
                <a:solidFill>
                  <a:srgbClr val="FF0000"/>
                </a:solidFill>
              </a:rPr>
              <a:t>Tissue culture</a:t>
            </a:r>
            <a:br>
              <a:rPr lang="en-US" dirty="0"/>
            </a:br>
            <a:endParaRPr lang="en-IN" dirty="0"/>
          </a:p>
        </p:txBody>
      </p:sp>
      <p:pic>
        <p:nvPicPr>
          <p:cNvPr id="1026" name="Picture 2" descr="Overview of the Tissue culture process | Download Scientific Diagram">
            <a:extLst>
              <a:ext uri="{FF2B5EF4-FFF2-40B4-BE49-F238E27FC236}">
                <a16:creationId xmlns:a16="http://schemas.microsoft.com/office/drawing/2014/main" id="{AD2DD611-C639-4C22-BABE-1CCDE386D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1491343"/>
            <a:ext cx="7707085" cy="4376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1BFF03-0119-462D-97E3-817A6A7D537C}"/>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414521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4">
            <a:extLst>
              <a:ext uri="{FF2B5EF4-FFF2-40B4-BE49-F238E27FC236}">
                <a16:creationId xmlns:a16="http://schemas.microsoft.com/office/drawing/2014/main" id="{B94192FD-4D7D-449C-94B8-EB6AD3A35921}"/>
              </a:ext>
            </a:extLst>
          </p:cNvPr>
          <p:cNvPicPr>
            <a:picLocks noChangeAspect="1" noChangeArrowheads="1"/>
          </p:cNvPicPr>
          <p:nvPr/>
        </p:nvPicPr>
        <p:blipFill>
          <a:blip r:embed="rId2"/>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27B5-3A25-0A47-BCC2-966C7FE58491}"/>
              </a:ext>
            </a:extLst>
          </p:cNvPr>
          <p:cNvSpPr>
            <a:spLocks noGrp="1"/>
          </p:cNvSpPr>
          <p:nvPr>
            <p:ph type="title"/>
          </p:nvPr>
        </p:nvSpPr>
        <p:spPr/>
        <p:txBody>
          <a:bodyPr>
            <a:normAutofit/>
          </a:bodyPr>
          <a:lstStyle/>
          <a:p>
            <a:r>
              <a:rPr lang="en-IN" sz="2400" dirty="0">
                <a:solidFill>
                  <a:srgbClr val="FF0000"/>
                </a:solidFill>
              </a:rPr>
              <a:t>What</a:t>
            </a:r>
            <a:r>
              <a:rPr lang="en-IN" sz="2800" dirty="0">
                <a:solidFill>
                  <a:srgbClr val="FF0000"/>
                </a:solidFill>
              </a:rPr>
              <a:t> is variations?the importance of variations</a:t>
            </a:r>
            <a:endParaRPr lang="en-US" sz="2800" dirty="0">
              <a:solidFill>
                <a:srgbClr val="FF0000"/>
              </a:solidFill>
            </a:endParaRPr>
          </a:p>
        </p:txBody>
      </p:sp>
      <p:sp>
        <p:nvSpPr>
          <p:cNvPr id="3" name="Content Placeholder 2">
            <a:extLst>
              <a:ext uri="{FF2B5EF4-FFF2-40B4-BE49-F238E27FC236}">
                <a16:creationId xmlns:a16="http://schemas.microsoft.com/office/drawing/2014/main" id="{CBBA4844-E8F9-D149-9388-DACAA9F50178}"/>
              </a:ext>
            </a:extLst>
          </p:cNvPr>
          <p:cNvSpPr>
            <a:spLocks noGrp="1"/>
          </p:cNvSpPr>
          <p:nvPr>
            <p:ph idx="1"/>
          </p:nvPr>
        </p:nvSpPr>
        <p:spPr/>
        <p:txBody>
          <a:bodyPr>
            <a:normAutofit/>
          </a:bodyPr>
          <a:lstStyle/>
          <a:p>
            <a:r>
              <a:rPr lang="en-US" sz="2000" i="0" dirty="0">
                <a:solidFill>
                  <a:srgbClr val="5F6368"/>
                </a:solidFill>
                <a:effectLst/>
              </a:rPr>
              <a:t>Variations</a:t>
            </a:r>
            <a:r>
              <a:rPr lang="en-US" sz="2000" i="0" dirty="0">
                <a:solidFill>
                  <a:srgbClr val="4D5156"/>
                </a:solidFill>
                <a:effectLst/>
              </a:rPr>
              <a:t> are the differences present between the individuals of the same species or different species. </a:t>
            </a:r>
            <a:endParaRPr lang="en-US" sz="2000" dirty="0">
              <a:solidFill>
                <a:srgbClr val="3C4043"/>
              </a:solidFill>
            </a:endParaRPr>
          </a:p>
          <a:p>
            <a:r>
              <a:rPr lang="en-US" sz="2000" dirty="0">
                <a:solidFill>
                  <a:srgbClr val="3C4043"/>
                </a:solidFill>
              </a:rPr>
              <a:t>Variation is important because it causes evolution and is the basis of heredity. It is advantageous to a population as it enables few individuals to adapt to the environment changes thus, enabling the survival of the population</a:t>
            </a:r>
            <a:r>
              <a:rPr lang="en-US" sz="2400" dirty="0">
                <a:solidFill>
                  <a:srgbClr val="3C4043"/>
                </a:solidFill>
              </a:rPr>
              <a:t>.</a:t>
            </a:r>
            <a:endParaRPr lang="en-US" sz="2400" dirty="0"/>
          </a:p>
        </p:txBody>
      </p:sp>
      <p:pic>
        <p:nvPicPr>
          <p:cNvPr id="1026" name="Picture 2" descr="DNA Replication (tutorial) – learn-biology">
            <a:extLst>
              <a:ext uri="{FF2B5EF4-FFF2-40B4-BE49-F238E27FC236}">
                <a16:creationId xmlns:a16="http://schemas.microsoft.com/office/drawing/2014/main" id="{A8A757A6-CBF5-45F5-BEC3-4553F17B3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164" y="3676851"/>
            <a:ext cx="6294922" cy="2087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580B54-02F0-4B94-A45E-CFC820F9E2B0}"/>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11044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9CA3-FD96-0544-B738-C023319DEE0B}"/>
              </a:ext>
            </a:extLst>
          </p:cNvPr>
          <p:cNvSpPr>
            <a:spLocks noGrp="1"/>
          </p:cNvSpPr>
          <p:nvPr>
            <p:ph type="title"/>
          </p:nvPr>
        </p:nvSpPr>
        <p:spPr/>
        <p:txBody>
          <a:bodyPr>
            <a:normAutofit/>
          </a:bodyPr>
          <a:lstStyle/>
          <a:p>
            <a:r>
              <a:rPr lang="en-IN" sz="2400" dirty="0">
                <a:solidFill>
                  <a:srgbClr val="FF0000"/>
                </a:solidFill>
              </a:rPr>
              <a:t>Do organisms create exact copies of themselves </a:t>
            </a:r>
            <a:endParaRPr lang="en-US" sz="2400" dirty="0">
              <a:solidFill>
                <a:srgbClr val="FF0000"/>
              </a:solidFill>
            </a:endParaRPr>
          </a:p>
        </p:txBody>
      </p:sp>
      <p:sp>
        <p:nvSpPr>
          <p:cNvPr id="3" name="Content Placeholder 2">
            <a:extLst>
              <a:ext uri="{FF2B5EF4-FFF2-40B4-BE49-F238E27FC236}">
                <a16:creationId xmlns:a16="http://schemas.microsoft.com/office/drawing/2014/main" id="{01A58564-E138-384F-B513-A00E74257697}"/>
              </a:ext>
            </a:extLst>
          </p:cNvPr>
          <p:cNvSpPr>
            <a:spLocks noGrp="1"/>
          </p:cNvSpPr>
          <p:nvPr>
            <p:ph idx="1"/>
          </p:nvPr>
        </p:nvSpPr>
        <p:spPr/>
        <p:txBody>
          <a:bodyPr>
            <a:normAutofit/>
          </a:bodyPr>
          <a:lstStyle/>
          <a:p>
            <a:r>
              <a:rPr lang="en-US" sz="2000" dirty="0">
                <a:solidFill>
                  <a:srgbClr val="3C4043"/>
                </a:solidFill>
                <a:latin typeface=".SFUIText"/>
              </a:rPr>
              <a:t>Yes! </a:t>
            </a:r>
            <a:r>
              <a:rPr lang="en-US" sz="2000" dirty="0">
                <a:solidFill>
                  <a:srgbClr val="3C4043"/>
                </a:solidFill>
                <a:latin typeface=".SFUIText-Bold"/>
              </a:rPr>
              <a:t>organisms create copies of themselves</a:t>
            </a:r>
            <a:r>
              <a:rPr lang="en-US" sz="2000" dirty="0">
                <a:solidFill>
                  <a:srgbClr val="3C4043"/>
                </a:solidFill>
                <a:latin typeface=".SFUIText"/>
              </a:rPr>
              <a:t> by Reproduction process. </a:t>
            </a:r>
            <a:r>
              <a:rPr lang="en-US" sz="2000" dirty="0">
                <a:solidFill>
                  <a:srgbClr val="3C4043"/>
                </a:solidFill>
                <a:latin typeface=".SFUIText-Bold"/>
              </a:rPr>
              <a:t>Organisms</a:t>
            </a:r>
            <a:r>
              <a:rPr lang="en-US" sz="2000" dirty="0">
                <a:solidFill>
                  <a:srgbClr val="3C4043"/>
                </a:solidFill>
                <a:latin typeface=".SFUIText"/>
              </a:rPr>
              <a:t> look similar because their body designs are similar. If body designs are to be similar, the blueprints for these designs should be similar.</a:t>
            </a:r>
            <a:endParaRPr lang="en-US" sz="2000" dirty="0"/>
          </a:p>
        </p:txBody>
      </p:sp>
      <p:pic>
        <p:nvPicPr>
          <p:cNvPr id="5" name="Picture 4">
            <a:extLst>
              <a:ext uri="{FF2B5EF4-FFF2-40B4-BE49-F238E27FC236}">
                <a16:creationId xmlns:a16="http://schemas.microsoft.com/office/drawing/2014/main" id="{979CA050-8073-4E4F-B125-1812A4CDAC61}"/>
              </a:ext>
            </a:extLst>
          </p:cNvPr>
          <p:cNvPicPr>
            <a:picLocks noChangeAspect="1" noChangeArrowheads="1"/>
          </p:cNvPicPr>
          <p:nvPr/>
        </p:nvPicPr>
        <p:blipFill>
          <a:blip r:embed="rId2"/>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258974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00C2-8C94-E946-B42F-A60FBB678442}"/>
              </a:ext>
            </a:extLst>
          </p:cNvPr>
          <p:cNvSpPr>
            <a:spLocks noGrp="1"/>
          </p:cNvSpPr>
          <p:nvPr>
            <p:ph type="title"/>
          </p:nvPr>
        </p:nvSpPr>
        <p:spPr/>
        <p:txBody>
          <a:bodyPr>
            <a:normAutofit/>
          </a:bodyPr>
          <a:lstStyle/>
          <a:p>
            <a:r>
              <a:rPr lang="en-US" sz="2800" dirty="0">
                <a:solidFill>
                  <a:srgbClr val="FF0000"/>
                </a:solidFill>
              </a:rPr>
              <a:t>TYPES OF REPRODUCTION:</a:t>
            </a:r>
          </a:p>
        </p:txBody>
      </p:sp>
      <p:pic>
        <p:nvPicPr>
          <p:cNvPr id="5122" name="Picture 2" descr="Reproduction in Organisms: Sexual Vs Asexual Reproduction">
            <a:extLst>
              <a:ext uri="{FF2B5EF4-FFF2-40B4-BE49-F238E27FC236}">
                <a16:creationId xmlns:a16="http://schemas.microsoft.com/office/drawing/2014/main" id="{E7255526-E8B2-4FE0-88F5-21ABB44F2C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5885" y="2095499"/>
            <a:ext cx="6618515" cy="2803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C5122B-D296-4600-90CC-91123719217B}"/>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387244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7E7D-3C1F-1442-B77A-D6EB30097AB1}"/>
              </a:ext>
            </a:extLst>
          </p:cNvPr>
          <p:cNvSpPr>
            <a:spLocks noGrp="1"/>
          </p:cNvSpPr>
          <p:nvPr>
            <p:ph type="title"/>
          </p:nvPr>
        </p:nvSpPr>
        <p:spPr/>
        <p:txBody>
          <a:bodyPr>
            <a:normAutofit/>
          </a:bodyPr>
          <a:lstStyle/>
          <a:p>
            <a:r>
              <a:rPr lang="en-IN" sz="2800" dirty="0">
                <a:solidFill>
                  <a:srgbClr val="FF0000"/>
                </a:solidFill>
              </a:rPr>
              <a:t>Binary fission in amoeba </a:t>
            </a:r>
            <a:endParaRPr lang="en-US" sz="2800" dirty="0">
              <a:solidFill>
                <a:srgbClr val="FF0000"/>
              </a:solidFill>
            </a:endParaRPr>
          </a:p>
        </p:txBody>
      </p:sp>
      <p:pic>
        <p:nvPicPr>
          <p:cNvPr id="4" name="Picture 4">
            <a:extLst>
              <a:ext uri="{FF2B5EF4-FFF2-40B4-BE49-F238E27FC236}">
                <a16:creationId xmlns:a16="http://schemas.microsoft.com/office/drawing/2014/main" id="{745A5A3C-9471-5A42-85E5-F141919CD2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94" y="1526134"/>
            <a:ext cx="10593020" cy="4613409"/>
          </a:xfrm>
        </p:spPr>
      </p:pic>
      <p:pic>
        <p:nvPicPr>
          <p:cNvPr id="6" name="Picture 5">
            <a:extLst>
              <a:ext uri="{FF2B5EF4-FFF2-40B4-BE49-F238E27FC236}">
                <a16:creationId xmlns:a16="http://schemas.microsoft.com/office/drawing/2014/main" id="{E51815DC-8432-48D6-866B-90DCA7015EBF}"/>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6374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436B-1C50-4D43-9E65-36BFDF4F67C7}"/>
              </a:ext>
            </a:extLst>
          </p:cNvPr>
          <p:cNvSpPr>
            <a:spLocks noGrp="1"/>
          </p:cNvSpPr>
          <p:nvPr>
            <p:ph type="title"/>
          </p:nvPr>
        </p:nvSpPr>
        <p:spPr/>
        <p:txBody>
          <a:bodyPr>
            <a:normAutofit/>
          </a:bodyPr>
          <a:lstStyle/>
          <a:p>
            <a:r>
              <a:rPr lang="en-US" sz="2800" dirty="0">
                <a:solidFill>
                  <a:srgbClr val="FF0000"/>
                </a:solidFill>
              </a:rPr>
              <a:t>Multiple fission</a:t>
            </a:r>
            <a:br>
              <a:rPr lang="en-US" sz="2800" dirty="0">
                <a:solidFill>
                  <a:srgbClr val="FF0000"/>
                </a:solidFill>
              </a:rPr>
            </a:br>
            <a:endParaRPr lang="en-IN" sz="2800" dirty="0">
              <a:solidFill>
                <a:srgbClr val="FF0000"/>
              </a:solidFill>
            </a:endParaRPr>
          </a:p>
        </p:txBody>
      </p:sp>
      <p:pic>
        <p:nvPicPr>
          <p:cNvPr id="4" name="Picture 4">
            <a:extLst>
              <a:ext uri="{FF2B5EF4-FFF2-40B4-BE49-F238E27FC236}">
                <a16:creationId xmlns:a16="http://schemas.microsoft.com/office/drawing/2014/main" id="{78BAC11C-BA70-4ACD-8712-010CEB6F0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1690688"/>
            <a:ext cx="10941906" cy="3314246"/>
          </a:xfrm>
          <a:prstGeom prst="rect">
            <a:avLst/>
          </a:prstGeom>
        </p:spPr>
      </p:pic>
      <p:pic>
        <p:nvPicPr>
          <p:cNvPr id="6" name="Picture 5">
            <a:extLst>
              <a:ext uri="{FF2B5EF4-FFF2-40B4-BE49-F238E27FC236}">
                <a16:creationId xmlns:a16="http://schemas.microsoft.com/office/drawing/2014/main" id="{D8E1FE1A-268F-48AE-9627-C7437B629D5A}"/>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86774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A915-F915-1D47-AFA9-2CE3C639E95F}"/>
              </a:ext>
            </a:extLst>
          </p:cNvPr>
          <p:cNvSpPr>
            <a:spLocks noGrp="1"/>
          </p:cNvSpPr>
          <p:nvPr>
            <p:ph type="title"/>
          </p:nvPr>
        </p:nvSpPr>
        <p:spPr/>
        <p:txBody>
          <a:bodyPr>
            <a:normAutofit/>
          </a:bodyPr>
          <a:lstStyle/>
          <a:p>
            <a:r>
              <a:rPr lang="en-US" sz="2800" dirty="0">
                <a:solidFill>
                  <a:srgbClr val="FF0000"/>
                </a:solidFill>
              </a:rPr>
              <a:t>FRAGMENTATION</a:t>
            </a:r>
          </a:p>
        </p:txBody>
      </p:sp>
      <p:pic>
        <p:nvPicPr>
          <p:cNvPr id="4" name="Picture 4">
            <a:extLst>
              <a:ext uri="{FF2B5EF4-FFF2-40B4-BE49-F238E27FC236}">
                <a16:creationId xmlns:a16="http://schemas.microsoft.com/office/drawing/2014/main" id="{AB850D0F-5CBA-8540-8423-E2CC60A8C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2" y="1734264"/>
            <a:ext cx="6749143" cy="3389472"/>
          </a:xfrm>
          <a:prstGeom prst="rect">
            <a:avLst/>
          </a:prstGeom>
        </p:spPr>
      </p:pic>
      <p:pic>
        <p:nvPicPr>
          <p:cNvPr id="6" name="Picture 5">
            <a:extLst>
              <a:ext uri="{FF2B5EF4-FFF2-40B4-BE49-F238E27FC236}">
                <a16:creationId xmlns:a16="http://schemas.microsoft.com/office/drawing/2014/main" id="{3C066CEF-834D-44E0-83B4-D7B81A3201DA}"/>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10144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DA1E-C209-1A48-9D2D-31DCD2503691}"/>
              </a:ext>
            </a:extLst>
          </p:cNvPr>
          <p:cNvSpPr>
            <a:spLocks noGrp="1"/>
          </p:cNvSpPr>
          <p:nvPr>
            <p:ph type="title"/>
          </p:nvPr>
        </p:nvSpPr>
        <p:spPr>
          <a:xfrm>
            <a:off x="794657" y="365125"/>
            <a:ext cx="10559143" cy="843189"/>
          </a:xfrm>
        </p:spPr>
        <p:txBody>
          <a:bodyPr>
            <a:normAutofit/>
          </a:bodyPr>
          <a:lstStyle/>
          <a:p>
            <a:r>
              <a:rPr lang="en-US" sz="2800" dirty="0">
                <a:solidFill>
                  <a:srgbClr val="FF0000"/>
                </a:solidFill>
              </a:rPr>
              <a:t>REGENERATION</a:t>
            </a:r>
          </a:p>
        </p:txBody>
      </p:sp>
      <p:pic>
        <p:nvPicPr>
          <p:cNvPr id="6146" name="Picture 2" descr="BIOL3530: Molecular and Developmental Biology, Regeneration">
            <a:extLst>
              <a:ext uri="{FF2B5EF4-FFF2-40B4-BE49-F238E27FC236}">
                <a16:creationId xmlns:a16="http://schemas.microsoft.com/office/drawing/2014/main" id="{FB9DB1EE-AB10-4B79-9717-A300C5B721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9714" y="1447800"/>
            <a:ext cx="8708571" cy="40494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70443B-F2B0-4950-A18A-37AA3BCCE0D5}"/>
              </a:ext>
            </a:extLst>
          </p:cNvPr>
          <p:cNvPicPr>
            <a:picLocks noChangeAspect="1" noChangeArrowheads="1"/>
          </p:cNvPicPr>
          <p:nvPr/>
        </p:nvPicPr>
        <p:blipFill>
          <a:blip r:embed="rId3"/>
          <a:srcRect/>
          <a:stretch>
            <a:fillRect/>
          </a:stretch>
        </p:blipFill>
        <p:spPr bwMode="auto">
          <a:xfrm>
            <a:off x="10439400" y="106888"/>
            <a:ext cx="1752600" cy="1281113"/>
          </a:xfrm>
          <a:prstGeom prst="rect">
            <a:avLst/>
          </a:prstGeom>
          <a:noFill/>
          <a:ln w="9525">
            <a:noFill/>
            <a:miter lim="800000"/>
            <a:headEnd/>
            <a:tailEnd/>
          </a:ln>
        </p:spPr>
      </p:pic>
    </p:spTree>
    <p:extLst>
      <p:ext uri="{BB962C8B-B14F-4D97-AF65-F5344CB8AC3E}">
        <p14:creationId xmlns:p14="http://schemas.microsoft.com/office/powerpoint/2010/main" val="68496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546</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.SFUIText</vt:lpstr>
      <vt:lpstr>.SFUIText-Bold</vt:lpstr>
      <vt:lpstr>arial</vt:lpstr>
      <vt:lpstr>arial</vt:lpstr>
      <vt:lpstr>Calibri</vt:lpstr>
      <vt:lpstr>Calibri Light</vt:lpstr>
      <vt:lpstr>Office Theme</vt:lpstr>
      <vt:lpstr>PowerPoint Presentation</vt:lpstr>
      <vt:lpstr>Reproduction </vt:lpstr>
      <vt:lpstr>What is variations?the importance of variations</vt:lpstr>
      <vt:lpstr>Do organisms create exact copies of themselves </vt:lpstr>
      <vt:lpstr>TYPES OF REPRODUCTION:</vt:lpstr>
      <vt:lpstr>Binary fission in amoeba </vt:lpstr>
      <vt:lpstr>Multiple fission </vt:lpstr>
      <vt:lpstr>FRAGMENTATION</vt:lpstr>
      <vt:lpstr>REGENERATION</vt:lpstr>
      <vt:lpstr>Budding </vt:lpstr>
      <vt:lpstr>Spore formation</vt:lpstr>
      <vt:lpstr>VEGETATIVE PROPAGATION</vt:lpstr>
      <vt:lpstr>By roots</vt:lpstr>
      <vt:lpstr>By stems </vt:lpstr>
      <vt:lpstr>By leaves </vt:lpstr>
      <vt:lpstr>Artificial Vegetative Propagation</vt:lpstr>
      <vt:lpstr>PowerPoint Presentation</vt:lpstr>
      <vt:lpstr>Cutting</vt:lpstr>
      <vt:lpstr>Layering</vt:lpstr>
      <vt:lpstr>Grafting </vt:lpstr>
      <vt:lpstr>Tissue culture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25</cp:revision>
  <dcterms:created xsi:type="dcterms:W3CDTF">2021-03-22T18:25:26Z</dcterms:created>
  <dcterms:modified xsi:type="dcterms:W3CDTF">2022-04-01T19:02:03Z</dcterms:modified>
</cp:coreProperties>
</file>