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7" r:id="rId5"/>
    <p:sldId id="258" r:id="rId6"/>
    <p:sldId id="267" r:id="rId7"/>
    <p:sldId id="259" r:id="rId8"/>
    <p:sldId id="268" r:id="rId9"/>
    <p:sldId id="269" r:id="rId10"/>
    <p:sldId id="270" r:id="rId11"/>
    <p:sldId id="271"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655EE-6877-4BF5-9129-C7C95A83D7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6DC63CB-FEF2-44BD-B797-B89F577AF5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F1D562B-097C-451A-AC20-E0F113B09508}"/>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D9058922-3E4C-4256-BC24-82824F05C0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0F99F3F-177B-4E88-BB37-F31B0EF4F46E}"/>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1640562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6D064-1838-442F-91D3-BCA4E2E2302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F6E24F6-9C36-4519-97CC-0E24EE17C2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2928DA-3999-413F-975F-492CBC136BEA}"/>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D5AF015C-D8E3-4EE2-BF3E-D37B02F6AA6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0D6680A-4EE3-48D7-BE9E-9F1166EDDBD4}"/>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2651809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9F49B4-FA91-47FF-B96E-488BA36AE5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5B2F7D5-06A0-4FE1-910A-8A8BC8E09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13A6236-BE11-41FC-81DE-87E9681430AE}"/>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2E0725EB-68AD-44C9-A1E1-0DB2E67496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75DDA42-55FC-4D9A-A6BC-7217FF062194}"/>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1689337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29C3B-F45C-491D-8D32-53003EC6935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A825EA1-FD5E-472B-BBA1-4810DF5D8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E84BE62-D246-4DBE-85EE-55F46BBFCA72}"/>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3716854B-4CE7-495B-8AA4-E6D5267BE4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3A1CB1-46CC-46AF-8D91-C7BB88342957}"/>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677901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B2257-0D4E-4D22-9305-A9F4076A57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DCFB197-E5DC-4ED1-ABBF-E751CF5CAF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A92452-7C47-4DCD-BF65-863D93AEC578}"/>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3D2B486C-E0BC-48E4-832C-E64FBA7985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9369B7D-C416-4B05-9B2E-FFEA7E0AF526}"/>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3419053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5B4CE-EFEE-4D24-AA2D-0614CA9F1D9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C940070-3370-40C1-91F2-503ADDB838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F66BF45-D7B6-4C72-9E37-02BD70B8FD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78B5A27-19C7-4F5C-8604-4F7AF919FC57}"/>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6" name="Footer Placeholder 5">
            <a:extLst>
              <a:ext uri="{FF2B5EF4-FFF2-40B4-BE49-F238E27FC236}">
                <a16:creationId xmlns:a16="http://schemas.microsoft.com/office/drawing/2014/main" id="{87A50298-3E81-42B0-B51C-9CFB51EC94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E4A7B21-E0FC-4F42-889E-1F03AC1C35F9}"/>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988344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C9899-85ED-40DD-B567-52774FF9AA5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ACB2379-D3E6-4353-96EB-B2AA1DBD67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D37BF7-570E-4FC4-A2B2-B8007C239C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D2F1E16-4573-4BB3-A6B2-9514AADCED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77EB4B-8AB7-4635-9C51-2735E6ADD6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16386EB-3E96-411B-A2B2-C9BCBF6DEE7F}"/>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8" name="Footer Placeholder 7">
            <a:extLst>
              <a:ext uri="{FF2B5EF4-FFF2-40B4-BE49-F238E27FC236}">
                <a16:creationId xmlns:a16="http://schemas.microsoft.com/office/drawing/2014/main" id="{AE8B2A6D-D3E2-45FC-B31A-11FE7905B15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FA617DD-A928-450B-A30B-C85370BF8B1B}"/>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202121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6A22D-99F9-41D7-BFFA-CA6C72B0651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E3CCEC-B90E-4016-A3CD-C2EE00525A22}"/>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4" name="Footer Placeholder 3">
            <a:extLst>
              <a:ext uri="{FF2B5EF4-FFF2-40B4-BE49-F238E27FC236}">
                <a16:creationId xmlns:a16="http://schemas.microsoft.com/office/drawing/2014/main" id="{82EDBA1E-AEE6-46A1-AC7A-AAE67288EC5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ECC472A-9DBD-4EC1-A25D-81D2AEE54559}"/>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343991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71599F-7D29-4815-8760-0188BA4E5279}"/>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3" name="Footer Placeholder 2">
            <a:extLst>
              <a:ext uri="{FF2B5EF4-FFF2-40B4-BE49-F238E27FC236}">
                <a16:creationId xmlns:a16="http://schemas.microsoft.com/office/drawing/2014/main" id="{CFFE330B-0CBC-4D34-8689-B96B944C0C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E77B439-7DFE-47EE-845A-9715F299FC11}"/>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2577184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C0FC3-1D44-4F60-8070-E0297A509F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74CC0B7-B2CF-40EC-ABC6-60B3198698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1A4A5D0-6F78-42C7-B3F8-619B09984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0B680D-ED9A-4596-A37A-AA9DE45A36A9}"/>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6" name="Footer Placeholder 5">
            <a:extLst>
              <a:ext uri="{FF2B5EF4-FFF2-40B4-BE49-F238E27FC236}">
                <a16:creationId xmlns:a16="http://schemas.microsoft.com/office/drawing/2014/main" id="{4E442F36-3E1D-4A8F-82D5-E1E42622BC0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446165B-A409-4B93-8479-FC0ADFD89147}"/>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1588976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3EE76-56F7-4294-BB39-29ACB7DE4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AF26B70-CD0A-4BBD-B6C0-5D78DCDA2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6C4DB3A-378C-4803-834B-82C49CA30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B61867-4D7A-4481-B6B4-157A0050C67E}"/>
              </a:ext>
            </a:extLst>
          </p:cNvPr>
          <p:cNvSpPr>
            <a:spLocks noGrp="1"/>
          </p:cNvSpPr>
          <p:nvPr>
            <p:ph type="dt" sz="half" idx="10"/>
          </p:nvPr>
        </p:nvSpPr>
        <p:spPr/>
        <p:txBody>
          <a:bodyPr/>
          <a:lstStyle/>
          <a:p>
            <a:fld id="{2FE8B04B-C5C6-45A3-B8E5-5F1D8DEEC2E3}" type="datetimeFigureOut">
              <a:rPr lang="en-IN" smtClean="0"/>
              <a:t>18-12-2021</a:t>
            </a:fld>
            <a:endParaRPr lang="en-IN"/>
          </a:p>
        </p:txBody>
      </p:sp>
      <p:sp>
        <p:nvSpPr>
          <p:cNvPr id="6" name="Footer Placeholder 5">
            <a:extLst>
              <a:ext uri="{FF2B5EF4-FFF2-40B4-BE49-F238E27FC236}">
                <a16:creationId xmlns:a16="http://schemas.microsoft.com/office/drawing/2014/main" id="{45B6B0F5-5D7F-4890-BFBB-273D14FF28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AEBD2D3-7FDF-4DFE-8FB1-453A0DE32706}"/>
              </a:ext>
            </a:extLst>
          </p:cNvPr>
          <p:cNvSpPr>
            <a:spLocks noGrp="1"/>
          </p:cNvSpPr>
          <p:nvPr>
            <p:ph type="sldNum" sz="quarter" idx="12"/>
          </p:nvPr>
        </p:nvSpPr>
        <p:spPr/>
        <p:txBody>
          <a:bodyPr/>
          <a:lstStyle/>
          <a:p>
            <a:fld id="{07D12E01-B2C6-4782-910A-D9B19D40079A}" type="slidenum">
              <a:rPr lang="en-IN" smtClean="0"/>
              <a:t>‹#›</a:t>
            </a:fld>
            <a:endParaRPr lang="en-IN"/>
          </a:p>
        </p:txBody>
      </p:sp>
    </p:spTree>
    <p:extLst>
      <p:ext uri="{BB962C8B-B14F-4D97-AF65-F5344CB8AC3E}">
        <p14:creationId xmlns:p14="http://schemas.microsoft.com/office/powerpoint/2010/main" val="2062704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9BCB75-673C-4169-B80B-53FBE5FB28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1DBB4FC-E484-4EC1-85F7-6419040FE8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1BBA2C-3816-47C2-9DD3-68B5F2DFEA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8B04B-C5C6-45A3-B8E5-5F1D8DEEC2E3}" type="datetimeFigureOut">
              <a:rPr lang="en-IN" smtClean="0"/>
              <a:t>18-12-2021</a:t>
            </a:fld>
            <a:endParaRPr lang="en-IN"/>
          </a:p>
        </p:txBody>
      </p:sp>
      <p:sp>
        <p:nvSpPr>
          <p:cNvPr id="5" name="Footer Placeholder 4">
            <a:extLst>
              <a:ext uri="{FF2B5EF4-FFF2-40B4-BE49-F238E27FC236}">
                <a16:creationId xmlns:a16="http://schemas.microsoft.com/office/drawing/2014/main" id="{1634A506-4599-48E9-9B5F-FB4424D48D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D69C2FF-81EE-4839-99C5-641CA5A9F8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12E01-B2C6-4782-910A-D9B19D40079A}" type="slidenum">
              <a:rPr lang="en-IN" smtClean="0"/>
              <a:t>‹#›</a:t>
            </a:fld>
            <a:endParaRPr lang="en-IN"/>
          </a:p>
        </p:txBody>
      </p:sp>
    </p:spTree>
    <p:extLst>
      <p:ext uri="{BB962C8B-B14F-4D97-AF65-F5344CB8AC3E}">
        <p14:creationId xmlns:p14="http://schemas.microsoft.com/office/powerpoint/2010/main" val="215896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eyzVBiapX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eyzVBiapX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5338-C9E5-4EAF-95C3-37E99452F52D}"/>
              </a:ext>
            </a:extLst>
          </p:cNvPr>
          <p:cNvSpPr>
            <a:spLocks noGrp="1"/>
          </p:cNvSpPr>
          <p:nvPr>
            <p:ph type="ctrTitle"/>
          </p:nvPr>
        </p:nvSpPr>
        <p:spPr>
          <a:xfrm>
            <a:off x="1524000" y="834888"/>
            <a:ext cx="9144000" cy="742122"/>
          </a:xfrm>
        </p:spPr>
        <p:txBody>
          <a:bodyPr>
            <a:normAutofit/>
          </a:bodyPr>
          <a:lstStyle/>
          <a:p>
            <a:r>
              <a:rPr lang="en-US" sz="3000" b="1" dirty="0">
                <a:solidFill>
                  <a:srgbClr val="FF0000"/>
                </a:solidFill>
                <a:latin typeface="+mn-lt"/>
              </a:rPr>
              <a:t>ATOMS, MOLECULES AND RADICALS</a:t>
            </a:r>
            <a:endParaRPr lang="en-IN" sz="3000" b="1" dirty="0">
              <a:solidFill>
                <a:srgbClr val="FF0000"/>
              </a:solidFill>
              <a:latin typeface="+mn-lt"/>
            </a:endParaRPr>
          </a:p>
        </p:txBody>
      </p:sp>
      <p:sp>
        <p:nvSpPr>
          <p:cNvPr id="3" name="Subtitle 2">
            <a:extLst>
              <a:ext uri="{FF2B5EF4-FFF2-40B4-BE49-F238E27FC236}">
                <a16:creationId xmlns:a16="http://schemas.microsoft.com/office/drawing/2014/main" id="{F6075492-F89F-4A38-BD23-43757CDB1E23}"/>
              </a:ext>
            </a:extLst>
          </p:cNvPr>
          <p:cNvSpPr>
            <a:spLocks noGrp="1"/>
          </p:cNvSpPr>
          <p:nvPr>
            <p:ph type="subTitle" idx="1"/>
          </p:nvPr>
        </p:nvSpPr>
        <p:spPr>
          <a:xfrm>
            <a:off x="1524000" y="2160103"/>
            <a:ext cx="9144000" cy="2915479"/>
          </a:xfrm>
        </p:spPr>
        <p:txBody>
          <a:bodyPr/>
          <a:lstStyle/>
          <a:p>
            <a:r>
              <a:rPr lang="en-US" sz="2400" b="1" dirty="0">
                <a:solidFill>
                  <a:schemeClr val="tx1"/>
                </a:solidFill>
              </a:rPr>
              <a:t>SUBJECT-CHEMISTRY</a:t>
            </a:r>
          </a:p>
          <a:p>
            <a:r>
              <a:rPr lang="en-US" sz="2400" b="1" dirty="0">
                <a:solidFill>
                  <a:schemeClr val="tx1"/>
                </a:solidFill>
              </a:rPr>
              <a:t>CHAPTER NO- 4</a:t>
            </a:r>
          </a:p>
          <a:p>
            <a:r>
              <a:rPr lang="en-IN" sz="2400" b="1" dirty="0">
                <a:solidFill>
                  <a:schemeClr val="tx1"/>
                </a:solidFill>
              </a:rPr>
              <a:t>Introduction to Atoms and Molecules, Characteristics of Atoms, Types of molecules and atomicity.</a:t>
            </a:r>
            <a:endParaRPr lang="en-US" sz="2400" b="1" dirty="0">
              <a:solidFill>
                <a:schemeClr val="tx1"/>
              </a:solidFill>
            </a:endParaRPr>
          </a:p>
          <a:p>
            <a:r>
              <a:rPr lang="en-US" sz="2400" b="1" dirty="0">
                <a:solidFill>
                  <a:schemeClr val="tx1"/>
                </a:solidFill>
              </a:rPr>
              <a:t>PERIOD-1</a:t>
            </a:r>
          </a:p>
          <a:p>
            <a:endParaRPr lang="en-IN" dirty="0"/>
          </a:p>
        </p:txBody>
      </p:sp>
      <p:pic>
        <p:nvPicPr>
          <p:cNvPr id="4" name="Google Shape;54;p13">
            <a:extLst>
              <a:ext uri="{FF2B5EF4-FFF2-40B4-BE49-F238E27FC236}">
                <a16:creationId xmlns:a16="http://schemas.microsoft.com/office/drawing/2014/main" id="{2DF99F1A-A365-4AD3-8B34-57070F7AE03B}"/>
              </a:ext>
            </a:extLst>
          </p:cNvPr>
          <p:cNvPicPr preferRelativeResize="0"/>
          <p:nvPr/>
        </p:nvPicPr>
        <p:blipFill rotWithShape="1">
          <a:blip r:embed="rId2">
            <a:alphaModFix/>
          </a:blip>
          <a:srcRect/>
          <a:stretch/>
        </p:blipFill>
        <p:spPr>
          <a:xfrm>
            <a:off x="0" y="4929809"/>
            <a:ext cx="12192000" cy="1928191"/>
          </a:xfrm>
          <a:prstGeom prst="rect">
            <a:avLst/>
          </a:prstGeom>
          <a:noFill/>
          <a:ln>
            <a:noFill/>
          </a:ln>
        </p:spPr>
      </p:pic>
      <p:pic>
        <p:nvPicPr>
          <p:cNvPr id="5" name="Picture 2">
            <a:extLst>
              <a:ext uri="{FF2B5EF4-FFF2-40B4-BE49-F238E27FC236}">
                <a16:creationId xmlns:a16="http://schemas.microsoft.com/office/drawing/2014/main" id="{34E8CAE4-4885-4AD5-A3A1-02C45B5492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1979" y="251795"/>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3776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A4620-B387-43B6-A0A9-0C06FB685BA8}"/>
              </a:ext>
            </a:extLst>
          </p:cNvPr>
          <p:cNvSpPr>
            <a:spLocks noGrp="1"/>
          </p:cNvSpPr>
          <p:nvPr>
            <p:ph type="title"/>
          </p:nvPr>
        </p:nvSpPr>
        <p:spPr/>
        <p:txBody>
          <a:bodyPr>
            <a:normAutofit/>
          </a:bodyPr>
          <a:lstStyle/>
          <a:p>
            <a:pPr algn="ctr"/>
            <a:r>
              <a:rPr lang="en-US" sz="3000" b="1" dirty="0">
                <a:solidFill>
                  <a:srgbClr val="FF0000"/>
                </a:solidFill>
                <a:latin typeface="+mn-lt"/>
              </a:rPr>
              <a:t>WATCH A VIDEO</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CA11BEF6-1C97-4EC1-9F4F-4D56B6BF6C39}"/>
              </a:ext>
            </a:extLst>
          </p:cNvPr>
          <p:cNvSpPr>
            <a:spLocks noGrp="1"/>
          </p:cNvSpPr>
          <p:nvPr>
            <p:ph idx="1"/>
          </p:nvPr>
        </p:nvSpPr>
        <p:spPr/>
        <p:txBody>
          <a:bodyPr/>
          <a:lstStyle/>
          <a:p>
            <a:r>
              <a:rPr lang="en-IN" b="0" i="0" dirty="0">
                <a:solidFill>
                  <a:srgbClr val="1155CC"/>
                </a:solidFill>
                <a:effectLst/>
                <a:latin typeface="Arial" panose="020B0604020202020204" pitchFamily="34" charset="0"/>
                <a:hlinkClick r:id="rId2"/>
              </a:rPr>
              <a:t>https://youtu.be/eyzVBiapXtM</a:t>
            </a:r>
            <a:endParaRPr lang="en-IN" b="0" i="0" dirty="0">
              <a:solidFill>
                <a:srgbClr val="1155CC"/>
              </a:solidFill>
              <a:effectLst/>
              <a:latin typeface="Arial" panose="020B0604020202020204" pitchFamily="34" charset="0"/>
            </a:endParaRPr>
          </a:p>
          <a:p>
            <a:pPr marL="0" indent="0">
              <a:buNone/>
            </a:pPr>
            <a:endParaRPr lang="en-IN" dirty="0"/>
          </a:p>
        </p:txBody>
      </p:sp>
      <p:pic>
        <p:nvPicPr>
          <p:cNvPr id="4" name="Picture 2">
            <a:extLst>
              <a:ext uri="{FF2B5EF4-FFF2-40B4-BE49-F238E27FC236}">
                <a16:creationId xmlns:a16="http://schemas.microsoft.com/office/drawing/2014/main" id="{24B78204-8A46-4E1D-B3DB-54958DF7BA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1078" y="381982"/>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6576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D66F-C9D2-421B-B9B0-4A203F1BEAF6}"/>
              </a:ext>
            </a:extLst>
          </p:cNvPr>
          <p:cNvSpPr>
            <a:spLocks noGrp="1"/>
          </p:cNvSpPr>
          <p:nvPr>
            <p:ph type="title"/>
          </p:nvPr>
        </p:nvSpPr>
        <p:spPr/>
        <p:txBody>
          <a:bodyPr>
            <a:normAutofit/>
          </a:bodyPr>
          <a:lstStyle/>
          <a:p>
            <a:pPr algn="ctr"/>
            <a:r>
              <a:rPr lang="en-US" sz="3000" b="1" dirty="0">
                <a:solidFill>
                  <a:srgbClr val="FF0000"/>
                </a:solidFill>
                <a:latin typeface="+mn-lt"/>
              </a:rPr>
              <a:t>HOME ASSIGNMENT</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9E562283-47A9-40E0-B641-1D526B77933A}"/>
              </a:ext>
            </a:extLst>
          </p:cNvPr>
          <p:cNvSpPr>
            <a:spLocks noGrp="1"/>
          </p:cNvSpPr>
          <p:nvPr>
            <p:ph idx="1"/>
          </p:nvPr>
        </p:nvSpPr>
        <p:spPr/>
        <p:txBody>
          <a:bodyPr>
            <a:normAutofit/>
          </a:bodyPr>
          <a:lstStyle/>
          <a:p>
            <a:r>
              <a:rPr lang="en-US" sz="2400" b="1" dirty="0"/>
              <a:t> EXERCISE- Q1  (a) &amp; (b)</a:t>
            </a:r>
          </a:p>
          <a:p>
            <a:r>
              <a:rPr lang="en-US" sz="2400" b="1" dirty="0"/>
              <a:t> Define atomicity.</a:t>
            </a:r>
          </a:p>
          <a:p>
            <a:r>
              <a:rPr lang="en-US" sz="2400" b="1" dirty="0"/>
              <a:t> What are the characteristics of an atom as suggested by Dalton.</a:t>
            </a:r>
          </a:p>
          <a:p>
            <a:r>
              <a:rPr lang="en-US" sz="2400" b="1" dirty="0"/>
              <a:t> Define the following:-</a:t>
            </a:r>
          </a:p>
          <a:p>
            <a:pPr marL="0" indent="0">
              <a:buNone/>
            </a:pPr>
            <a:r>
              <a:rPr lang="en-US" sz="2400" b="1" dirty="0"/>
              <a:t>    (a) Atom</a:t>
            </a:r>
          </a:p>
          <a:p>
            <a:pPr marL="0" indent="0">
              <a:buNone/>
            </a:pPr>
            <a:r>
              <a:rPr lang="en-US" sz="2400" b="1" dirty="0"/>
              <a:t>    (b) Molecule</a:t>
            </a:r>
            <a:endParaRPr lang="en-IN" sz="2400" b="1" dirty="0"/>
          </a:p>
        </p:txBody>
      </p:sp>
      <p:pic>
        <p:nvPicPr>
          <p:cNvPr id="4" name="Picture 2">
            <a:extLst>
              <a:ext uri="{FF2B5EF4-FFF2-40B4-BE49-F238E27FC236}">
                <a16:creationId xmlns:a16="http://schemas.microsoft.com/office/drawing/2014/main" id="{DD2E4E30-E0D0-42B9-938A-9BDD5B3A49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68069" y="365125"/>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49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BD902-39B3-4A98-B341-633503088142}"/>
              </a:ext>
            </a:extLst>
          </p:cNvPr>
          <p:cNvSpPr>
            <a:spLocks noGrp="1"/>
          </p:cNvSpPr>
          <p:nvPr>
            <p:ph type="title"/>
          </p:nvPr>
        </p:nvSpPr>
        <p:spPr>
          <a:xfrm>
            <a:off x="838200" y="1311965"/>
            <a:ext cx="10515600" cy="1537252"/>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481328E4-B7C6-4CC2-8BFF-6E7CE2B61328}"/>
              </a:ext>
            </a:extLst>
          </p:cNvPr>
          <p:cNvSpPr>
            <a:spLocks noGrp="1"/>
          </p:cNvSpPr>
          <p:nvPr>
            <p:ph idx="1"/>
          </p:nvPr>
        </p:nvSpPr>
        <p:spPr>
          <a:xfrm>
            <a:off x="838200" y="1833115"/>
            <a:ext cx="10515600" cy="4351338"/>
          </a:xfrm>
        </p:spPr>
        <p:txBody>
          <a:bodyPr/>
          <a:lstStyle/>
          <a:p>
            <a:pPr marL="0" indent="0">
              <a:buNone/>
            </a:pPr>
            <a:r>
              <a:rPr lang="en-US" dirty="0"/>
              <a:t>    </a:t>
            </a:r>
          </a:p>
          <a:p>
            <a:pPr marL="0" indent="0">
              <a:buNone/>
            </a:pPr>
            <a:endParaRPr lang="en-US" dirty="0"/>
          </a:p>
          <a:p>
            <a:pPr marL="0" indent="0" algn="ctr">
              <a:buNone/>
            </a:pPr>
            <a:r>
              <a:rPr lang="en-US" dirty="0"/>
              <a:t>     </a:t>
            </a:r>
            <a:r>
              <a:rPr lang="en-US" sz="3000" b="1" dirty="0">
                <a:solidFill>
                  <a:srgbClr val="FF0000"/>
                </a:solidFill>
              </a:rPr>
              <a:t>ODM EDUCATIONAL GROUP</a:t>
            </a:r>
            <a:endParaRPr lang="en-IN" sz="3000" b="1" dirty="0">
              <a:solidFill>
                <a:srgbClr val="FF0000"/>
              </a:solidFill>
            </a:endParaRPr>
          </a:p>
        </p:txBody>
      </p:sp>
      <p:pic>
        <p:nvPicPr>
          <p:cNvPr id="4" name="Picture 2">
            <a:extLst>
              <a:ext uri="{FF2B5EF4-FFF2-40B4-BE49-F238E27FC236}">
                <a16:creationId xmlns:a16="http://schemas.microsoft.com/office/drawing/2014/main" id="{FECF9750-B96A-424A-9E7D-7CE8E0BEFB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5304" y="451158"/>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93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71061"/>
            <a:ext cx="8458200" cy="6162261"/>
          </a:xfrm>
        </p:spPr>
        <p:txBody>
          <a:bodyPr>
            <a:normAutofit/>
          </a:bodyPr>
          <a:lstStyle/>
          <a:p>
            <a:pPr>
              <a:buNone/>
            </a:pPr>
            <a:r>
              <a:rPr lang="en-US" sz="2400" dirty="0"/>
              <a:t>                                      </a:t>
            </a:r>
            <a:r>
              <a:rPr lang="en-US" sz="2400" b="1" dirty="0">
                <a:solidFill>
                  <a:srgbClr val="FF0000"/>
                </a:solidFill>
              </a:rPr>
              <a:t>LEARNING  OBJECTIVE</a:t>
            </a:r>
          </a:p>
          <a:p>
            <a:pPr>
              <a:buNone/>
            </a:pPr>
            <a:endParaRPr lang="en-US" sz="2400" b="1" dirty="0">
              <a:solidFill>
                <a:srgbClr val="FF0000"/>
              </a:solidFill>
            </a:endParaRPr>
          </a:p>
          <a:p>
            <a:pPr>
              <a:buNone/>
            </a:pPr>
            <a:r>
              <a:rPr lang="en-IN" sz="2400" b="1" dirty="0"/>
              <a:t>Students will be able to</a:t>
            </a:r>
            <a:endParaRPr lang="en-US" sz="2400" b="1" dirty="0"/>
          </a:p>
          <a:p>
            <a:pPr lvl="0"/>
            <a:r>
              <a:rPr lang="en-IN" sz="2400" b="1" dirty="0"/>
              <a:t>Know about the concept of atoms and molecules</a:t>
            </a:r>
            <a:endParaRPr lang="en-US" sz="2400" b="1" dirty="0"/>
          </a:p>
          <a:p>
            <a:pPr lvl="0"/>
            <a:r>
              <a:rPr lang="en-IN" sz="2400" b="1" dirty="0"/>
              <a:t>Get aware of the types of molecules.</a:t>
            </a:r>
          </a:p>
          <a:p>
            <a:pPr lvl="0"/>
            <a:r>
              <a:rPr lang="en-IN" sz="2400" b="1" dirty="0"/>
              <a:t> know about the Characteristics of atoms as suggested by John Dalton.</a:t>
            </a:r>
            <a:endParaRPr lang="en-US" sz="2400" b="1" dirty="0"/>
          </a:p>
          <a:p>
            <a:pPr lvl="0"/>
            <a:r>
              <a:rPr lang="en-IN" sz="2400" b="1" dirty="0"/>
              <a:t>Know about the Atomicity and distinguish the molecules based on the atomicity.</a:t>
            </a:r>
            <a:endParaRPr lang="en-US" sz="2400" b="1" dirty="0"/>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4403034" y="4124739"/>
            <a:ext cx="2286000" cy="2362200"/>
          </a:xfrm>
          <a:prstGeom prst="rect">
            <a:avLst/>
          </a:prstGeom>
        </p:spPr>
      </p:pic>
      <p:pic>
        <p:nvPicPr>
          <p:cNvPr id="4" name="Picture 2">
            <a:extLst>
              <a:ext uri="{FF2B5EF4-FFF2-40B4-BE49-F238E27FC236}">
                <a16:creationId xmlns:a16="http://schemas.microsoft.com/office/drawing/2014/main" id="{5CB85F11-0034-441E-8240-178CB5EDD5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9165" y="258417"/>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81001"/>
            <a:ext cx="8382000" cy="5745163"/>
          </a:xfrm>
        </p:spPr>
        <p:txBody>
          <a:bodyPr>
            <a:normAutofit/>
          </a:bodyPr>
          <a:lstStyle/>
          <a:p>
            <a:pPr lvl="0">
              <a:buNone/>
            </a:pPr>
            <a:endParaRPr lang="en-IN" sz="2400" dirty="0"/>
          </a:p>
          <a:p>
            <a:pPr lvl="0">
              <a:buNone/>
            </a:pPr>
            <a:r>
              <a:rPr lang="en-IN" sz="2400" dirty="0"/>
              <a:t>                                     </a:t>
            </a:r>
            <a:r>
              <a:rPr lang="en-IN" sz="2500" b="1" dirty="0">
                <a:solidFill>
                  <a:srgbClr val="FF0000"/>
                </a:solidFill>
              </a:rPr>
              <a:t>WARM UP QUESTIONS</a:t>
            </a:r>
          </a:p>
          <a:p>
            <a:pPr lvl="0">
              <a:buNone/>
            </a:pPr>
            <a:endParaRPr lang="en-IN" sz="2500" b="1" dirty="0">
              <a:solidFill>
                <a:srgbClr val="FF0000"/>
              </a:solidFill>
            </a:endParaRPr>
          </a:p>
          <a:p>
            <a:pPr lvl="0"/>
            <a:r>
              <a:rPr lang="en-US" sz="2400" dirty="0"/>
              <a:t> </a:t>
            </a:r>
            <a:r>
              <a:rPr lang="en-US" sz="2400" b="1" dirty="0"/>
              <a:t>Activate prior knowledge by asking students what is the composition of matter.</a:t>
            </a:r>
          </a:p>
          <a:p>
            <a:pPr lvl="0"/>
            <a:r>
              <a:rPr lang="en-US" sz="2400" b="1" dirty="0"/>
              <a:t> After listening to their responses, guide them to understand that the matter is composed of atoms or molecules</a:t>
            </a:r>
          </a:p>
          <a:p>
            <a:r>
              <a:rPr lang="en-IN" sz="2400" b="1" dirty="0"/>
              <a:t>Then ask them what they know about the characteristics of atoms.</a:t>
            </a:r>
          </a:p>
          <a:p>
            <a:r>
              <a:rPr lang="en-IN" sz="2400" b="1" dirty="0"/>
              <a:t> Guide them to know about the Atomicity and Types of Molecules based on Atomicity.</a:t>
            </a:r>
            <a:endParaRPr lang="en-US" sz="2400" b="1" dirty="0"/>
          </a:p>
          <a:p>
            <a:endParaRPr lang="en-US" sz="2400" dirty="0"/>
          </a:p>
        </p:txBody>
      </p:sp>
      <p:pic>
        <p:nvPicPr>
          <p:cNvPr id="4" name="Picture 2">
            <a:extLst>
              <a:ext uri="{FF2B5EF4-FFF2-40B4-BE49-F238E27FC236}">
                <a16:creationId xmlns:a16="http://schemas.microsoft.com/office/drawing/2014/main" id="{99222C6C-4ACC-4D43-903A-9DAA5A117D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4989" y="31142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3F42A-0F1C-4DA6-A22E-E44005B0C879}"/>
              </a:ext>
            </a:extLst>
          </p:cNvPr>
          <p:cNvSpPr>
            <a:spLocks noGrp="1"/>
          </p:cNvSpPr>
          <p:nvPr>
            <p:ph type="title"/>
          </p:nvPr>
        </p:nvSpPr>
        <p:spPr/>
        <p:txBody>
          <a:bodyPr>
            <a:normAutofit/>
          </a:bodyPr>
          <a:lstStyle/>
          <a:p>
            <a:pPr algn="ctr"/>
            <a:r>
              <a:rPr lang="en-US" sz="3000" b="1" dirty="0">
                <a:solidFill>
                  <a:srgbClr val="FF0000"/>
                </a:solidFill>
                <a:latin typeface="+mn-lt"/>
              </a:rPr>
              <a:t>CONCEPT OF ATOMS</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F3FE1F8C-9129-4EE7-87C4-6E159DEECB66}"/>
              </a:ext>
            </a:extLst>
          </p:cNvPr>
          <p:cNvSpPr>
            <a:spLocks noGrp="1"/>
          </p:cNvSpPr>
          <p:nvPr>
            <p:ph idx="1"/>
          </p:nvPr>
        </p:nvSpPr>
        <p:spPr>
          <a:xfrm>
            <a:off x="838200" y="1285461"/>
            <a:ext cx="11192082" cy="5377641"/>
          </a:xfrm>
        </p:spPr>
        <p:txBody>
          <a:bodyPr>
            <a:normAutofit fontScale="85000" lnSpcReduction="20000"/>
          </a:bodyPr>
          <a:lstStyle/>
          <a:p>
            <a:pPr marL="0" marR="0" indent="0">
              <a:lnSpc>
                <a:spcPct val="115000"/>
              </a:lnSpc>
              <a:spcBef>
                <a:spcPts val="0"/>
              </a:spcBef>
              <a:spcAft>
                <a:spcPts val="800"/>
              </a:spcAft>
              <a:buNone/>
            </a:pPr>
            <a:r>
              <a:rPr lang="en-IN"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INTRODUCTION</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600" b="1" dirty="0">
                <a:effectLst/>
                <a:latin typeface="Calibri" panose="020F0502020204030204" pitchFamily="34" charset="0"/>
                <a:ea typeface="Calibri" panose="020F0502020204030204" pitchFamily="34" charset="0"/>
                <a:cs typeface="Calibri" panose="020F0502020204030204" pitchFamily="34" charset="0"/>
              </a:rPr>
              <a:t>Every matter is made up of very tiny particles called atoms. Molecules are formed from atoms. Atoms and molecules are too small to be seen through naked eye. They can only be seen through a powerful microscope. Let us know about atoms and molecules in details.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AN ATOM</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600" b="1" dirty="0">
                <a:effectLst/>
                <a:latin typeface="Calibri" panose="020F0502020204030204" pitchFamily="34" charset="0"/>
                <a:ea typeface="Calibri" panose="020F0502020204030204" pitchFamily="34" charset="0"/>
                <a:cs typeface="Calibri" panose="020F0502020204030204" pitchFamily="34" charset="0"/>
              </a:rPr>
              <a:t>The word atom comes from the word “Atomos” meaning ‘indivisible’ coined by a Greek philosopher Democritus.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600" b="1" dirty="0">
                <a:effectLst/>
                <a:latin typeface="Calibri" panose="020F0502020204030204" pitchFamily="34" charset="0"/>
                <a:ea typeface="Calibri" panose="020F0502020204030204" pitchFamily="34" charset="0"/>
                <a:cs typeface="Calibri" panose="020F0502020204030204" pitchFamily="34" charset="0"/>
              </a:rPr>
              <a:t>John Dalton in the year 1808 suggested that an atom is the basic unit of matter.</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600" b="1" dirty="0">
                <a:effectLst/>
                <a:latin typeface="Calibri" panose="020F0502020204030204" pitchFamily="34" charset="0"/>
                <a:ea typeface="Calibri" panose="020F0502020204030204" pitchFamily="34" charset="0"/>
                <a:cs typeface="Calibri" panose="020F0502020204030204" pitchFamily="34" charset="0"/>
              </a:rPr>
              <a:t>An atom is defined as the smallest particle of an element that may or may not exist independently but still shows all the properties of that element and takes part in every chemical reaction.</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600" b="1" dirty="0">
                <a:effectLst/>
                <a:latin typeface="Calibri" panose="020F0502020204030204" pitchFamily="34" charset="0"/>
                <a:ea typeface="Calibri" panose="020F0502020204030204" pitchFamily="34" charset="0"/>
                <a:cs typeface="Calibri" panose="020F0502020204030204" pitchFamily="34" charset="0"/>
              </a:rPr>
              <a:t>For Example:</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IN" sz="2600" b="1" dirty="0">
                <a:effectLst/>
                <a:latin typeface="Calibri" panose="020F0502020204030204" pitchFamily="34" charset="0"/>
                <a:ea typeface="Calibri" panose="020F0502020204030204" pitchFamily="34" charset="0"/>
                <a:cs typeface="Calibri" panose="020F0502020204030204" pitchFamily="34" charset="0"/>
              </a:rPr>
              <a:t>On crushing a zinc piece, even the smallest piece of the Zinc metal shows the properties of the zinc.</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Wingdings" panose="05000000000000000000" pitchFamily="2" charset="2"/>
              <a:buChar char=""/>
            </a:pPr>
            <a:r>
              <a:rPr lang="en-IN" sz="2600" b="1" dirty="0">
                <a:effectLst/>
                <a:latin typeface="Calibri" panose="020F0502020204030204" pitchFamily="34" charset="0"/>
                <a:ea typeface="Calibri" panose="020F0502020204030204" pitchFamily="34" charset="0"/>
                <a:cs typeface="Calibri" panose="020F0502020204030204" pitchFamily="34" charset="0"/>
              </a:rPr>
              <a:t>In other words, “An Atom is the smallest possible unit of an element”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BD2EE591-FCB6-4577-ACB5-E7CA766719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4330" y="194898"/>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1320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4960-8A7F-4769-B413-FB003718CDEC}"/>
              </a:ext>
            </a:extLst>
          </p:cNvPr>
          <p:cNvSpPr>
            <a:spLocks noGrp="1"/>
          </p:cNvSpPr>
          <p:nvPr>
            <p:ph type="title"/>
          </p:nvPr>
        </p:nvSpPr>
        <p:spPr>
          <a:xfrm>
            <a:off x="838200" y="1060174"/>
            <a:ext cx="10515600" cy="1232452"/>
          </a:xfrm>
        </p:spPr>
        <p:txBody>
          <a:bodyPr>
            <a:normAutofit/>
          </a:bodyPr>
          <a:lstStyle/>
          <a:p>
            <a:pPr algn="ctr"/>
            <a:r>
              <a:rPr lang="en-IN" sz="3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CHARACTERISTICS OF ATOM AS SUGGESTED BY JOHN DALTON</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9BD92D2-78B5-4686-A34E-9BBE5C7496C9}"/>
              </a:ext>
            </a:extLst>
          </p:cNvPr>
          <p:cNvSpPr>
            <a:spLocks noGrp="1"/>
          </p:cNvSpPr>
          <p:nvPr>
            <p:ph idx="1"/>
          </p:nvPr>
        </p:nvSpPr>
        <p:spPr>
          <a:xfrm>
            <a:off x="838200" y="2027583"/>
            <a:ext cx="10515600" cy="4149380"/>
          </a:xfrm>
        </p:spPr>
        <p:txBody>
          <a:bodyPr/>
          <a:lstStyle/>
          <a:p>
            <a:pPr marL="342900" marR="0" lvl="0" indent="-342900">
              <a:lnSpc>
                <a:spcPct val="115000"/>
              </a:lnSpc>
              <a:spcBef>
                <a:spcPts val="0"/>
              </a:spcBef>
              <a:spcAft>
                <a:spcPts val="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An atom is the smallest particle of matter which cannot be divided further into smaller particles.</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Atoms of the same element are identical but they differ from the atoms of the other elements.</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An atom of an element exhibits all the properties of that element.</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Atoms can neither be created nor destroyed.</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Atoms may or may not have independent existence but they can take part in chemical reaction.</a:t>
            </a: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2E3A64BE-446F-43EC-BB85-DD3A63933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47582" y="276354"/>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11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7934F-3B8A-47AA-8A9B-A67C73BB8451}"/>
              </a:ext>
            </a:extLst>
          </p:cNvPr>
          <p:cNvSpPr>
            <a:spLocks noGrp="1"/>
          </p:cNvSpPr>
          <p:nvPr>
            <p:ph type="title"/>
          </p:nvPr>
        </p:nvSpPr>
        <p:spPr/>
        <p:txBody>
          <a:bodyPr>
            <a:normAutofit/>
          </a:bodyPr>
          <a:lstStyle/>
          <a:p>
            <a:pPr algn="ctr"/>
            <a:r>
              <a:rPr lang="en-US" sz="3000" b="1" dirty="0">
                <a:solidFill>
                  <a:srgbClr val="FF0000"/>
                </a:solidFill>
                <a:latin typeface="+mn-lt"/>
              </a:rPr>
              <a:t>WATCH A VIDEO</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92ED7D02-1C75-448B-949A-144EACECA3AE}"/>
              </a:ext>
            </a:extLst>
          </p:cNvPr>
          <p:cNvSpPr>
            <a:spLocks noGrp="1"/>
          </p:cNvSpPr>
          <p:nvPr>
            <p:ph idx="1"/>
          </p:nvPr>
        </p:nvSpPr>
        <p:spPr/>
        <p:txBody>
          <a:bodyPr/>
          <a:lstStyle/>
          <a:p>
            <a:pPr marL="0" indent="0">
              <a:buNone/>
            </a:pPr>
            <a:r>
              <a:rPr lang="en-IN" b="0" i="0">
                <a:solidFill>
                  <a:srgbClr val="1155CC"/>
                </a:solidFill>
                <a:effectLst/>
                <a:latin typeface="Arial" panose="020B0604020202020204" pitchFamily="34" charset="0"/>
                <a:hlinkClick r:id="rId2"/>
              </a:rPr>
              <a:t>https://youtu.be/eyzVBiapXtM</a:t>
            </a:r>
            <a:endParaRPr lang="en-IN" b="0" i="0">
              <a:solidFill>
                <a:srgbClr val="1155CC"/>
              </a:solidFill>
              <a:effectLst/>
              <a:latin typeface="Arial" panose="020B0604020202020204" pitchFamily="34" charset="0"/>
            </a:endParaRPr>
          </a:p>
          <a:p>
            <a:pPr marL="0" indent="0">
              <a:buNone/>
            </a:pPr>
            <a:endParaRPr lang="en-IN" dirty="0"/>
          </a:p>
        </p:txBody>
      </p:sp>
      <p:pic>
        <p:nvPicPr>
          <p:cNvPr id="4" name="Picture 2">
            <a:extLst>
              <a:ext uri="{FF2B5EF4-FFF2-40B4-BE49-F238E27FC236}">
                <a16:creationId xmlns:a16="http://schemas.microsoft.com/office/drawing/2014/main" id="{554F810F-4D53-4139-ABB8-A36B2F49BB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4574" y="380921"/>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9544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A0CF-90AC-4E26-896E-90C8C001E39D}"/>
              </a:ext>
            </a:extLst>
          </p:cNvPr>
          <p:cNvSpPr>
            <a:spLocks noGrp="1"/>
          </p:cNvSpPr>
          <p:nvPr>
            <p:ph type="title"/>
          </p:nvPr>
        </p:nvSpPr>
        <p:spPr/>
        <p:txBody>
          <a:bodyPr>
            <a:normAutofit/>
          </a:bodyPr>
          <a:lstStyle/>
          <a:p>
            <a:pPr algn="ctr"/>
            <a:r>
              <a:rPr lang="en-US" sz="3000" b="1" dirty="0">
                <a:solidFill>
                  <a:srgbClr val="FF0000"/>
                </a:solidFill>
                <a:latin typeface="+mn-lt"/>
              </a:rPr>
              <a:t>MOLECULE AND ITS TYPES</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3D787AEF-3749-49D0-98A6-7992C1D89D09}"/>
              </a:ext>
            </a:extLst>
          </p:cNvPr>
          <p:cNvSpPr>
            <a:spLocks noGrp="1"/>
          </p:cNvSpPr>
          <p:nvPr>
            <p:ph idx="1"/>
          </p:nvPr>
        </p:nvSpPr>
        <p:spPr/>
        <p:txBody>
          <a:bodyPr>
            <a:normAutofit lnSpcReduction="10000"/>
          </a:bodyPr>
          <a:lstStyle/>
          <a:p>
            <a:pPr marR="0">
              <a:lnSpc>
                <a:spcPct val="115000"/>
              </a:lnSpc>
              <a:spcBef>
                <a:spcPts val="0"/>
              </a:spcBef>
              <a:spcAft>
                <a:spcPts val="800"/>
              </a:spcAft>
              <a:buFont typeface="Wingdings" panose="05000000000000000000" pitchFamily="2" charset="2"/>
              <a:buChar char="v"/>
            </a:pPr>
            <a:r>
              <a:rPr lang="en-IN" sz="1800" b="1" dirty="0">
                <a:effectLst/>
                <a:latin typeface="Calibri" panose="020F0502020204030204" pitchFamily="34" charset="0"/>
                <a:ea typeface="Calibri" panose="020F0502020204030204" pitchFamily="34" charset="0"/>
                <a:cs typeface="Calibri" panose="020F0502020204030204" pitchFamily="34" charset="0"/>
              </a:rPr>
              <a:t> </a:t>
            </a:r>
            <a:r>
              <a:rPr lang="en-IN" sz="2400" b="1" dirty="0">
                <a:effectLst/>
                <a:latin typeface="Calibri" panose="020F0502020204030204" pitchFamily="34" charset="0"/>
                <a:ea typeface="Calibri" panose="020F0502020204030204" pitchFamily="34" charset="0"/>
                <a:cs typeface="Calibri" panose="020F0502020204030204" pitchFamily="34" charset="0"/>
              </a:rPr>
              <a:t>A molecule is the smallest particle of an element or compound which exist independently and exhibits all the properties of that element or compound.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15000"/>
              </a:lnSpc>
              <a:spcBef>
                <a:spcPts val="0"/>
              </a:spcBef>
              <a:spcAft>
                <a:spcPts val="800"/>
              </a:spcAft>
              <a:buFont typeface="Wingdings" panose="05000000000000000000" pitchFamily="2" charset="2"/>
              <a:buChar char="v"/>
            </a:pPr>
            <a:r>
              <a:rPr lang="en-IN" sz="2400" b="1" dirty="0">
                <a:effectLst/>
                <a:latin typeface="Calibri" panose="020F0502020204030204" pitchFamily="34" charset="0"/>
                <a:ea typeface="Calibri" panose="020F0502020204030204" pitchFamily="34" charset="0"/>
                <a:cs typeface="Calibri" panose="020F0502020204030204" pitchFamily="34" charset="0"/>
              </a:rPr>
              <a:t> Molecule can also be defined as the group of two or more atoms that are chemically bonded together by attractive forces.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Molecules are of two types: -</a:t>
            </a:r>
            <a:endParaRPr lang="en-IN"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Molecule of an Element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Molecule of a Compound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5F7FAAF5-78CB-4FBD-8BED-837528CF5C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47582" y="365125"/>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57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0CC69-030A-417D-9ED9-6770AFED38FF}"/>
              </a:ext>
            </a:extLst>
          </p:cNvPr>
          <p:cNvSpPr>
            <a:spLocks noGrp="1"/>
          </p:cNvSpPr>
          <p:nvPr>
            <p:ph type="title"/>
          </p:nvPr>
        </p:nvSpPr>
        <p:spPr/>
        <p:txBody>
          <a:bodyPr>
            <a:normAutofit/>
          </a:bodyPr>
          <a:lstStyle/>
          <a:p>
            <a:pPr algn="ctr"/>
            <a:r>
              <a:rPr lang="en-US" sz="3000" b="1" dirty="0">
                <a:solidFill>
                  <a:srgbClr val="FF0000"/>
                </a:solidFill>
                <a:latin typeface="+mn-lt"/>
              </a:rPr>
              <a:t>ATOMICITY</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CF6F98FB-B94A-4AAA-833B-E9E131136EAF}"/>
              </a:ext>
            </a:extLst>
          </p:cNvPr>
          <p:cNvSpPr>
            <a:spLocks noGrp="1"/>
          </p:cNvSpPr>
          <p:nvPr>
            <p:ph idx="1"/>
          </p:nvPr>
        </p:nvSpPr>
        <p:spPr/>
        <p:txBody>
          <a:bodyPr/>
          <a:lstStyle/>
          <a:p>
            <a:pPr marL="0" marR="0" indent="0">
              <a:lnSpc>
                <a:spcPct val="115000"/>
              </a:lnSpc>
              <a:spcBef>
                <a:spcPts val="0"/>
              </a:spcBef>
              <a:spcAft>
                <a:spcPts val="800"/>
              </a:spcAft>
              <a:buNone/>
            </a:pPr>
            <a:r>
              <a:rPr lang="en-IN" sz="25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ATOMICITY</a:t>
            </a:r>
            <a:endParaRPr lang="en-IN" sz="25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400" b="1" dirty="0">
                <a:effectLst/>
                <a:latin typeface="Calibri" panose="020F0502020204030204" pitchFamily="34" charset="0"/>
                <a:ea typeface="Calibri" panose="020F0502020204030204" pitchFamily="34" charset="0"/>
                <a:cs typeface="Calibri" panose="020F0502020204030204" pitchFamily="34" charset="0"/>
              </a:rPr>
              <a:t>Atomicity is defined as the number of atoms of an element join together to form a molecule is known as the Atomicity of that molecule.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400" b="1" dirty="0">
                <a:effectLst/>
                <a:latin typeface="Calibri" panose="020F0502020204030204" pitchFamily="34" charset="0"/>
                <a:ea typeface="Calibri" panose="020F0502020204030204" pitchFamily="34" charset="0"/>
                <a:cs typeface="Calibri" panose="020F0502020204030204" pitchFamily="34" charset="0"/>
              </a:rPr>
              <a:t>Depending on the Atomicity, the molecule of elements can be divided into: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Monoatomic Molecules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Diatomic Molecules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Triatomic Molecules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Wingdings" panose="05000000000000000000" pitchFamily="2" charset="2"/>
              <a:buChar char=""/>
            </a:pPr>
            <a:r>
              <a:rPr lang="en-IN" sz="2400" b="1" dirty="0">
                <a:effectLst/>
                <a:latin typeface="Calibri" panose="020F0502020204030204" pitchFamily="34" charset="0"/>
                <a:ea typeface="Calibri" panose="020F0502020204030204" pitchFamily="34" charset="0"/>
                <a:cs typeface="Calibri" panose="020F0502020204030204" pitchFamily="34" charset="0"/>
              </a:rPr>
              <a:t>Polyatomic Molecules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a:p>
            <a:pPr marL="0" indent="0">
              <a:buNone/>
            </a:pPr>
            <a:endParaRPr lang="en-IN" dirty="0"/>
          </a:p>
        </p:txBody>
      </p:sp>
      <p:pic>
        <p:nvPicPr>
          <p:cNvPr id="4" name="Picture 2">
            <a:extLst>
              <a:ext uri="{FF2B5EF4-FFF2-40B4-BE49-F238E27FC236}">
                <a16:creationId xmlns:a16="http://schemas.microsoft.com/office/drawing/2014/main" id="{7811043F-98D3-464F-97F3-777470AE88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06596" y="230188"/>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384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F3E21-840A-4B5D-AB52-A29335DF1B45}"/>
              </a:ext>
            </a:extLst>
          </p:cNvPr>
          <p:cNvSpPr>
            <a:spLocks noGrp="1"/>
          </p:cNvSpPr>
          <p:nvPr>
            <p:ph type="title"/>
          </p:nvPr>
        </p:nvSpPr>
        <p:spPr>
          <a:xfrm>
            <a:off x="838200" y="365125"/>
            <a:ext cx="10515600" cy="2020266"/>
          </a:xfrm>
        </p:spPr>
        <p:txBody>
          <a:bodyPr>
            <a:normAutofit/>
          </a:bodyPr>
          <a:lstStyle/>
          <a:p>
            <a:pPr algn="ctr"/>
            <a:r>
              <a:rPr lang="en-US" sz="3000" b="1" dirty="0">
                <a:solidFill>
                  <a:srgbClr val="FF0000"/>
                </a:solidFill>
                <a:latin typeface="+mn-lt"/>
              </a:rPr>
              <a:t>TYPES OF MOLECULES BASED ON ATOMICITY</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C08C7FE4-92CC-405E-9677-7C1CA03233EB}"/>
              </a:ext>
            </a:extLst>
          </p:cNvPr>
          <p:cNvSpPr>
            <a:spLocks noGrp="1"/>
          </p:cNvSpPr>
          <p:nvPr>
            <p:ph idx="1"/>
          </p:nvPr>
        </p:nvSpPr>
        <p:spPr>
          <a:xfrm>
            <a:off x="437322" y="1825624"/>
            <a:ext cx="10916478" cy="4760705"/>
          </a:xfrm>
        </p:spPr>
        <p:txBody>
          <a:bodyPr>
            <a:normAutofit fontScale="92500" lnSpcReduction="10000"/>
          </a:bodyPr>
          <a:lstStyle/>
          <a:p>
            <a:pPr marL="0" marR="0" indent="0">
              <a:lnSpc>
                <a:spcPct val="115000"/>
              </a:lnSpc>
              <a:spcBef>
                <a:spcPts val="0"/>
              </a:spcBef>
              <a:spcAft>
                <a:spcPts val="800"/>
              </a:spcAft>
              <a:buNone/>
            </a:pPr>
            <a:r>
              <a:rPr lang="en-IN" sz="2200" b="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MONOATOMIC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The molecule that contains only one atom are Monoatomic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Examples of Monoatomic Molecules are: - Na, Zn, Mg, and Noble gases like He, Ne, </a:t>
            </a:r>
            <a:r>
              <a:rPr lang="en-IN" sz="2200" b="1" dirty="0" err="1">
                <a:effectLst/>
                <a:latin typeface="Calibri" panose="020F0502020204030204" pitchFamily="34" charset="0"/>
                <a:ea typeface="Calibri" panose="020F0502020204030204" pitchFamily="34" charset="0"/>
                <a:cs typeface="Calibri" panose="020F0502020204030204" pitchFamily="34" charset="0"/>
              </a:rPr>
              <a:t>Ar</a:t>
            </a:r>
            <a:r>
              <a:rPr lang="en-IN" sz="2200" b="1" dirty="0">
                <a:effectLst/>
                <a:latin typeface="Calibri" panose="020F0502020204030204" pitchFamily="34" charset="0"/>
                <a:ea typeface="Calibri" panose="020F0502020204030204" pitchFamily="34" charset="0"/>
                <a:cs typeface="Calibri" panose="020F0502020204030204" pitchFamily="34" charset="0"/>
              </a:rPr>
              <a:t>, and Xe etc.</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200" b="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DIATOMIC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The molecule that contains two atoms are Diatomic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Examples of Diatomic Molecules are: - H</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2</a:t>
            </a:r>
            <a:r>
              <a:rPr lang="en-IN" sz="2200" b="1" dirty="0">
                <a:effectLst/>
                <a:latin typeface="Calibri" panose="020F0502020204030204" pitchFamily="34" charset="0"/>
                <a:ea typeface="Calibri" panose="020F0502020204030204" pitchFamily="34" charset="0"/>
                <a:cs typeface="Calibri" panose="020F0502020204030204" pitchFamily="34" charset="0"/>
              </a:rPr>
              <a:t>, N</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2</a:t>
            </a:r>
            <a:r>
              <a:rPr lang="en-IN" sz="2200" b="1" dirty="0">
                <a:effectLst/>
                <a:latin typeface="Calibri" panose="020F0502020204030204" pitchFamily="34" charset="0"/>
                <a:ea typeface="Calibri" panose="020F0502020204030204" pitchFamily="34" charset="0"/>
                <a:cs typeface="Calibri" panose="020F0502020204030204" pitchFamily="34" charset="0"/>
              </a:rPr>
              <a:t>, O</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2</a:t>
            </a:r>
            <a:r>
              <a:rPr lang="en-IN" sz="2200" b="1" dirty="0">
                <a:effectLst/>
                <a:latin typeface="Calibri" panose="020F0502020204030204" pitchFamily="34" charset="0"/>
                <a:ea typeface="Calibri" panose="020F0502020204030204" pitchFamily="34" charset="0"/>
                <a:cs typeface="Calibri" panose="020F0502020204030204" pitchFamily="34" charset="0"/>
              </a:rPr>
              <a:t>, Cl</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2</a:t>
            </a:r>
            <a:r>
              <a:rPr lang="en-IN" sz="2200" b="1" dirty="0">
                <a:effectLst/>
                <a:latin typeface="Calibri" panose="020F0502020204030204" pitchFamily="34" charset="0"/>
                <a:ea typeface="Calibri" panose="020F0502020204030204" pitchFamily="34" charset="0"/>
                <a:cs typeface="Calibri" panose="020F0502020204030204" pitchFamily="34" charset="0"/>
              </a:rPr>
              <a:t> etc.</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200" b="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TRIATOMIC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The molecule that contains three atoms are Triatomic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Examples of Triatomic Molecules are: - O</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3</a:t>
            </a:r>
            <a:r>
              <a:rPr lang="en-IN" sz="2200" b="1" dirty="0">
                <a:effectLst/>
                <a:latin typeface="Calibri" panose="020F0502020204030204" pitchFamily="34" charset="0"/>
                <a:ea typeface="Calibri" panose="020F0502020204030204" pitchFamily="34" charset="0"/>
                <a:cs typeface="Calibri" panose="020F0502020204030204" pitchFamily="34" charset="0"/>
              </a:rPr>
              <a:t> (ozone)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800"/>
              </a:spcAft>
              <a:buNone/>
            </a:pPr>
            <a:r>
              <a:rPr lang="en-IN" sz="2200" b="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POLYATOMIC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The molecule that contains more than three atoms are Polyatomic molecule.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IN" sz="2200" b="1" dirty="0">
                <a:effectLst/>
                <a:latin typeface="Calibri" panose="020F0502020204030204" pitchFamily="34" charset="0"/>
                <a:ea typeface="Calibri" panose="020F0502020204030204" pitchFamily="34" charset="0"/>
                <a:cs typeface="Calibri" panose="020F0502020204030204" pitchFamily="34" charset="0"/>
              </a:rPr>
              <a:t>Examples of Polyatomic  Molecules are: - P</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4</a:t>
            </a:r>
            <a:r>
              <a:rPr lang="en-IN" sz="2200" b="1" dirty="0">
                <a:effectLst/>
                <a:latin typeface="Calibri" panose="020F0502020204030204" pitchFamily="34" charset="0"/>
                <a:ea typeface="Calibri" panose="020F0502020204030204" pitchFamily="34" charset="0"/>
                <a:cs typeface="Calibri" panose="020F0502020204030204" pitchFamily="34" charset="0"/>
              </a:rPr>
              <a:t> (Phosphorus) and S</a:t>
            </a:r>
            <a:r>
              <a:rPr lang="en-IN" sz="2200" b="1" baseline="-25000" dirty="0">
                <a:effectLst/>
                <a:latin typeface="Calibri" panose="020F0502020204030204" pitchFamily="34" charset="0"/>
                <a:ea typeface="Calibri" panose="020F0502020204030204" pitchFamily="34" charset="0"/>
                <a:cs typeface="Calibri" panose="020F0502020204030204" pitchFamily="34" charset="0"/>
              </a:rPr>
              <a:t>8 </a:t>
            </a:r>
            <a:r>
              <a:rPr lang="en-IN" sz="2200" b="1" dirty="0">
                <a:effectLst/>
                <a:latin typeface="Calibri" panose="020F0502020204030204" pitchFamily="34" charset="0"/>
                <a:ea typeface="Calibri" panose="020F0502020204030204" pitchFamily="34" charset="0"/>
                <a:cs typeface="Calibri" panose="020F0502020204030204" pitchFamily="34" charset="0"/>
              </a:rPr>
              <a:t>(Sulphur)</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2D0A9BBC-1390-4980-A014-FB3EE60E84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0834" y="271671"/>
            <a:ext cx="2395952" cy="600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902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711</Words>
  <Application>Microsoft Office PowerPoint</Application>
  <PresentationFormat>Widescreen</PresentationFormat>
  <Paragraphs>79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Symbol</vt:lpstr>
      <vt:lpstr>Wingdings</vt:lpstr>
      <vt:lpstr>Office Theme</vt:lpstr>
      <vt:lpstr>ATOMS, MOLECULES AND RADICALS</vt:lpstr>
      <vt:lpstr>PowerPoint Presentation</vt:lpstr>
      <vt:lpstr>PowerPoint Presentation</vt:lpstr>
      <vt:lpstr>CONCEPT OF ATOMS</vt:lpstr>
      <vt:lpstr>CHARACTERISTICS OF ATOM AS SUGGESTED BY JOHN DALTON </vt:lpstr>
      <vt:lpstr>WATCH A VIDEO</vt:lpstr>
      <vt:lpstr>MOLECULE AND ITS TYPES</vt:lpstr>
      <vt:lpstr>ATOMICITY</vt:lpstr>
      <vt:lpstr>TYPES OF MOLECULES BASED ON ATOMICITY</vt:lpstr>
      <vt:lpstr>WATCH A VIDEO</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ATOMS, MOLECULES AND RADICALS</dc:title>
  <dc:creator>Pradeep Pati</dc:creator>
  <cp:lastModifiedBy>Pradeep Pati</cp:lastModifiedBy>
  <cp:revision>11</cp:revision>
  <dcterms:created xsi:type="dcterms:W3CDTF">2021-05-23T03:35:54Z</dcterms:created>
  <dcterms:modified xsi:type="dcterms:W3CDTF">2021-12-18T03:53:33Z</dcterms:modified>
</cp:coreProperties>
</file>