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8" r:id="rId5"/>
    <p:sldId id="267" r:id="rId6"/>
    <p:sldId id="277" r:id="rId7"/>
    <p:sldId id="268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6B718-F31F-4574-9C3E-5990C5644EA3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5843-CA78-446C-B77D-A588CE484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smtClean="0">
                <a:solidFill>
                  <a:srgbClr val="CC3300"/>
                </a:solidFill>
                <a:latin typeface="+mn-lt"/>
              </a:rPr>
              <a:t/>
            </a:r>
            <a:br>
              <a:rPr sz="3200" smtClean="0">
                <a:solidFill>
                  <a:srgbClr val="CC3300"/>
                </a:solidFill>
                <a:latin typeface="+mn-lt"/>
              </a:rPr>
            </a:br>
            <a:r>
              <a:rPr sz="32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THE FUNDAMENTAL UNIT OF LIFE</a:t>
            </a:r>
            <a:r>
              <a:rPr sz="3200" smtClean="0">
                <a:solidFill>
                  <a:srgbClr val="FF0000"/>
                </a:solidFill>
                <a:latin typeface="+mn-lt"/>
              </a:rPr>
              <a:t/>
            </a:r>
            <a:br>
              <a:rPr sz="3200" smtClean="0">
                <a:solidFill>
                  <a:srgbClr val="FF0000"/>
                </a:solidFill>
                <a:latin typeface="+mn-lt"/>
              </a:rPr>
            </a:br>
            <a:endParaRPr sz="320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SUBJECT- BIOLOGY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CHAPTER NO- 5</a:t>
            </a:r>
          </a:p>
          <a:p>
            <a:r>
              <a:rPr lang="en-IN" sz="2400" dirty="0" smtClean="0">
                <a:solidFill>
                  <a:schemeClr val="tx1"/>
                </a:solidFill>
              </a:rPr>
              <a:t>Discovery of cell and cell theory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PERIOD-1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58" y="228601"/>
            <a:ext cx="20939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IMAGE FORMED BY A COMPOUND MICROSCOPE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FNSCB\Desktop\ray 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1828800"/>
            <a:ext cx="7859788" cy="4525963"/>
          </a:xfrm>
          <a:prstGeom prst="rect">
            <a:avLst/>
          </a:prstGeom>
          <a:noFill/>
        </p:spPr>
      </p:pic>
      <p:pic>
        <p:nvPicPr>
          <p:cNvPr id="5" name="Picture 2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"/>
            <a:ext cx="1447800" cy="71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153400" cy="6553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On the basis on number of cells present in different organisms , they are classified into two types-</a:t>
            </a:r>
          </a:p>
          <a:p>
            <a:endParaRPr lang="en-US" dirty="0"/>
          </a:p>
        </p:txBody>
      </p:sp>
      <p:pic>
        <p:nvPicPr>
          <p:cNvPr id="5122" name="Picture 2" descr="C:\Users\FNSCB\Desktop\cell ty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772400" cy="4724400"/>
          </a:xfrm>
          <a:prstGeom prst="rect">
            <a:avLst/>
          </a:prstGeom>
          <a:noFill/>
        </p:spPr>
      </p:pic>
      <p:pic>
        <p:nvPicPr>
          <p:cNvPr id="5" name="Picture 2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943601"/>
            <a:ext cx="1841923" cy="914399"/>
          </a:xfrm>
          <a:prstGeom prst="rect">
            <a:avLst/>
          </a:prstGeom>
          <a:noFill/>
        </p:spPr>
      </p:pic>
      <p:pic>
        <p:nvPicPr>
          <p:cNvPr id="3074" name="Picture 2" descr="C:\Users\FNSCB\Desktop\slide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1524000" cy="85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CELL THEORY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Cell Theory was formulated by  M J </a:t>
            </a:r>
            <a:r>
              <a:rPr lang="en-US" sz="2400" dirty="0" err="1" smtClean="0"/>
              <a:t>Schleiden</a:t>
            </a:r>
            <a:r>
              <a:rPr lang="en-US" sz="2400" dirty="0" smtClean="0"/>
              <a:t> (1838) and Theodore Schwann (1839).</a:t>
            </a:r>
          </a:p>
          <a:p>
            <a:pPr>
              <a:buNone/>
            </a:pPr>
            <a:r>
              <a:rPr lang="en-US" sz="2400" dirty="0" smtClean="0"/>
              <a:t> The main principles of the theory are</a:t>
            </a:r>
          </a:p>
          <a:p>
            <a:r>
              <a:rPr lang="en-US" sz="2400" dirty="0" smtClean="0"/>
              <a:t>All living organisms are composed  of cells .</a:t>
            </a:r>
          </a:p>
          <a:p>
            <a:r>
              <a:rPr lang="en-US" sz="2400" dirty="0" smtClean="0"/>
              <a:t>Cell is the basic unit of life</a:t>
            </a:r>
          </a:p>
          <a:p>
            <a:r>
              <a:rPr lang="en-US" sz="2400" dirty="0" smtClean="0"/>
              <a:t>Further modified by Rudolf Virchow (1855) - that all cells arise from pre-existing  cells.</a:t>
            </a:r>
          </a:p>
          <a:p>
            <a:r>
              <a:rPr lang="en-US" sz="2400" dirty="0" smtClean="0"/>
              <a:t>In Latin term ‘ </a:t>
            </a:r>
            <a:r>
              <a:rPr lang="en-US" sz="2400" dirty="0" err="1" smtClean="0"/>
              <a:t>omnis</a:t>
            </a:r>
            <a:r>
              <a:rPr lang="en-US" sz="2400" dirty="0" smtClean="0"/>
              <a:t> </a:t>
            </a:r>
            <a:r>
              <a:rPr lang="en-US" sz="2400" dirty="0" err="1" smtClean="0"/>
              <a:t>cellula</a:t>
            </a:r>
            <a:r>
              <a:rPr lang="en-US" sz="2400" dirty="0" smtClean="0"/>
              <a:t> e </a:t>
            </a:r>
            <a:r>
              <a:rPr lang="en-US" sz="2400" dirty="0" err="1" smtClean="0"/>
              <a:t>cellula</a:t>
            </a:r>
            <a:r>
              <a:rPr lang="en-US" sz="2400" dirty="0" smtClean="0"/>
              <a:t>’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81000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3627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All living beings are composed of cells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dirty="0" smtClean="0"/>
          </a:p>
        </p:txBody>
      </p:sp>
      <p:pic>
        <p:nvPicPr>
          <p:cNvPr id="10242" name="Picture 2" descr="C:\Users\FNSCB\Desktop\cell theory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06" y="1600200"/>
            <a:ext cx="7822994" cy="4038600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44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Cell is the basic unit of life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447800" cy="8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5151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Cells arise from pre-existing cells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FNSCB\Desktop\cell theory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658111" cy="3258005"/>
          </a:xfrm>
          <a:prstGeom prst="rect">
            <a:avLst/>
          </a:prstGeom>
          <a:noFill/>
        </p:spPr>
      </p:pic>
      <p:pic>
        <p:nvPicPr>
          <p:cNvPr id="1026" name="Picture 2" descr="C:\Users\FNSCB\Desktop\new c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3629532" cy="4201112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28600"/>
            <a:ext cx="1606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ASSIGNMENT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</p:spPr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Following questions to be worked out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Q. Who discovered cell and in which year?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Q. Name the scientists who proposed cell theory and give the postulates.</a:t>
            </a:r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 smtClean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sz="4800" b="1" dirty="0" smtClean="0"/>
              <a:t>                 </a:t>
            </a:r>
            <a:r>
              <a:rPr lang="en-US" sz="4000" b="1" dirty="0" smtClean="0"/>
              <a:t>THANKING YOU</a:t>
            </a:r>
            <a:endParaRPr lang="en-US" sz="4000" dirty="0" smtClean="0"/>
          </a:p>
          <a:p>
            <a:pPr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            </a:t>
            </a:r>
            <a:r>
              <a:rPr lang="en-US" sz="4000" b="1" dirty="0" smtClean="0">
                <a:solidFill>
                  <a:srgbClr val="FF0000"/>
                </a:solidFill>
              </a:rPr>
              <a:t>ODM EDUCATIONAL GROUP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                            </a:t>
            </a:r>
          </a:p>
          <a:p>
            <a:pPr>
              <a:buNone/>
            </a:pPr>
            <a:r>
              <a:rPr lang="en-US" sz="2400" dirty="0" smtClean="0"/>
              <a:t>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LEARNING  OBJECTIVE</a:t>
            </a:r>
          </a:p>
          <a:p>
            <a:pPr lvl="0">
              <a:buNone/>
            </a:pPr>
            <a:r>
              <a:rPr lang="en-IN" sz="2400" dirty="0" smtClean="0"/>
              <a:t>Student will be able to </a:t>
            </a:r>
          </a:p>
          <a:p>
            <a:pPr lvl="0"/>
            <a:r>
              <a:rPr lang="en-IN" sz="2400" dirty="0" smtClean="0"/>
              <a:t>sequence the timeline associated with the discovery of Microscope, parts of microscope and their function.</a:t>
            </a:r>
            <a:endParaRPr lang="en-US" sz="2400" dirty="0" smtClean="0"/>
          </a:p>
          <a:p>
            <a:pPr lvl="0"/>
            <a:r>
              <a:rPr lang="en-IN" sz="2400" dirty="0" smtClean="0"/>
              <a:t>sequence the timeline associated with the discovery of cell </a:t>
            </a:r>
            <a:endParaRPr lang="en-US" sz="2400" dirty="0" smtClean="0"/>
          </a:p>
          <a:p>
            <a:r>
              <a:rPr lang="en-IN" sz="2400" dirty="0" smtClean="0"/>
              <a:t>Get familiarized with the cell theory</a:t>
            </a:r>
            <a:endParaRPr lang="en-US" sz="2400" dirty="0" smtClean="0"/>
          </a:p>
          <a:p>
            <a:r>
              <a:rPr lang="en-IN" sz="2400" dirty="0" smtClean="0"/>
              <a:t>Learners will be sensitized about the difference between unicellular and </a:t>
            </a:r>
            <a:r>
              <a:rPr lang="en-IN" sz="2400" dirty="0" err="1" smtClean="0"/>
              <a:t>multicellular</a:t>
            </a:r>
            <a:r>
              <a:rPr lang="en-IN" sz="2400" dirty="0" smtClean="0"/>
              <a:t>  organisms.</a:t>
            </a:r>
            <a:endParaRPr lang="en-US" sz="2400" dirty="0" smtClean="0"/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2286000" cy="2362200"/>
          </a:xfrm>
          <a:prstGeom prst="rect">
            <a:avLst/>
          </a:prstGeom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524000" cy="8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sz="2400" dirty="0" smtClean="0"/>
          </a:p>
          <a:p>
            <a:pPr lvl="0">
              <a:buNone/>
            </a:pPr>
            <a:r>
              <a:rPr lang="en-IN" sz="2400" dirty="0" smtClean="0"/>
              <a:t>                                     </a:t>
            </a:r>
            <a:r>
              <a:rPr lang="en-IN" sz="2400" dirty="0" smtClean="0">
                <a:solidFill>
                  <a:srgbClr val="FF0000"/>
                </a:solidFill>
              </a:rPr>
              <a:t>WARM UP QUESTIONS</a:t>
            </a:r>
          </a:p>
          <a:p>
            <a:pPr lvl="0"/>
            <a:r>
              <a:rPr lang="en-IN" sz="2400" dirty="0" smtClean="0"/>
              <a:t>Is cork cell living or non living?</a:t>
            </a:r>
            <a:endParaRPr lang="en-US" sz="2400" dirty="0" smtClean="0"/>
          </a:p>
          <a:p>
            <a:pPr lvl="0"/>
            <a:r>
              <a:rPr lang="en-IN" sz="2400" u="sng" dirty="0" smtClean="0"/>
              <a:t>Amoeba</a:t>
            </a:r>
            <a:r>
              <a:rPr lang="en-IN" sz="2400" dirty="0" smtClean="0"/>
              <a:t> and </a:t>
            </a:r>
            <a:r>
              <a:rPr lang="en-IN" sz="2400" u="sng" dirty="0" smtClean="0"/>
              <a:t>Paramecium</a:t>
            </a:r>
            <a:r>
              <a:rPr lang="en-IN" sz="2400" dirty="0" smtClean="0"/>
              <a:t> are not visible through naked eye. Why?</a:t>
            </a:r>
            <a:endParaRPr lang="en-US" sz="2400" dirty="0" smtClean="0"/>
          </a:p>
          <a:p>
            <a:pPr lvl="0"/>
            <a:r>
              <a:rPr lang="en-IN" sz="2400" dirty="0" smtClean="0"/>
              <a:t>Can you differentiate between simple and compound microscope?</a:t>
            </a:r>
            <a:endParaRPr lang="en-US" sz="2400" dirty="0" smtClean="0"/>
          </a:p>
          <a:p>
            <a:pPr lvl="0"/>
            <a:r>
              <a:rPr lang="en-IN" sz="2400" dirty="0" smtClean="0"/>
              <a:t>Can you differentiate  between plant and animal cell?</a:t>
            </a:r>
          </a:p>
          <a:p>
            <a:pPr lvl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81000"/>
            <a:ext cx="13356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DISCOVERY OF CELL  </a:t>
            </a:r>
            <a:r>
              <a:rPr lang="en-US" dirty="0" smtClean="0"/>
              <a:t>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Cell is derived from  a Latin term which means – ‘a little room’</a:t>
            </a:r>
          </a:p>
          <a:p>
            <a:r>
              <a:rPr lang="en-US" sz="2400" dirty="0" smtClean="0"/>
              <a:t>Basic structural and functional unit of life</a:t>
            </a:r>
          </a:p>
          <a:p>
            <a:r>
              <a:rPr lang="en-US" sz="2400" dirty="0" smtClean="0"/>
              <a:t>Discovery of cell-  First discovered by Robert Hooke from dead cork cells (1665)</a:t>
            </a:r>
          </a:p>
          <a:p>
            <a:r>
              <a:rPr lang="en-US" sz="2400" dirty="0" smtClean="0"/>
              <a:t> obtained from bark of a tree by a</a:t>
            </a:r>
          </a:p>
          <a:p>
            <a:pPr>
              <a:buNone/>
            </a:pPr>
            <a:r>
              <a:rPr lang="en-US" sz="2400" dirty="0" smtClean="0"/>
              <a:t>      self designed microscope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 descr="C:\Users\FNSCB\Desktop\img_59366472cd2c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3429000" cy="2819400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524000" cy="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SELF DESIGNED MICROSCOPE BY ROBERT HOOKE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NSCB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3763311" cy="4655195"/>
          </a:xfrm>
          <a:prstGeom prst="rect">
            <a:avLst/>
          </a:prstGeom>
          <a:noFill/>
        </p:spPr>
      </p:pic>
      <p:pic>
        <p:nvPicPr>
          <p:cNvPr id="1027" name="Picture 3" descr="C:\Users\FNSCB\Desktop\1200px-Portrait_of_a_Mathematician_168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3756121" cy="4800600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28600"/>
            <a:ext cx="15240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5810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6324600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82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NSCB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5291137" cy="27561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57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LEEUWENHOEK MICROSCOPE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FNSCB\Desktop\Anthonie_van_Leeuwenhoek_(1632-1723)._Natuurkundige_te_Delft_Rijksmuseum_SK-A-957.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47202"/>
            <a:ext cx="3276600" cy="3885502"/>
          </a:xfrm>
          <a:prstGeom prst="rect">
            <a:avLst/>
          </a:prstGeom>
          <a:noFill/>
        </p:spPr>
      </p:pic>
      <p:pic>
        <p:nvPicPr>
          <p:cNvPr id="5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8600"/>
            <a:ext cx="14728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MICROSCOPES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 </a:t>
            </a:r>
            <a:r>
              <a:rPr lang="en-US" sz="2400" b="1" dirty="0" smtClean="0"/>
              <a:t>microscope</a:t>
            </a:r>
            <a:r>
              <a:rPr lang="en-US" sz="2400" dirty="0" smtClean="0"/>
              <a:t> is an instrument that makes an enlarged image of a small object, thus revealing details of  the object which cannot be seen by our naked eyes.</a:t>
            </a:r>
          </a:p>
          <a:p>
            <a:r>
              <a:rPr lang="en-US" sz="2400" dirty="0" smtClean="0"/>
              <a:t>Simple microscope</a:t>
            </a:r>
          </a:p>
          <a:p>
            <a:r>
              <a:rPr lang="en-US" sz="2400" dirty="0" smtClean="0"/>
              <a:t>Compound microscope</a:t>
            </a:r>
          </a:p>
          <a:p>
            <a:r>
              <a:rPr lang="en-US" sz="2400" dirty="0" smtClean="0"/>
              <a:t>Electron microscope</a:t>
            </a:r>
            <a:endParaRPr lang="en-US" sz="2400" dirty="0"/>
          </a:p>
        </p:txBody>
      </p:sp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536181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COMPOUND  MICROSCOPE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NSCB\Desktop\compound microsco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248400" cy="4876565"/>
          </a:xfrm>
          <a:prstGeom prst="rect">
            <a:avLst/>
          </a:prstGeom>
          <a:noFill/>
        </p:spPr>
      </p:pic>
      <p:pic>
        <p:nvPicPr>
          <p:cNvPr id="4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304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THE FUNDAMENTAL UNIT OF LIFE </vt:lpstr>
      <vt:lpstr>Slide 2</vt:lpstr>
      <vt:lpstr>Slide 3</vt:lpstr>
      <vt:lpstr> DISCOVERY OF CELL                                   </vt:lpstr>
      <vt:lpstr>SELF DESIGNED MICROSCOPE BY ROBERT HOOKE</vt:lpstr>
      <vt:lpstr>Slide 6</vt:lpstr>
      <vt:lpstr>Slide 7</vt:lpstr>
      <vt:lpstr> MICROSCOPES</vt:lpstr>
      <vt:lpstr>COMPOUND  MICROSCOPE</vt:lpstr>
      <vt:lpstr> IMAGE FORMED BY A COMPOUND MICROSCOPE</vt:lpstr>
      <vt:lpstr>Slide 11</vt:lpstr>
      <vt:lpstr>CELL THEORY</vt:lpstr>
      <vt:lpstr> All living beings are composed of cells</vt:lpstr>
      <vt:lpstr>Cell is the basic unit of life</vt:lpstr>
      <vt:lpstr> Cells arise from pre-existing cells</vt:lpstr>
      <vt:lpstr>HOME ASSIGNMENT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FUNDAMENTAL UNIT OF LIFE </dc:title>
  <dc:creator>FNSCB</dc:creator>
  <cp:lastModifiedBy>FNSCB</cp:lastModifiedBy>
  <cp:revision>26</cp:revision>
  <dcterms:created xsi:type="dcterms:W3CDTF">2020-09-28T07:13:23Z</dcterms:created>
  <dcterms:modified xsi:type="dcterms:W3CDTF">2021-12-13T09:53:30Z</dcterms:modified>
</cp:coreProperties>
</file>