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65" r:id="rId3"/>
    <p:sldId id="266" r:id="rId4"/>
    <p:sldId id="258" r:id="rId5"/>
    <p:sldId id="277" r:id="rId6"/>
    <p:sldId id="278" r:id="rId7"/>
    <p:sldId id="268" r:id="rId8"/>
    <p:sldId id="274" r:id="rId9"/>
    <p:sldId id="27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36B718-F31F-4574-9C3E-5990C5644EA3}" type="datetimeFigureOut">
              <a:rPr lang="en-US" smtClean="0"/>
              <a:pPr/>
              <a:t>12/18/2021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36B718-F31F-4574-9C3E-5990C5644EA3}" type="datetimeFigureOut">
              <a:rPr lang="en-US" smtClean="0"/>
              <a:pPr/>
              <a:t>12/18/2021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36B718-F31F-4574-9C3E-5990C5644EA3}" type="datetimeFigureOut">
              <a:rPr lang="en-US" smtClean="0"/>
              <a:pPr/>
              <a:t>12/18/2021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36B718-F31F-4574-9C3E-5990C5644EA3}" type="datetimeFigureOut">
              <a:rPr lang="en-US" smtClean="0"/>
              <a:pPr/>
              <a:t>12/18/2021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36B718-F31F-4574-9C3E-5990C5644EA3}" type="datetimeFigureOut">
              <a:rPr lang="en-US" smtClean="0"/>
              <a:pPr/>
              <a:t>12/18/2021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36B718-F31F-4574-9C3E-5990C5644EA3}" type="datetimeFigureOut">
              <a:rPr lang="en-US" smtClean="0"/>
              <a:pPr/>
              <a:t>12/18/2021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36B718-F31F-4574-9C3E-5990C5644EA3}" type="datetimeFigureOut">
              <a:rPr lang="en-US" smtClean="0"/>
              <a:pPr/>
              <a:t>12/18/2021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36B718-F31F-4574-9C3E-5990C5644EA3}" type="datetimeFigureOut">
              <a:rPr lang="en-US" smtClean="0"/>
              <a:pPr/>
              <a:t>12/18/2021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36B718-F31F-4574-9C3E-5990C5644EA3}" type="datetimeFigureOut">
              <a:rPr lang="en-US" smtClean="0"/>
              <a:pPr/>
              <a:t>12/18/2021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36B718-F31F-4574-9C3E-5990C5644EA3}" type="datetimeFigureOut">
              <a:rPr lang="en-US" smtClean="0"/>
              <a:pPr/>
              <a:t>12/18/2021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36B718-F31F-4574-9C3E-5990C5644EA3}" type="datetimeFigureOut">
              <a:rPr lang="en-US" smtClean="0"/>
              <a:pPr/>
              <a:t>12/18/2021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36B718-F31F-4574-9C3E-5990C5644EA3}" type="datetimeFigureOut">
              <a:rPr lang="en-US" smtClean="0"/>
              <a:pPr/>
              <a:t>12/18/2021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875843-CA78-446C-B77D-A588CE48476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youtu.be/fNQ92ZGWpO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752600"/>
            <a:ext cx="7772400" cy="1470025"/>
          </a:xfrm>
          <a:solidFill>
            <a:schemeClr val="bg1"/>
          </a:solidFill>
          <a:ln>
            <a:solidFill>
              <a:schemeClr val="bg1"/>
            </a:solidFill>
          </a:ln>
        </p:spPr>
        <p:txBody>
          <a:bodyPr rtlCol="0">
            <a:normAutofit/>
          </a:bodyPr>
          <a:lstStyle/>
          <a:p>
            <a:pPr eaLnBrk="1" fontAlgn="auto" hangingPunct="1">
              <a:spcAft>
                <a:spcPts val="0"/>
              </a:spcAft>
              <a:defRPr/>
            </a:pPr>
            <a:r>
              <a:rPr sz="3200" smtClean="0">
                <a:solidFill>
                  <a:srgbClr val="CC3300"/>
                </a:solidFill>
                <a:latin typeface="+mn-lt"/>
              </a:rPr>
              <a:t/>
            </a:r>
            <a:br>
              <a:rPr sz="3200" smtClean="0">
                <a:solidFill>
                  <a:srgbClr val="CC3300"/>
                </a:solidFill>
                <a:latin typeface="+mn-lt"/>
              </a:rPr>
            </a:br>
            <a:r>
              <a:rPr lang="en-US" sz="3200" dirty="0" smtClean="0">
                <a:solidFill>
                  <a:srgbClr val="FF0000"/>
                </a:solidFill>
                <a:latin typeface="+mn-lt"/>
              </a:rPr>
              <a:t>TISSUES</a:t>
            </a:r>
            <a:endParaRPr sz="3200" smtClean="0">
              <a:solidFill>
                <a:srgbClr val="FF0000"/>
              </a:solidFill>
              <a:latin typeface="+mn-lt"/>
            </a:endParaRPr>
          </a:p>
        </p:txBody>
      </p:sp>
      <p:sp>
        <p:nvSpPr>
          <p:cNvPr id="2051" name="Subtitle 5"/>
          <p:cNvSpPr>
            <a:spLocks noGrp="1"/>
          </p:cNvSpPr>
          <p:nvPr>
            <p:ph type="subTitle" idx="1"/>
          </p:nvPr>
        </p:nvSpPr>
        <p:spPr>
          <a:xfrm>
            <a:off x="1066800" y="3200400"/>
            <a:ext cx="6705600" cy="1600200"/>
          </a:xfrm>
        </p:spPr>
        <p:txBody>
          <a:bodyPr>
            <a:normAutofit fontScale="92500" lnSpcReduction="10000"/>
          </a:bodyPr>
          <a:lstStyle/>
          <a:p>
            <a:r>
              <a:rPr lang="en-US" sz="2400" dirty="0" smtClean="0">
                <a:solidFill>
                  <a:schemeClr val="tx1"/>
                </a:solidFill>
              </a:rPr>
              <a:t>SUBJECT- BIOLOGY</a:t>
            </a:r>
          </a:p>
          <a:p>
            <a:r>
              <a:rPr lang="en-US" sz="2400" dirty="0" smtClean="0">
                <a:solidFill>
                  <a:schemeClr val="tx1"/>
                </a:solidFill>
              </a:rPr>
              <a:t>CHAPTER NO- </a:t>
            </a:r>
            <a:r>
              <a:rPr lang="en-US" sz="2400" dirty="0" smtClean="0">
                <a:solidFill>
                  <a:schemeClr val="tx1"/>
                </a:solidFill>
              </a:rPr>
              <a:t>6</a:t>
            </a:r>
          </a:p>
          <a:p>
            <a:r>
              <a:rPr lang="en-IN" sz="2400" b="1" dirty="0" smtClean="0">
                <a:solidFill>
                  <a:schemeClr val="tx1"/>
                </a:solidFill>
              </a:rPr>
              <a:t>Introduction: Definition, Importance of tissues </a:t>
            </a:r>
            <a:endParaRPr lang="en-US" sz="2400" b="1" dirty="0" smtClean="0">
              <a:solidFill>
                <a:schemeClr val="tx1"/>
              </a:solidFill>
            </a:endParaRPr>
          </a:p>
          <a:p>
            <a:r>
              <a:rPr lang="en-US" sz="2400" dirty="0" smtClean="0">
                <a:solidFill>
                  <a:schemeClr val="tx1"/>
                </a:solidFill>
              </a:rPr>
              <a:t>PERIOD-1</a:t>
            </a:r>
          </a:p>
        </p:txBody>
      </p:sp>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2"/>
          <a:srcRect/>
          <a:stretch>
            <a:fillRect/>
          </a:stretch>
        </p:blipFill>
        <p:spPr bwMode="auto">
          <a:xfrm>
            <a:off x="6745258" y="228601"/>
            <a:ext cx="2093941" cy="1066800"/>
          </a:xfrm>
          <a:prstGeom prst="rect">
            <a:avLst/>
          </a:prstGeom>
          <a:noFill/>
          <a:ln w="9525">
            <a:noFill/>
            <a:miter lim="800000"/>
            <a:headEnd/>
            <a:tailEnd/>
          </a:ln>
        </p:spPr>
      </p:pic>
      <p:pic>
        <p:nvPicPr>
          <p:cNvPr id="5" name="Picture 4" descr="https://lh5.googleusercontent.com/B2T2ql4TLjSp4ggLqeDbw6DFpympyfswUtrz-ep90zjZpSCeRdrh5O-r-ciOZWWNnQpfTh0JhbmBes_QYjfZ0oNf0orHv3YbFGbQVGiE5wE10TvecMrl56liQVRS4919T7CdvvPq7JNX0fFITw"/>
          <p:cNvPicPr>
            <a:picLocks noChangeAspect="1" noChangeArrowheads="1"/>
          </p:cNvPicPr>
          <p:nvPr/>
        </p:nvPicPr>
        <p:blipFill>
          <a:blip r:embed="rId3"/>
          <a:srcRect/>
          <a:stretch>
            <a:fillRect/>
          </a:stretch>
        </p:blipFill>
        <p:spPr bwMode="auto">
          <a:xfrm>
            <a:off x="0" y="5191125"/>
            <a:ext cx="8991600" cy="1666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458200" cy="5745163"/>
          </a:xfrm>
        </p:spPr>
        <p:txBody>
          <a:bodyPr>
            <a:normAutofit/>
          </a:bodyPr>
          <a:lstStyle/>
          <a:p>
            <a:pPr>
              <a:buNone/>
            </a:pPr>
            <a:r>
              <a:rPr lang="en-US" sz="2400" dirty="0" smtClean="0"/>
              <a:t>                                     </a:t>
            </a:r>
          </a:p>
          <a:p>
            <a:pPr>
              <a:buNone/>
            </a:pPr>
            <a:r>
              <a:rPr lang="en-US" sz="2400" dirty="0" smtClean="0"/>
              <a:t>                                   </a:t>
            </a:r>
            <a:r>
              <a:rPr lang="en-US" sz="2400" dirty="0" smtClean="0">
                <a:solidFill>
                  <a:srgbClr val="FF0000"/>
                </a:solidFill>
              </a:rPr>
              <a:t>LEARNING  OBJECTIVE</a:t>
            </a:r>
          </a:p>
          <a:p>
            <a:pPr lvl="0"/>
            <a:r>
              <a:rPr lang="en-IN" sz="2400" dirty="0" smtClean="0"/>
              <a:t>Student will be able to define tissues and state its function.</a:t>
            </a:r>
            <a:endParaRPr lang="en-US" sz="2400" dirty="0" smtClean="0"/>
          </a:p>
          <a:p>
            <a:pPr lvl="0"/>
            <a:r>
              <a:rPr lang="en-IN" sz="2400" dirty="0" smtClean="0"/>
              <a:t>Student will be familiarized with the importance of tissues in a complex organism</a:t>
            </a:r>
            <a:endParaRPr lang="en-US" sz="2400" dirty="0" smtClean="0"/>
          </a:p>
          <a:p>
            <a:pPr>
              <a:buNone/>
            </a:pPr>
            <a:r>
              <a:rPr lang="en-IN" sz="2400" dirty="0" smtClean="0"/>
              <a:t> </a:t>
            </a:r>
            <a:endParaRPr lang="en-US" sz="2400" dirty="0" smtClean="0"/>
          </a:p>
          <a:p>
            <a:pPr>
              <a:buNone/>
            </a:pPr>
            <a:endParaRPr lang="en-US" sz="2400" dirty="0">
              <a:solidFill>
                <a:srgbClr val="FF0000"/>
              </a:solidFill>
            </a:endParaRPr>
          </a:p>
        </p:txBody>
      </p:sp>
      <p:pic>
        <p:nvPicPr>
          <p:cNvPr id="6" name="Picture 5" descr="source.gif"/>
          <p:cNvPicPr>
            <a:picLocks noChangeAspect="1"/>
          </p:cNvPicPr>
          <p:nvPr/>
        </p:nvPicPr>
        <p:blipFill>
          <a:blip r:embed="rId2" cstate="print"/>
          <a:stretch>
            <a:fillRect/>
          </a:stretch>
        </p:blipFill>
        <p:spPr>
          <a:xfrm>
            <a:off x="457200" y="3124200"/>
            <a:ext cx="3429000" cy="3048000"/>
          </a:xfrm>
          <a:prstGeom prst="rect">
            <a:avLst/>
          </a:prstGeom>
        </p:spPr>
      </p:pic>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3" cstate="print"/>
          <a:srcRect/>
          <a:stretch>
            <a:fillRect/>
          </a:stretch>
        </p:blipFill>
        <p:spPr bwMode="auto">
          <a:xfrm>
            <a:off x="7162800" y="0"/>
            <a:ext cx="1752599" cy="89289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382000" cy="5745163"/>
          </a:xfrm>
        </p:spPr>
        <p:txBody>
          <a:bodyPr>
            <a:normAutofit/>
          </a:bodyPr>
          <a:lstStyle/>
          <a:p>
            <a:pPr lvl="0">
              <a:buNone/>
            </a:pPr>
            <a:endParaRPr lang="en-IN" sz="2400" dirty="0" smtClean="0"/>
          </a:p>
          <a:p>
            <a:pPr lvl="0">
              <a:buNone/>
            </a:pPr>
            <a:r>
              <a:rPr lang="en-IN" sz="2400" dirty="0" smtClean="0"/>
              <a:t>                                     </a:t>
            </a:r>
            <a:r>
              <a:rPr lang="en-IN" sz="2400" dirty="0" smtClean="0">
                <a:solidFill>
                  <a:srgbClr val="FF0000"/>
                </a:solidFill>
              </a:rPr>
              <a:t>WARM UP QUESTIONS</a:t>
            </a:r>
          </a:p>
          <a:p>
            <a:pPr lvl="0">
              <a:buNone/>
            </a:pPr>
            <a:endParaRPr lang="en-US" sz="2400" dirty="0" smtClean="0"/>
          </a:p>
          <a:p>
            <a:r>
              <a:rPr lang="en-IN" sz="2400" dirty="0" smtClean="0"/>
              <a:t>Teacher should initiate the discussion on following topics by </a:t>
            </a:r>
            <a:endParaRPr lang="en-US" sz="2400" dirty="0" smtClean="0"/>
          </a:p>
          <a:p>
            <a:pPr lvl="0"/>
            <a:r>
              <a:rPr lang="en-IN" sz="2400" dirty="0" smtClean="0"/>
              <a:t>Asking them to share their previous knowledge about cellular organization of living organisms.</a:t>
            </a:r>
            <a:endParaRPr lang="en-US" sz="2400" dirty="0" smtClean="0"/>
          </a:p>
          <a:p>
            <a:r>
              <a:rPr lang="en-IN" sz="2400" dirty="0" smtClean="0"/>
              <a:t>Show them the picture of cellular organization of living organisms and discuss that the complexity and size increases as we move from atoms to organisms </a:t>
            </a:r>
            <a:endParaRPr lang="en-US" sz="2400" dirty="0"/>
          </a:p>
        </p:txBody>
      </p:sp>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2"/>
          <a:srcRect/>
          <a:stretch>
            <a:fillRect/>
          </a:stretch>
        </p:blipFill>
        <p:spPr bwMode="auto">
          <a:xfrm>
            <a:off x="7050059" y="0"/>
            <a:ext cx="2093941" cy="10668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534400" cy="715962"/>
          </a:xfrm>
        </p:spPr>
        <p:txBody>
          <a:bodyPr>
            <a:normAutofit/>
          </a:bodyPr>
          <a:lstStyle/>
          <a:p>
            <a:r>
              <a:rPr lang="en-US" sz="2400" dirty="0" smtClean="0">
                <a:solidFill>
                  <a:srgbClr val="FF0000"/>
                </a:solidFill>
              </a:rPr>
              <a:t>WHAT DO YOU MEAN BY TISSUES?</a:t>
            </a:r>
            <a:endParaRPr lang="en-US" sz="2400" dirty="0"/>
          </a:p>
        </p:txBody>
      </p:sp>
      <p:sp>
        <p:nvSpPr>
          <p:cNvPr id="3" name="Content Placeholder 2"/>
          <p:cNvSpPr>
            <a:spLocks noGrp="1"/>
          </p:cNvSpPr>
          <p:nvPr>
            <p:ph idx="1"/>
          </p:nvPr>
        </p:nvSpPr>
        <p:spPr>
          <a:xfrm>
            <a:off x="457200" y="914400"/>
            <a:ext cx="8229600" cy="5211763"/>
          </a:xfrm>
        </p:spPr>
        <p:txBody>
          <a:bodyPr>
            <a:normAutofit/>
          </a:bodyPr>
          <a:lstStyle/>
          <a:p>
            <a:pPr>
              <a:buNone/>
            </a:pPr>
            <a:endParaRPr lang="en-US" sz="2400" dirty="0" smtClean="0"/>
          </a:p>
          <a:p>
            <a:pPr>
              <a:buNone/>
            </a:pPr>
            <a:r>
              <a:rPr lang="en-US" sz="2400" dirty="0" smtClean="0"/>
              <a:t>The English word "tissue" derives from the French word "</a:t>
            </a:r>
            <a:r>
              <a:rPr lang="en-US" sz="2400" dirty="0" err="1" smtClean="0"/>
              <a:t>tissu</a:t>
            </a:r>
            <a:r>
              <a:rPr lang="en-US" sz="2400" dirty="0" smtClean="0"/>
              <a:t>", the past participle of the verb </a:t>
            </a:r>
            <a:r>
              <a:rPr lang="en-US" sz="2400" dirty="0" err="1" smtClean="0"/>
              <a:t>tisser</a:t>
            </a:r>
            <a:r>
              <a:rPr lang="en-US" sz="2400" dirty="0" smtClean="0"/>
              <a:t>, "to weave".</a:t>
            </a:r>
          </a:p>
          <a:p>
            <a:pPr>
              <a:buNone/>
            </a:pPr>
            <a:r>
              <a:rPr lang="en-US" sz="2400" dirty="0" smtClean="0"/>
              <a:t>A group of cells that are similar in structure and/or work together to achieve a particular function forms a tissue.</a:t>
            </a:r>
          </a:p>
          <a:p>
            <a:pPr>
              <a:buNone/>
            </a:pPr>
            <a:endParaRPr lang="en-US" sz="2400" dirty="0" smtClean="0"/>
          </a:p>
          <a:p>
            <a:pPr>
              <a:buNone/>
            </a:pPr>
            <a:r>
              <a:rPr lang="en-US" sz="2400" dirty="0" smtClean="0">
                <a:hlinkClick r:id="rId2"/>
              </a:rPr>
              <a:t>https://youtu.be/fNQ92ZGWpOA</a:t>
            </a:r>
            <a:endParaRPr lang="en-US" sz="2400" dirty="0" smtClean="0"/>
          </a:p>
          <a:p>
            <a:pPr>
              <a:buNone/>
            </a:pPr>
            <a:endParaRPr lang="en-US" sz="2400" dirty="0" smtClean="0"/>
          </a:p>
          <a:p>
            <a:pPr>
              <a:buNone/>
            </a:pPr>
            <a:endParaRPr lang="en-US" dirty="0" smtClean="0"/>
          </a:p>
          <a:p>
            <a:pPr>
              <a:buNone/>
            </a:pPr>
            <a:endParaRPr lang="en-US" dirty="0" smtClean="0"/>
          </a:p>
        </p:txBody>
      </p:sp>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3" cstate="print"/>
          <a:srcRect/>
          <a:stretch>
            <a:fillRect/>
          </a:stretch>
        </p:blipFill>
        <p:spPr bwMode="auto">
          <a:xfrm>
            <a:off x="7162800" y="228601"/>
            <a:ext cx="1676399" cy="854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05800" cy="381000"/>
          </a:xfrm>
        </p:spPr>
        <p:txBody>
          <a:bodyPr>
            <a:noAutofit/>
          </a:bodyPr>
          <a:lstStyle/>
          <a:p>
            <a:r>
              <a:rPr lang="en-US" sz="2400" dirty="0" smtClean="0">
                <a:solidFill>
                  <a:srgbClr val="FF0000"/>
                </a:solidFill>
              </a:rPr>
              <a:t>LEVELS OF ORGANIZATION</a:t>
            </a:r>
            <a:endParaRPr lang="en-US" sz="2400" dirty="0">
              <a:solidFill>
                <a:srgbClr val="FF0000"/>
              </a:solidFill>
            </a:endParaRPr>
          </a:p>
        </p:txBody>
      </p:sp>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2" cstate="print"/>
          <a:srcRect/>
          <a:stretch>
            <a:fillRect/>
          </a:stretch>
        </p:blipFill>
        <p:spPr bwMode="auto">
          <a:xfrm>
            <a:off x="7543800" y="304800"/>
            <a:ext cx="1371600" cy="1002610"/>
          </a:xfrm>
          <a:prstGeom prst="rect">
            <a:avLst/>
          </a:prstGeom>
          <a:noFill/>
          <a:ln w="9525">
            <a:noFill/>
            <a:miter lim="800000"/>
            <a:headEnd/>
            <a:tailEnd/>
          </a:ln>
        </p:spPr>
      </p:pic>
      <p:pic>
        <p:nvPicPr>
          <p:cNvPr id="3" name="Content Placeholder 2"/>
          <p:cNvPicPr>
            <a:picLocks noGrp="1" noChangeAspect="1" noChangeArrowheads="1"/>
          </p:cNvPicPr>
          <p:nvPr>
            <p:ph idx="1"/>
          </p:nvPr>
        </p:nvPicPr>
        <p:blipFill>
          <a:blip r:embed="rId3"/>
          <a:srcRect/>
          <a:stretch>
            <a:fillRect/>
          </a:stretch>
        </p:blipFill>
        <p:spPr bwMode="auto">
          <a:xfrm>
            <a:off x="328180" y="1447800"/>
            <a:ext cx="7953374" cy="4191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36638"/>
          </a:xfrm>
        </p:spPr>
        <p:txBody>
          <a:bodyPr>
            <a:normAutofit fontScale="90000"/>
          </a:bodyPr>
          <a:lstStyle/>
          <a:p>
            <a:r>
              <a:rPr lang="en-US" sz="3200" dirty="0" smtClean="0">
                <a:solidFill>
                  <a:srgbClr val="FF0000"/>
                </a:solidFill>
              </a:rPr>
              <a:t>What is the utility of tissues in multi-cellular organisms?</a:t>
            </a:r>
          </a:p>
        </p:txBody>
      </p:sp>
      <p:sp>
        <p:nvSpPr>
          <p:cNvPr id="3" name="Content Placeholder 2"/>
          <p:cNvSpPr>
            <a:spLocks noGrp="1"/>
          </p:cNvSpPr>
          <p:nvPr>
            <p:ph idx="1"/>
          </p:nvPr>
        </p:nvSpPr>
        <p:spPr/>
        <p:txBody>
          <a:bodyPr/>
          <a:lstStyle/>
          <a:p>
            <a:r>
              <a:rPr lang="en-US" sz="2400" dirty="0" smtClean="0"/>
              <a:t>This cluster of cells, called a tissue, is arranged and designed so as to give the highest possible efficiency of function. Blood, phloem and muscle are all examples of tissues. The Human body works with the principle of division of labor.</a:t>
            </a:r>
          </a:p>
          <a:p>
            <a:endParaRPr lang="en-US" dirty="0"/>
          </a:p>
        </p:txBody>
      </p:sp>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2" cstate="print"/>
          <a:srcRect/>
          <a:stretch>
            <a:fillRect/>
          </a:stretch>
        </p:blipFill>
        <p:spPr bwMode="auto">
          <a:xfrm>
            <a:off x="7893074" y="0"/>
            <a:ext cx="1250926" cy="9144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228600"/>
            <a:ext cx="9144000" cy="3416320"/>
          </a:xfrm>
          <a:prstGeom prst="rect">
            <a:avLst/>
          </a:prstGeom>
        </p:spPr>
        <p:txBody>
          <a:bodyPr wrap="square">
            <a:spAutoFit/>
          </a:bodyPr>
          <a:lstStyle/>
          <a:p>
            <a:r>
              <a:rPr lang="en-US" sz="2400" dirty="0" smtClean="0">
                <a:solidFill>
                  <a:srgbClr val="FF0000"/>
                </a:solidFill>
              </a:rPr>
              <a:t>IMPORTANCE OF TISSUES</a:t>
            </a:r>
          </a:p>
          <a:p>
            <a:endParaRPr lang="en-US" sz="2400" dirty="0" smtClean="0"/>
          </a:p>
          <a:p>
            <a:pPr marL="457200" indent="-457200">
              <a:buAutoNum type="arabicPeriod"/>
            </a:pPr>
            <a:r>
              <a:rPr lang="en-US" sz="2800" dirty="0" smtClean="0"/>
              <a:t>It protects the organs from injury or shocks.</a:t>
            </a:r>
          </a:p>
          <a:p>
            <a:pPr marL="457200" indent="-457200">
              <a:buAutoNum type="arabicPeriod"/>
            </a:pPr>
            <a:r>
              <a:rPr lang="en-US" sz="2800" dirty="0" smtClean="0"/>
              <a:t> It also connects many body parts such as ligament connects </a:t>
            </a:r>
            <a:r>
              <a:rPr lang="en-US" sz="2800" b="1" dirty="0" smtClean="0"/>
              <a:t>bones</a:t>
            </a:r>
            <a:r>
              <a:rPr lang="en-US" sz="2800" dirty="0" smtClean="0"/>
              <a:t> to another </a:t>
            </a:r>
            <a:r>
              <a:rPr lang="en-US" sz="2800" b="1" dirty="0" smtClean="0"/>
              <a:t>bones</a:t>
            </a:r>
            <a:r>
              <a:rPr lang="en-US" sz="2800" dirty="0" smtClean="0"/>
              <a:t>. </a:t>
            </a:r>
          </a:p>
          <a:p>
            <a:pPr marL="457200" indent="-457200">
              <a:buAutoNum type="arabicPeriod"/>
            </a:pPr>
            <a:r>
              <a:rPr lang="en-US" sz="2800" dirty="0" smtClean="0"/>
              <a:t>It also provides nutrition to our body such as blood also transport </a:t>
            </a:r>
            <a:r>
              <a:rPr lang="en-US" sz="2800" b="1" dirty="0" smtClean="0"/>
              <a:t>nutrients</a:t>
            </a:r>
            <a:r>
              <a:rPr lang="en-US" sz="2800" dirty="0" smtClean="0"/>
              <a:t> to many parts of the body. </a:t>
            </a:r>
          </a:p>
          <a:p>
            <a:pPr marL="457200" indent="-457200">
              <a:buAutoNum type="arabicPeriod"/>
            </a:pPr>
            <a:r>
              <a:rPr lang="en-US" sz="2800" dirty="0" smtClean="0"/>
              <a:t>It fights against many infectious pathogens.</a:t>
            </a:r>
            <a:endParaRPr lang="en-US" sz="2800" dirty="0"/>
          </a:p>
        </p:txBody>
      </p:sp>
      <p:pic>
        <p:nvPicPr>
          <p:cNvPr id="3"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2" cstate="print"/>
          <a:srcRect/>
          <a:stretch>
            <a:fillRect/>
          </a:stretch>
        </p:blipFill>
        <p:spPr bwMode="auto">
          <a:xfrm>
            <a:off x="7162800" y="228601"/>
            <a:ext cx="1676399" cy="854075"/>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533400"/>
          </a:xfrm>
        </p:spPr>
        <p:txBody>
          <a:bodyPr>
            <a:normAutofit/>
          </a:bodyPr>
          <a:lstStyle/>
          <a:p>
            <a:r>
              <a:rPr lang="en-IN" sz="2800" dirty="0" smtClean="0">
                <a:solidFill>
                  <a:srgbClr val="FF0000"/>
                </a:solidFill>
                <a:latin typeface="Calibri" panose="020F0502020204030204" pitchFamily="34" charset="0"/>
                <a:cs typeface="Calibri" panose="020F0502020204030204" pitchFamily="34" charset="0"/>
              </a:rPr>
              <a:t>HOME ASSIGNMENT</a:t>
            </a:r>
            <a:endParaRPr lang="en-US" sz="2800" dirty="0"/>
          </a:p>
        </p:txBody>
      </p:sp>
      <p:sp>
        <p:nvSpPr>
          <p:cNvPr id="3" name="Content Placeholder 2"/>
          <p:cNvSpPr>
            <a:spLocks noGrp="1"/>
          </p:cNvSpPr>
          <p:nvPr>
            <p:ph idx="1"/>
          </p:nvPr>
        </p:nvSpPr>
        <p:spPr>
          <a:xfrm>
            <a:off x="381000" y="533400"/>
            <a:ext cx="8305800" cy="5592763"/>
          </a:xfrm>
        </p:spPr>
        <p:txBody>
          <a:bodyPr/>
          <a:lstStyle/>
          <a:p>
            <a:pPr>
              <a:buNone/>
            </a:pPr>
            <a:endParaRPr lang="en-IN" dirty="0" smtClean="0"/>
          </a:p>
          <a:p>
            <a:pPr>
              <a:buNone/>
            </a:pPr>
            <a:r>
              <a:rPr lang="en-IN" dirty="0" smtClean="0"/>
              <a:t>Following questions to be worked out</a:t>
            </a:r>
            <a:endParaRPr lang="en-US" dirty="0" smtClean="0"/>
          </a:p>
          <a:p>
            <a:r>
              <a:rPr lang="en-IN" dirty="0" smtClean="0"/>
              <a:t>Q. write the importance of tissues in a living organism</a:t>
            </a:r>
            <a:endParaRPr lang="en-US" dirty="0" smtClean="0"/>
          </a:p>
          <a:p>
            <a:r>
              <a:rPr lang="en-IN" dirty="0" smtClean="0"/>
              <a:t>Q. explain the cellular organization in a </a:t>
            </a:r>
            <a:r>
              <a:rPr lang="en-IN" dirty="0" err="1" smtClean="0"/>
              <a:t>multicellular</a:t>
            </a:r>
            <a:r>
              <a:rPr lang="en-IN" dirty="0" smtClean="0"/>
              <a:t> organism</a:t>
            </a:r>
          </a:p>
        </p:txBody>
      </p:sp>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2"/>
          <a:srcRect/>
          <a:stretch>
            <a:fillRect/>
          </a:stretch>
        </p:blipFill>
        <p:spPr bwMode="auto">
          <a:xfrm>
            <a:off x="7044394" y="228601"/>
            <a:ext cx="1794805" cy="914399"/>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endParaRPr lang="en-US" dirty="0" smtClean="0"/>
          </a:p>
        </p:txBody>
      </p:sp>
      <p:sp>
        <p:nvSpPr>
          <p:cNvPr id="28675" name="Content Placeholder 3"/>
          <p:cNvSpPr>
            <a:spLocks noGrp="1"/>
          </p:cNvSpPr>
          <p:nvPr>
            <p:ph idx="1"/>
          </p:nvPr>
        </p:nvSpPr>
        <p:spPr/>
        <p:txBody>
          <a:bodyPr>
            <a:normAutofit lnSpcReduction="10000"/>
          </a:bodyPr>
          <a:lstStyle/>
          <a:p>
            <a:pPr>
              <a:buFont typeface="Arial" charset="0"/>
              <a:buNone/>
            </a:pPr>
            <a:r>
              <a:rPr lang="en-US" b="1" dirty="0" smtClean="0"/>
              <a:t>                          </a:t>
            </a:r>
          </a:p>
          <a:p>
            <a:pPr>
              <a:buFont typeface="Arial" charset="0"/>
              <a:buNone/>
            </a:pPr>
            <a:endParaRPr lang="en-US" b="1" dirty="0" smtClean="0"/>
          </a:p>
          <a:p>
            <a:pPr>
              <a:buFont typeface="Arial" charset="0"/>
              <a:buNone/>
            </a:pPr>
            <a:r>
              <a:rPr lang="en-US" sz="4800" b="1" dirty="0" smtClean="0"/>
              <a:t>                 </a:t>
            </a:r>
            <a:r>
              <a:rPr lang="en-US" sz="4000" b="1" dirty="0" smtClean="0"/>
              <a:t>THANKING YOU</a:t>
            </a:r>
            <a:endParaRPr lang="en-US" sz="4000" dirty="0" smtClean="0"/>
          </a:p>
          <a:p>
            <a:pPr>
              <a:buFont typeface="Arial" charset="0"/>
              <a:buNone/>
            </a:pPr>
            <a:r>
              <a:rPr lang="en-US" sz="4000" b="1" smtClean="0">
                <a:solidFill>
                  <a:srgbClr val="FF0000"/>
                </a:solidFill>
              </a:rPr>
              <a:t>            </a:t>
            </a:r>
            <a:r>
              <a:rPr lang="en-US" sz="4000" b="1" dirty="0" smtClean="0">
                <a:solidFill>
                  <a:srgbClr val="FF0000"/>
                </a:solidFill>
              </a:rPr>
              <a:t>ODM EDUCATIONAL GROUP</a:t>
            </a:r>
            <a:endParaRPr lang="en-US" sz="4000" dirty="0" smtClean="0">
              <a:solidFill>
                <a:srgbClr val="FF0000"/>
              </a:solidFill>
            </a:endParaRPr>
          </a:p>
          <a:p>
            <a:pPr>
              <a:buFont typeface="Arial" charset="0"/>
              <a:buNone/>
            </a:pPr>
            <a:r>
              <a:rPr lang="en-US" dirty="0" smtClean="0"/>
              <a:t/>
            </a:r>
            <a:br>
              <a:rPr lang="en-US" dirty="0" smtClean="0"/>
            </a:br>
            <a:endParaRPr lang="en-US" dirty="0" smtClean="0"/>
          </a:p>
          <a:p>
            <a:pPr>
              <a:buFont typeface="Arial" charset="0"/>
              <a:buNone/>
            </a:pPr>
            <a:r>
              <a:rPr lang="en-US" dirty="0" smtClean="0"/>
              <a:t/>
            </a:r>
            <a:br>
              <a:rPr lang="en-US" dirty="0" smtClean="0"/>
            </a:br>
            <a:endParaRPr lang="en-US" dirty="0" smtClean="0"/>
          </a:p>
        </p:txBody>
      </p:sp>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2" cstate="print"/>
          <a:srcRect/>
          <a:stretch>
            <a:fillRect/>
          </a:stretch>
        </p:blipFill>
        <p:spPr bwMode="auto">
          <a:xfrm>
            <a:off x="7467600" y="228600"/>
            <a:ext cx="1524000" cy="838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271</Words>
  <Application>Microsoft Office PowerPoint</Application>
  <PresentationFormat>On-screen Show (4:3)</PresentationFormat>
  <Paragraphs>43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 TISSUES</vt:lpstr>
      <vt:lpstr>Slide 2</vt:lpstr>
      <vt:lpstr>Slide 3</vt:lpstr>
      <vt:lpstr>WHAT DO YOU MEAN BY TISSUES?</vt:lpstr>
      <vt:lpstr>LEVELS OF ORGANIZATION</vt:lpstr>
      <vt:lpstr>What is the utility of tissues in multi-cellular organisms?</vt:lpstr>
      <vt:lpstr>Slide 7</vt:lpstr>
      <vt:lpstr>HOME ASSIGNMENT</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THE FUNDAMENTAL UNIT OF LIFE </dc:title>
  <dc:creator>FNSCB</dc:creator>
  <cp:lastModifiedBy>FNSCB</cp:lastModifiedBy>
  <cp:revision>26</cp:revision>
  <dcterms:created xsi:type="dcterms:W3CDTF">2020-09-28T07:13:23Z</dcterms:created>
  <dcterms:modified xsi:type="dcterms:W3CDTF">2021-12-18T09:01:44Z</dcterms:modified>
</cp:coreProperties>
</file>