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59" r:id="rId3"/>
    <p:sldId id="363" r:id="rId4"/>
    <p:sldId id="309" r:id="rId5"/>
    <p:sldId id="312" r:id="rId6"/>
    <p:sldId id="357" r:id="rId7"/>
    <p:sldId id="361" r:id="rId8"/>
    <p:sldId id="362" r:id="rId9"/>
    <p:sldId id="35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87F6-6AA3-42E1-BA22-F255E73E40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71A4A09-E1AC-4690-A372-95C666231A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1B78620-29E4-4602-8D0B-126F49D6AE01}"/>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DA661843-441E-4D10-89FB-8F10805ADD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7C07053-EF12-4FA4-87E8-3EAD3D6D91FE}"/>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4084367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D034F-F2CF-4A2B-81F6-99977AEE5E8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A5C58B2-C496-4BC5-82B2-89F62FEBD0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B44C099-D522-485A-99E7-C68DE320F7FE}"/>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713677D2-D1D1-41AE-A1C6-489F5611A6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4ADEA27-BDFB-4BDE-A94F-CEA6D37C08DD}"/>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4111978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DB9DED-B162-4FA6-9891-4E61BA3334F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AEADFB2-1B50-4A9D-A697-84240FA5C4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0AEC2DA-B8BF-4A68-B3C8-3CDEE68E923C}"/>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8BD215A4-F85E-47F4-A676-A55BF86ECE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C00FBE5-B066-47B6-B56E-70CC3753687C}"/>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747264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3A039-C245-4D82-8176-F12FCD4162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C7617D5-8755-42AC-BFBD-39911FB7D5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9875DE-4ECE-4CDE-B033-63FEAF3A9320}"/>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6E0A77CF-25E1-4D2C-910B-55C6E95B9B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36D31CA-9B27-45B0-8A91-A09FF50C9934}"/>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161363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557E1-8C15-4E1E-8100-DBE90756CF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9344ACF-26CD-44D5-911D-41301A1077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879361-4852-48C9-BDD9-3F0A5D9E96B9}"/>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6E054E93-D320-44A0-848C-A871983AD6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1727FBC-C959-4527-B9EF-B325935E7560}"/>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3478424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08963-2F2A-4D74-BB65-7AD0DE2B435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ED8DCB9-0507-4499-8648-FB0600B89F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6EAAAE6-00BE-4FA2-B4D6-2D41F1FBA5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45D239C-0974-4AF6-BA81-10F31D77275B}"/>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6" name="Footer Placeholder 5">
            <a:extLst>
              <a:ext uri="{FF2B5EF4-FFF2-40B4-BE49-F238E27FC236}">
                <a16:creationId xmlns:a16="http://schemas.microsoft.com/office/drawing/2014/main" id="{3BC7C4DF-8CB6-47B8-BBF1-53EB03F3F55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EFC6578-DC50-4A0B-9873-7FDC3866C842}"/>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1393345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FA077-2B77-47E8-8826-485AC7CBB36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C689483-15D5-41D8-9E15-FCA9E2FA8F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D01C26-C2EF-451D-AFA8-BBCBED380F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A67F3EB-9082-4536-9354-1A763953F6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E00089-13B6-4CC5-B567-0119243BBE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2B9DA02-511A-4591-97F8-058729285560}"/>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8" name="Footer Placeholder 7">
            <a:extLst>
              <a:ext uri="{FF2B5EF4-FFF2-40B4-BE49-F238E27FC236}">
                <a16:creationId xmlns:a16="http://schemas.microsoft.com/office/drawing/2014/main" id="{816F1161-1C07-41BB-BB7E-299C57B4C5C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37C4C5E-81FB-4FC5-8E9E-9ED7BD6669A4}"/>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392490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3E064-A6E8-4DB8-B7AB-EE5A9625686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AB3957E-A11A-421A-8C08-0C217BC3B627}"/>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4" name="Footer Placeholder 3">
            <a:extLst>
              <a:ext uri="{FF2B5EF4-FFF2-40B4-BE49-F238E27FC236}">
                <a16:creationId xmlns:a16="http://schemas.microsoft.com/office/drawing/2014/main" id="{3A751F5E-2453-42E3-9E28-1DFE121C052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766A119-4861-45B9-BCA6-32F8B9D95EDE}"/>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38598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0E7F0E-9C14-44F0-8C8E-EC0349DE53A7}"/>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3" name="Footer Placeholder 2">
            <a:extLst>
              <a:ext uri="{FF2B5EF4-FFF2-40B4-BE49-F238E27FC236}">
                <a16:creationId xmlns:a16="http://schemas.microsoft.com/office/drawing/2014/main" id="{736FEF97-95D6-4E5E-95D7-54C41D86AEA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F2B256C-D243-40DD-BC9C-D09ED66D3FAE}"/>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11501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EF5D8-34A7-435C-921D-523FC92E2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9118AB3-562A-4996-862F-5BA84A3A99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E22A843-A736-4371-B1D4-E177E4481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3D667E-CB36-4CA5-B4CC-3567BD1A5FCC}"/>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6" name="Footer Placeholder 5">
            <a:extLst>
              <a:ext uri="{FF2B5EF4-FFF2-40B4-BE49-F238E27FC236}">
                <a16:creationId xmlns:a16="http://schemas.microsoft.com/office/drawing/2014/main" id="{59C5C9F1-14B8-4A81-A38B-63AE01D6C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F07FB18-FD1B-4717-947B-A42E892CEBDB}"/>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21960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5503F-F030-4FC6-94A4-B746E74B90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BF1466E-E2AF-49C5-8251-572A1D4CA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63951C2-E91A-4315-AFB9-DC5890353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974977-7322-428E-9518-A82EA4CD95FA}"/>
              </a:ext>
            </a:extLst>
          </p:cNvPr>
          <p:cNvSpPr>
            <a:spLocks noGrp="1"/>
          </p:cNvSpPr>
          <p:nvPr>
            <p:ph type="dt" sz="half" idx="10"/>
          </p:nvPr>
        </p:nvSpPr>
        <p:spPr/>
        <p:txBody>
          <a:bodyPr/>
          <a:lstStyle/>
          <a:p>
            <a:fld id="{82CA2470-C380-478A-9EB4-7ABFF57843F5}" type="datetimeFigureOut">
              <a:rPr lang="en-IN" smtClean="0"/>
              <a:t>18-12-2021</a:t>
            </a:fld>
            <a:endParaRPr lang="en-IN"/>
          </a:p>
        </p:txBody>
      </p:sp>
      <p:sp>
        <p:nvSpPr>
          <p:cNvPr id="6" name="Footer Placeholder 5">
            <a:extLst>
              <a:ext uri="{FF2B5EF4-FFF2-40B4-BE49-F238E27FC236}">
                <a16:creationId xmlns:a16="http://schemas.microsoft.com/office/drawing/2014/main" id="{EC76E801-20BC-44BC-8288-7C5A67A037E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E0B296D-54D9-47F3-8880-6A23F87ABC0F}"/>
              </a:ext>
            </a:extLst>
          </p:cNvPr>
          <p:cNvSpPr>
            <a:spLocks noGrp="1"/>
          </p:cNvSpPr>
          <p:nvPr>
            <p:ph type="sldNum" sz="quarter" idx="12"/>
          </p:nvPr>
        </p:nvSpPr>
        <p:spPr/>
        <p:txBody>
          <a:bodyPr/>
          <a:lstStyle/>
          <a:p>
            <a:fld id="{EDD97E49-B7BE-40CB-B53C-F378DC875F34}" type="slidenum">
              <a:rPr lang="en-IN" smtClean="0"/>
              <a:t>‹#›</a:t>
            </a:fld>
            <a:endParaRPr lang="en-IN"/>
          </a:p>
        </p:txBody>
      </p:sp>
    </p:spTree>
    <p:extLst>
      <p:ext uri="{BB962C8B-B14F-4D97-AF65-F5344CB8AC3E}">
        <p14:creationId xmlns:p14="http://schemas.microsoft.com/office/powerpoint/2010/main" val="811233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C979B0-8D86-47B0-BA5B-73219886E0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841FC29-AF09-4DE2-94E2-93A64A7B67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5409515-0690-4B2C-A2F6-0510DBF9E3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A2470-C380-478A-9EB4-7ABFF57843F5}" type="datetimeFigureOut">
              <a:rPr lang="en-IN" smtClean="0"/>
              <a:t>18-12-2021</a:t>
            </a:fld>
            <a:endParaRPr lang="en-IN"/>
          </a:p>
        </p:txBody>
      </p:sp>
      <p:sp>
        <p:nvSpPr>
          <p:cNvPr id="5" name="Footer Placeholder 4">
            <a:extLst>
              <a:ext uri="{FF2B5EF4-FFF2-40B4-BE49-F238E27FC236}">
                <a16:creationId xmlns:a16="http://schemas.microsoft.com/office/drawing/2014/main" id="{891059F0-916D-4376-AB2F-94183AB9F6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63DDB73-1175-4A29-81C3-268BEB2A5F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D97E49-B7BE-40CB-B53C-F378DC875F34}" type="slidenum">
              <a:rPr lang="en-IN" smtClean="0"/>
              <a:t>‹#›</a:t>
            </a:fld>
            <a:endParaRPr lang="en-IN"/>
          </a:p>
        </p:txBody>
      </p:sp>
    </p:spTree>
    <p:extLst>
      <p:ext uri="{BB962C8B-B14F-4D97-AF65-F5344CB8AC3E}">
        <p14:creationId xmlns:p14="http://schemas.microsoft.com/office/powerpoint/2010/main" val="166265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j9qZwRooBX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2288162" y="1860698"/>
            <a:ext cx="6097772" cy="2308324"/>
          </a:xfrm>
          <a:prstGeom prst="rect">
            <a:avLst/>
          </a:prstGeom>
          <a:noFill/>
        </p:spPr>
        <p:txBody>
          <a:bodyPr wrap="square">
            <a:spAutoFit/>
          </a:bodyPr>
          <a:lstStyle/>
          <a:p>
            <a:pPr algn="ctr"/>
            <a:r>
              <a:rPr lang="en-US" sz="2800" dirty="0">
                <a:solidFill>
                  <a:srgbClr val="FF0000"/>
                </a:solidFill>
              </a:rPr>
              <a:t>LIFE PROCESSES.</a:t>
            </a:r>
          </a:p>
          <a:p>
            <a:r>
              <a:rPr lang="en-US" sz="2000" dirty="0">
                <a:solidFill>
                  <a:srgbClr val="FF0000"/>
                </a:solidFill>
              </a:rPr>
              <a:t>                     </a:t>
            </a:r>
            <a:endParaRPr lang="en-US" sz="2400" dirty="0">
              <a:solidFill>
                <a:srgbClr val="FF0000"/>
              </a:solidFill>
            </a:endParaRPr>
          </a:p>
          <a:p>
            <a:r>
              <a:rPr lang="en-US" sz="2400" dirty="0">
                <a:solidFill>
                  <a:srgbClr val="FF0000"/>
                </a:solidFill>
              </a:rPr>
              <a:t>                         </a:t>
            </a:r>
            <a:r>
              <a:rPr lang="en-US" sz="2400" dirty="0"/>
              <a:t>SUBJECT:BIOLOGY </a:t>
            </a:r>
          </a:p>
          <a:p>
            <a:r>
              <a:rPr lang="en-US" sz="2400" dirty="0"/>
              <a:t>                              CHAPTER:6.</a:t>
            </a:r>
          </a:p>
          <a:p>
            <a:r>
              <a:rPr lang="en-US" sz="2400" dirty="0"/>
              <a:t>               EXCRETION IN HUMAN BEINGS</a:t>
            </a:r>
          </a:p>
          <a:p>
            <a:r>
              <a:rPr lang="en-US" sz="2400"/>
              <a:t>                                 PERIOD-11</a:t>
            </a:r>
            <a:endParaRPr lang="en-US" sz="2400" dirty="0"/>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4083779-BB60-4CFC-83FB-B7C4F3208C22}"/>
              </a:ext>
            </a:extLst>
          </p:cNvPr>
          <p:cNvPicPr>
            <a:picLocks noChangeAspect="1" noChangeArrowheads="1"/>
          </p:cNvPicPr>
          <p:nvPr/>
        </p:nvPicPr>
        <p:blipFill>
          <a:blip r:embed="rId3"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31341" y="322135"/>
            <a:ext cx="8101965" cy="2903359"/>
          </a:xfrm>
          <a:prstGeom prst="rect">
            <a:avLst/>
          </a:prstGeom>
        </p:spPr>
        <p:txBody>
          <a:bodyPr vert="horz" wrap="square" lIns="0" tIns="86360" rIns="0" bIns="0" rtlCol="0">
            <a:spAutoFit/>
          </a:bodyPr>
          <a:lstStyle/>
          <a:p>
            <a:pPr marR="137160"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sz="2400" dirty="0">
              <a:latin typeface="Calibri"/>
              <a:cs typeface="Calibri"/>
            </a:endParaRPr>
          </a:p>
          <a:p>
            <a:pPr marL="356870" marR="153035" indent="-344805">
              <a:spcBef>
                <a:spcPts val="580"/>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5"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10" dirty="0">
                <a:latin typeface="Calibri"/>
                <a:cs typeface="Calibri"/>
              </a:rPr>
              <a:t> to</a:t>
            </a:r>
            <a:r>
              <a:rPr sz="2400" spc="-35" dirty="0">
                <a:latin typeface="Calibri"/>
                <a:cs typeface="Calibri"/>
              </a:rPr>
              <a:t> </a:t>
            </a:r>
            <a:r>
              <a:rPr sz="2400" dirty="0">
                <a:latin typeface="Calibri"/>
                <a:cs typeface="Calibri"/>
              </a:rPr>
              <a:t>apprise</a:t>
            </a:r>
            <a:r>
              <a:rPr sz="2400" spc="-5" dirty="0">
                <a:latin typeface="Calibri"/>
                <a:cs typeface="Calibri"/>
              </a:rPr>
              <a:t> </a:t>
            </a:r>
            <a:r>
              <a:rPr sz="2400" dirty="0">
                <a:latin typeface="Calibri"/>
                <a:cs typeface="Calibri"/>
              </a:rPr>
              <a:t>the</a:t>
            </a:r>
            <a:r>
              <a:rPr sz="2400" spc="-35" dirty="0">
                <a:latin typeface="Calibri"/>
                <a:cs typeface="Calibri"/>
              </a:rPr>
              <a:t> </a:t>
            </a:r>
            <a:r>
              <a:rPr sz="2400" spc="-5" dirty="0">
                <a:latin typeface="Calibri"/>
                <a:cs typeface="Calibri"/>
              </a:rPr>
              <a:t>importance</a:t>
            </a:r>
            <a:r>
              <a:rPr sz="2400" spc="-60" dirty="0">
                <a:latin typeface="Calibri"/>
                <a:cs typeface="Calibri"/>
              </a:rPr>
              <a:t> </a:t>
            </a:r>
            <a:r>
              <a:rPr sz="2400" spc="-5" dirty="0">
                <a:latin typeface="Calibri"/>
                <a:cs typeface="Calibri"/>
              </a:rPr>
              <a:t>of</a:t>
            </a:r>
            <a:r>
              <a:rPr sz="2400" spc="5" dirty="0">
                <a:latin typeface="Calibri"/>
                <a:cs typeface="Calibri"/>
              </a:rPr>
              <a:t> </a:t>
            </a:r>
            <a:r>
              <a:rPr lang="en-US" sz="2400" spc="5" dirty="0">
                <a:latin typeface="Calibri"/>
                <a:cs typeface="Calibri"/>
              </a:rPr>
              <a:t>kidney </a:t>
            </a:r>
            <a:r>
              <a:rPr sz="2400" spc="-45" dirty="0">
                <a:latin typeface="Calibri"/>
                <a:cs typeface="Calibri"/>
              </a:rPr>
              <a:t> </a:t>
            </a:r>
            <a:r>
              <a:rPr sz="2400" dirty="0">
                <a:latin typeface="Calibri"/>
                <a:cs typeface="Calibri"/>
              </a:rPr>
              <a:t>in</a:t>
            </a:r>
            <a:r>
              <a:rPr sz="2400" spc="-5" dirty="0">
                <a:latin typeface="Calibri"/>
                <a:cs typeface="Calibri"/>
              </a:rPr>
              <a:t> </a:t>
            </a:r>
            <a:r>
              <a:rPr lang="en-US" sz="2400" spc="-5" dirty="0">
                <a:latin typeface="Calibri"/>
                <a:cs typeface="Calibri"/>
              </a:rPr>
              <a:t>the </a:t>
            </a:r>
            <a:r>
              <a:rPr sz="2400" dirty="0">
                <a:latin typeface="Calibri"/>
                <a:cs typeface="Calibri"/>
              </a:rPr>
              <a:t> </a:t>
            </a:r>
            <a:r>
              <a:rPr sz="2400" spc="-525" dirty="0">
                <a:latin typeface="Calibri"/>
                <a:cs typeface="Calibri"/>
              </a:rPr>
              <a:t> </a:t>
            </a:r>
            <a:r>
              <a:rPr lang="en-US" sz="2400" spc="-5" dirty="0">
                <a:latin typeface="Calibri"/>
                <a:cs typeface="Calibri"/>
              </a:rPr>
              <a:t>body</a:t>
            </a:r>
            <a:r>
              <a:rPr sz="2400" spc="-5" dirty="0">
                <a:latin typeface="Calibri"/>
                <a:cs typeface="Calibri"/>
              </a:rPr>
              <a:t>.</a:t>
            </a:r>
            <a:endParaRPr sz="2400" dirty="0">
              <a:latin typeface="Calibri"/>
              <a:cs typeface="Calibri"/>
            </a:endParaRPr>
          </a:p>
          <a:p>
            <a:pPr marL="356870" marR="681990" indent="-344805">
              <a:spcBef>
                <a:spcPts val="575"/>
              </a:spcBef>
              <a:buFont typeface="Arial MT"/>
              <a:buChar char="•"/>
              <a:tabLst>
                <a:tab pos="356870" algn="l"/>
                <a:tab pos="357505" algn="l"/>
              </a:tabLst>
            </a:pPr>
            <a:r>
              <a:rPr sz="2400" dirty="0">
                <a:latin typeface="Calibri"/>
                <a:cs typeface="Calibri"/>
              </a:rPr>
              <a:t>Student</a:t>
            </a:r>
            <a:r>
              <a:rPr sz="2400" spc="-60" dirty="0">
                <a:latin typeface="Calibri"/>
                <a:cs typeface="Calibri"/>
              </a:rPr>
              <a:t> </a:t>
            </a:r>
            <a:r>
              <a:rPr sz="2400" spc="-5" dirty="0">
                <a:latin typeface="Calibri"/>
                <a:cs typeface="Calibri"/>
              </a:rPr>
              <a:t>will</a:t>
            </a:r>
            <a:r>
              <a:rPr sz="2400" spc="-20" dirty="0">
                <a:latin typeface="Calibri"/>
                <a:cs typeface="Calibri"/>
              </a:rPr>
              <a:t> </a:t>
            </a:r>
            <a:r>
              <a:rPr sz="2400" dirty="0">
                <a:latin typeface="Calibri"/>
                <a:cs typeface="Calibri"/>
              </a:rPr>
              <a:t>be</a:t>
            </a:r>
            <a:r>
              <a:rPr sz="2400" spc="-10" dirty="0">
                <a:latin typeface="Calibri"/>
                <a:cs typeface="Calibri"/>
              </a:rPr>
              <a:t> </a:t>
            </a:r>
            <a:r>
              <a:rPr sz="2400" dirty="0">
                <a:latin typeface="Calibri"/>
                <a:cs typeface="Calibri"/>
              </a:rPr>
              <a:t>able</a:t>
            </a:r>
            <a:r>
              <a:rPr sz="2400" spc="-15" dirty="0">
                <a:latin typeface="Calibri"/>
                <a:cs typeface="Calibri"/>
              </a:rPr>
              <a:t> </a:t>
            </a:r>
            <a:r>
              <a:rPr sz="2400" spc="-10" dirty="0">
                <a:latin typeface="Calibri"/>
                <a:cs typeface="Calibri"/>
              </a:rPr>
              <a:t>to</a:t>
            </a:r>
            <a:r>
              <a:rPr sz="2400" spc="-35" dirty="0">
                <a:latin typeface="Calibri"/>
                <a:cs typeface="Calibri"/>
              </a:rPr>
              <a:t> </a:t>
            </a:r>
            <a:r>
              <a:rPr sz="2400" spc="-10" dirty="0">
                <a:latin typeface="Calibri"/>
                <a:cs typeface="Calibri"/>
              </a:rPr>
              <a:t>analyze</a:t>
            </a:r>
            <a:r>
              <a:rPr sz="2400" spc="-15" dirty="0">
                <a:latin typeface="Calibri"/>
                <a:cs typeface="Calibri"/>
              </a:rPr>
              <a:t> </a:t>
            </a:r>
            <a:r>
              <a:rPr sz="2400" dirty="0">
                <a:latin typeface="Calibri"/>
                <a:cs typeface="Calibri"/>
              </a:rPr>
              <a:t>the</a:t>
            </a:r>
            <a:r>
              <a:rPr sz="2400" spc="-40" dirty="0">
                <a:latin typeface="Calibri"/>
                <a:cs typeface="Calibri"/>
              </a:rPr>
              <a:t> </a:t>
            </a:r>
            <a:r>
              <a:rPr sz="2400" spc="-5" dirty="0">
                <a:latin typeface="Calibri"/>
                <a:cs typeface="Calibri"/>
              </a:rPr>
              <a:t>detailed</a:t>
            </a:r>
            <a:r>
              <a:rPr sz="2400" spc="-30" dirty="0">
                <a:latin typeface="Calibri"/>
                <a:cs typeface="Calibri"/>
              </a:rPr>
              <a:t> </a:t>
            </a:r>
            <a:r>
              <a:rPr sz="2400" spc="-5" dirty="0">
                <a:latin typeface="Calibri"/>
                <a:cs typeface="Calibri"/>
              </a:rPr>
              <a:t>structure</a:t>
            </a:r>
            <a:r>
              <a:rPr sz="2400" spc="-65" dirty="0">
                <a:latin typeface="Calibri"/>
                <a:cs typeface="Calibri"/>
              </a:rPr>
              <a:t> </a:t>
            </a:r>
            <a:r>
              <a:rPr sz="2400" spc="-5" dirty="0">
                <a:latin typeface="Calibri"/>
                <a:cs typeface="Calibri"/>
              </a:rPr>
              <a:t>of</a:t>
            </a:r>
            <a:r>
              <a:rPr sz="2400" dirty="0">
                <a:latin typeface="Calibri"/>
                <a:cs typeface="Calibri"/>
              </a:rPr>
              <a:t> a</a:t>
            </a:r>
            <a:r>
              <a:rPr lang="en-US" sz="2400" dirty="0">
                <a:latin typeface="Calibri"/>
                <a:cs typeface="Calibri"/>
              </a:rPr>
              <a:t> nephron.</a:t>
            </a:r>
            <a:endParaRPr sz="2400" dirty="0">
              <a:latin typeface="Calibri"/>
              <a:cs typeface="Calibri"/>
            </a:endParaRPr>
          </a:p>
          <a:p>
            <a:pPr marL="356870" indent="-344805">
              <a:spcBef>
                <a:spcPts val="580"/>
              </a:spcBef>
              <a:buFont typeface="Arial MT"/>
              <a:buChar char="•"/>
              <a:tabLst>
                <a:tab pos="356870" algn="l"/>
                <a:tab pos="357505" algn="l"/>
              </a:tabLst>
            </a:pPr>
            <a:r>
              <a:rPr sz="2400" spc="-5" dirty="0">
                <a:latin typeface="Calibri"/>
                <a:cs typeface="Calibri"/>
              </a:rPr>
              <a:t>They</a:t>
            </a:r>
            <a:r>
              <a:rPr sz="2400"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5" dirty="0">
                <a:latin typeface="Calibri"/>
                <a:cs typeface="Calibri"/>
              </a:rPr>
              <a:t> </a:t>
            </a:r>
            <a:r>
              <a:rPr sz="2400" spc="-10" dirty="0">
                <a:latin typeface="Calibri"/>
                <a:cs typeface="Calibri"/>
              </a:rPr>
              <a:t>to</a:t>
            </a:r>
            <a:r>
              <a:rPr sz="2400" spc="-30" dirty="0">
                <a:latin typeface="Calibri"/>
                <a:cs typeface="Calibri"/>
              </a:rPr>
              <a:t> </a:t>
            </a:r>
            <a:r>
              <a:rPr sz="2400" spc="-10" dirty="0">
                <a:latin typeface="Calibri"/>
                <a:cs typeface="Calibri"/>
              </a:rPr>
              <a:t>analyze</a:t>
            </a:r>
            <a:r>
              <a:rPr sz="2400" spc="-5" dirty="0">
                <a:latin typeface="Calibri"/>
                <a:cs typeface="Calibri"/>
              </a:rPr>
              <a:t> various</a:t>
            </a:r>
            <a:r>
              <a:rPr sz="2400" spc="-40" dirty="0">
                <a:latin typeface="Calibri"/>
                <a:cs typeface="Calibri"/>
              </a:rPr>
              <a:t> </a:t>
            </a:r>
            <a:r>
              <a:rPr sz="2400" spc="-5" dirty="0">
                <a:latin typeface="Calibri"/>
                <a:cs typeface="Calibri"/>
              </a:rPr>
              <a:t>compo</a:t>
            </a:r>
            <a:r>
              <a:rPr lang="en-US" sz="2400" spc="-5" dirty="0">
                <a:latin typeface="Calibri"/>
                <a:cs typeface="Calibri"/>
              </a:rPr>
              <a:t>nents of human excretory system.</a:t>
            </a:r>
            <a:endParaRPr sz="2400" dirty="0">
              <a:latin typeface="Calibri"/>
              <a:cs typeface="Calibri"/>
            </a:endParaRPr>
          </a:p>
        </p:txBody>
      </p:sp>
      <p:pic>
        <p:nvPicPr>
          <p:cNvPr id="3" name="object 3"/>
          <p:cNvPicPr/>
          <p:nvPr/>
        </p:nvPicPr>
        <p:blipFill>
          <a:blip r:embed="rId2" cstate="print"/>
          <a:stretch>
            <a:fillRect/>
          </a:stretch>
        </p:blipFill>
        <p:spPr>
          <a:xfrm>
            <a:off x="8674607" y="5791201"/>
            <a:ext cx="1993392" cy="917447"/>
          </a:xfrm>
          <a:prstGeom prst="rect">
            <a:avLst/>
          </a:prstGeom>
        </p:spPr>
      </p:pic>
      <p:pic>
        <p:nvPicPr>
          <p:cNvPr id="4" name="object 4"/>
          <p:cNvPicPr/>
          <p:nvPr/>
        </p:nvPicPr>
        <p:blipFill>
          <a:blip r:embed="rId3" cstate="print"/>
          <a:stretch>
            <a:fillRect/>
          </a:stretch>
        </p:blipFill>
        <p:spPr>
          <a:xfrm>
            <a:off x="2362200" y="3886200"/>
            <a:ext cx="24384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6C8A913-3BEA-4B4A-9100-7C38B1172F75}"/>
              </a:ext>
            </a:extLst>
          </p:cNvPr>
          <p:cNvPicPr>
            <a:picLocks noChangeAspect="1" noChangeArrowheads="1"/>
          </p:cNvPicPr>
          <p:nvPr/>
        </p:nvPicPr>
        <p:blipFill>
          <a:blip r:embed="rId4" cstate="print"/>
          <a:srcRect/>
          <a:stretch>
            <a:fillRect/>
          </a:stretch>
        </p:blipFill>
        <p:spPr bwMode="auto">
          <a:xfrm>
            <a:off x="10085832" y="396748"/>
            <a:ext cx="1606550" cy="838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5EED1E-DCA4-4A34-91A7-754B5AAB2BCD}"/>
              </a:ext>
            </a:extLst>
          </p:cNvPr>
          <p:cNvSpPr txBox="1"/>
          <p:nvPr/>
        </p:nvSpPr>
        <p:spPr>
          <a:xfrm>
            <a:off x="130302" y="1452276"/>
            <a:ext cx="11875770" cy="2100255"/>
          </a:xfrm>
          <a:prstGeom prst="rect">
            <a:avLst/>
          </a:prstGeom>
          <a:noFill/>
        </p:spPr>
        <p:txBody>
          <a:bodyPr wrap="square">
            <a:spAutoFit/>
          </a:bodyPr>
          <a:lstStyle/>
          <a:p>
            <a:pPr marR="354330" lvl="0">
              <a:lnSpc>
                <a:spcPct val="102000"/>
              </a:lnSpc>
              <a:spcBef>
                <a:spcPts val="770"/>
              </a:spcBef>
              <a:spcAft>
                <a:spcPts val="0"/>
              </a:spcAft>
              <a:buSzPts val="1200"/>
              <a:tabLst>
                <a:tab pos="462915" algn="l"/>
              </a:tabLst>
            </a:pPr>
            <a:r>
              <a:rPr lang="en-US" sz="1800" b="1" spc="-5" dirty="0">
                <a:solidFill>
                  <a:srgbClr val="FF0000"/>
                </a:solidFill>
                <a:latin typeface="Calibri"/>
                <a:cs typeface="Calibri"/>
              </a:rPr>
              <a:t>                                                                                         </a:t>
            </a:r>
            <a:r>
              <a:rPr lang="en-US" sz="2400" b="1" spc="-5" dirty="0">
                <a:solidFill>
                  <a:srgbClr val="FF0000"/>
                </a:solidFill>
                <a:latin typeface="Calibri"/>
                <a:cs typeface="Calibri"/>
              </a:rPr>
              <a:t>WARM UP QUESTIONS</a:t>
            </a:r>
            <a:endParaRPr lang="en-US" sz="2400" spc="-10" dirty="0">
              <a:effectLst/>
              <a:latin typeface="Calibri" panose="020F0502020204030204" pitchFamily="34" charset="0"/>
              <a:ea typeface="Calibri" panose="020F0502020204030204" pitchFamily="34" charset="0"/>
            </a:endParaRPr>
          </a:p>
          <a:p>
            <a:pPr lvl="0">
              <a:spcBef>
                <a:spcPts val="430"/>
              </a:spcBef>
              <a:spcAft>
                <a:spcPts val="0"/>
              </a:spcAft>
              <a:buSzPts val="1100"/>
              <a:tabLst>
                <a:tab pos="121920" algn="l"/>
              </a:tabLst>
            </a:pPr>
            <a:r>
              <a:rPr lang="en-US" sz="1800" spc="-10" dirty="0">
                <a:effectLst/>
                <a:latin typeface="Calibri" panose="020F0502020204030204" pitchFamily="34" charset="0"/>
                <a:ea typeface="Calibri" panose="020F0502020204030204" pitchFamily="34" charset="0"/>
              </a:rPr>
              <a:t>1.</a:t>
            </a:r>
            <a:r>
              <a:rPr lang="en-US" sz="2400" spc="-10" dirty="0">
                <a:effectLst/>
                <a:latin typeface="Calibri" panose="020F0502020204030204" pitchFamily="34" charset="0"/>
                <a:ea typeface="Calibri" panose="020F0502020204030204" pitchFamily="34" charset="0"/>
              </a:rPr>
              <a:t>Name</a:t>
            </a:r>
            <a:r>
              <a:rPr lang="en-US" sz="2400" spc="-2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the</a:t>
            </a:r>
            <a:r>
              <a:rPr lang="en-US" sz="2400" spc="-2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constituent</a:t>
            </a:r>
            <a:r>
              <a:rPr lang="en-US" sz="2400" spc="-2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present</a:t>
            </a:r>
            <a:r>
              <a:rPr lang="en-US" sz="2400" spc="-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in glomerular</a:t>
            </a:r>
            <a:r>
              <a:rPr lang="en-US" sz="2400" spc="-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filtrate.</a:t>
            </a:r>
            <a:endParaRPr lang="en-IN" sz="2400" spc="-10" dirty="0">
              <a:effectLst/>
              <a:latin typeface="Calibri" panose="020F0502020204030204" pitchFamily="34" charset="0"/>
              <a:ea typeface="Calibri" panose="020F0502020204030204" pitchFamily="34" charset="0"/>
            </a:endParaRPr>
          </a:p>
          <a:p>
            <a:pPr lvl="0">
              <a:spcBef>
                <a:spcPts val="430"/>
              </a:spcBef>
              <a:spcAft>
                <a:spcPts val="0"/>
              </a:spcAft>
              <a:buSzPts val="1100"/>
              <a:tabLst>
                <a:tab pos="154940" algn="l"/>
              </a:tabLst>
            </a:pPr>
            <a:r>
              <a:rPr lang="en-US" sz="2400" spc="-10" dirty="0">
                <a:effectLst/>
                <a:latin typeface="Calibri" panose="020F0502020204030204" pitchFamily="34" charset="0"/>
                <a:ea typeface="Calibri" panose="020F0502020204030204" pitchFamily="34" charset="0"/>
              </a:rPr>
              <a:t>2.From</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where</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do</a:t>
            </a:r>
            <a:r>
              <a:rPr lang="en-US" sz="2400" spc="-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ureters arise?</a:t>
            </a:r>
            <a:endParaRPr lang="en-IN" sz="2400" spc="-10" dirty="0">
              <a:effectLst/>
              <a:latin typeface="Calibri" panose="020F0502020204030204" pitchFamily="34" charset="0"/>
              <a:ea typeface="Calibri" panose="020F0502020204030204" pitchFamily="34" charset="0"/>
            </a:endParaRPr>
          </a:p>
          <a:p>
            <a:pPr lvl="0">
              <a:spcBef>
                <a:spcPts val="435"/>
              </a:spcBef>
              <a:spcAft>
                <a:spcPts val="0"/>
              </a:spcAft>
              <a:buSzPts val="1100"/>
              <a:tabLst>
                <a:tab pos="154940" algn="l"/>
              </a:tabLst>
            </a:pPr>
            <a:r>
              <a:rPr lang="en-US" sz="2400" spc="-10" dirty="0">
                <a:effectLst/>
                <a:latin typeface="Calibri" panose="020F0502020204030204" pitchFamily="34" charset="0"/>
                <a:ea typeface="Calibri" panose="020F0502020204030204" pitchFamily="34" charset="0"/>
              </a:rPr>
              <a:t>3.Name</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an</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anticoagulant</a:t>
            </a:r>
            <a:r>
              <a:rPr lang="en-US" sz="2400" spc="1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used</a:t>
            </a:r>
            <a:r>
              <a:rPr lang="en-US" sz="2400" spc="-25"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in</a:t>
            </a:r>
            <a:r>
              <a:rPr lang="en-US" sz="2400" spc="-20" dirty="0">
                <a:effectLst/>
                <a:latin typeface="Calibri" panose="020F0502020204030204" pitchFamily="34" charset="0"/>
                <a:ea typeface="Calibri" panose="020F0502020204030204" pitchFamily="34" charset="0"/>
              </a:rPr>
              <a:t> </a:t>
            </a:r>
            <a:r>
              <a:rPr lang="en-US" sz="2400" spc="-10" dirty="0">
                <a:effectLst/>
                <a:latin typeface="Calibri" panose="020F0502020204030204" pitchFamily="34" charset="0"/>
                <a:ea typeface="Calibri" panose="020F0502020204030204" pitchFamily="34" charset="0"/>
              </a:rPr>
              <a:t>dialysis.</a:t>
            </a:r>
            <a:endParaRPr lang="en-IN" sz="2400" spc="-10" dirty="0">
              <a:effectLst/>
              <a:latin typeface="Calibri" panose="020F0502020204030204" pitchFamily="34" charset="0"/>
              <a:ea typeface="Calibri" panose="020F0502020204030204" pitchFamily="34" charset="0"/>
            </a:endParaRPr>
          </a:p>
          <a:p>
            <a:r>
              <a:rPr lang="en-US" sz="2400" dirty="0">
                <a:effectLst/>
                <a:latin typeface="Calibri" panose="020F0502020204030204" pitchFamily="34" charset="0"/>
                <a:ea typeface="Calibri" panose="020F0502020204030204" pitchFamily="34" charset="0"/>
              </a:rPr>
              <a:t>4.why</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do</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excretory</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products</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pass</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from</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blood</a:t>
            </a:r>
            <a:r>
              <a:rPr lang="en-US" sz="2400" spc="-2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to</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dialyzing</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fluid?</a:t>
            </a:r>
            <a:endParaRPr lang="en-US" sz="2400" spc="-10" dirty="0">
              <a:effectLst/>
              <a:latin typeface="Calibri" panose="020F0502020204030204" pitchFamily="34" charset="0"/>
              <a:ea typeface="Calibri" panose="020F0502020204030204" pitchFamily="34" charset="0"/>
            </a:endParaRPr>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A3F8C68-2501-41D1-9B1A-CDF3D53D656E}"/>
              </a:ext>
            </a:extLst>
          </p:cNvPr>
          <p:cNvPicPr>
            <a:picLocks noChangeAspect="1" noChangeArrowheads="1"/>
          </p:cNvPicPr>
          <p:nvPr/>
        </p:nvPicPr>
        <p:blipFill>
          <a:blip r:embed="rId2" cstate="print"/>
          <a:srcRect/>
          <a:stretch>
            <a:fillRect/>
          </a:stretch>
        </p:blipFill>
        <p:spPr bwMode="auto">
          <a:xfrm>
            <a:off x="10635342" y="335280"/>
            <a:ext cx="1447800" cy="808797"/>
          </a:xfrm>
          <a:prstGeom prst="rect">
            <a:avLst/>
          </a:prstGeom>
          <a:noFill/>
          <a:ln w="9525">
            <a:noFill/>
            <a:miter lim="800000"/>
            <a:headEnd/>
            <a:tailEnd/>
          </a:ln>
        </p:spPr>
      </p:pic>
    </p:spTree>
    <p:extLst>
      <p:ext uri="{BB962C8B-B14F-4D97-AF65-F5344CB8AC3E}">
        <p14:creationId xmlns:p14="http://schemas.microsoft.com/office/powerpoint/2010/main" val="252539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33B8D-8119-F448-A757-B579EB30C547}"/>
              </a:ext>
            </a:extLst>
          </p:cNvPr>
          <p:cNvSpPr>
            <a:spLocks noGrp="1"/>
          </p:cNvSpPr>
          <p:nvPr>
            <p:ph type="title"/>
          </p:nvPr>
        </p:nvSpPr>
        <p:spPr/>
        <p:txBody>
          <a:bodyPr>
            <a:normAutofit/>
          </a:bodyPr>
          <a:lstStyle/>
          <a:p>
            <a:pPr algn="ctr"/>
            <a:r>
              <a:rPr lang="en-US" sz="2400" b="1" dirty="0">
                <a:solidFill>
                  <a:srgbClr val="FF0000"/>
                </a:solidFill>
              </a:rPr>
              <a:t>NEPHRON</a:t>
            </a:r>
          </a:p>
        </p:txBody>
      </p:sp>
      <p:sp>
        <p:nvSpPr>
          <p:cNvPr id="3" name="Content Placeholder 2">
            <a:extLst>
              <a:ext uri="{FF2B5EF4-FFF2-40B4-BE49-F238E27FC236}">
                <a16:creationId xmlns:a16="http://schemas.microsoft.com/office/drawing/2014/main" id="{4D75FA1B-742A-8D48-80BD-5D07F9E23F38}"/>
              </a:ext>
            </a:extLst>
          </p:cNvPr>
          <p:cNvSpPr>
            <a:spLocks noGrp="1"/>
          </p:cNvSpPr>
          <p:nvPr>
            <p:ph idx="1"/>
          </p:nvPr>
        </p:nvSpPr>
        <p:spPr>
          <a:xfrm>
            <a:off x="838200" y="1280160"/>
            <a:ext cx="10515600" cy="4896803"/>
          </a:xfrm>
        </p:spPr>
        <p:txBody>
          <a:bodyPr>
            <a:normAutofit/>
          </a:bodyPr>
          <a:lstStyle/>
          <a:p>
            <a:r>
              <a:rPr lang="en-US" sz="2000" dirty="0"/>
              <a:t>Nephron: It is composed of a tangled mess of tubes and a filtering part; called glomerulus. Glomerulus is a network of blood capillaries to which renal artery is attached. The artery which takes blood to the glomerulus is called afferent arteriole and the one receiving blood from the glomerulus is called efferent arteriole. Glomerulus is enclosed in a capsule like portion; called Bowman’s capsule. The Bowman’s capsule extends into a fine tube which is highly coiled. Tubes from various nephrons converge into collecting duct; which finally goes to the ureter.</a:t>
            </a:r>
          </a:p>
        </p:txBody>
      </p:sp>
      <p:pic>
        <p:nvPicPr>
          <p:cNvPr id="5" name="Picture 2">
            <a:extLst>
              <a:ext uri="{FF2B5EF4-FFF2-40B4-BE49-F238E27FC236}">
                <a16:creationId xmlns:a16="http://schemas.microsoft.com/office/drawing/2014/main" id="{15541A4B-78B9-42EE-AE9E-ACF99B9A31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6465" y="3114992"/>
            <a:ext cx="5679440" cy="374300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18E3564-C9C0-45D3-BA59-C60387B3C804}"/>
              </a:ext>
            </a:extLst>
          </p:cNvPr>
          <p:cNvPicPr>
            <a:picLocks noChangeAspect="1" noChangeArrowheads="1"/>
          </p:cNvPicPr>
          <p:nvPr/>
        </p:nvPicPr>
        <p:blipFill>
          <a:blip r:embed="rId3"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2250308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10240-F307-3243-A872-43547C45CDA4}"/>
              </a:ext>
            </a:extLst>
          </p:cNvPr>
          <p:cNvSpPr>
            <a:spLocks noGrp="1"/>
          </p:cNvSpPr>
          <p:nvPr>
            <p:ph type="title"/>
          </p:nvPr>
        </p:nvSpPr>
        <p:spPr/>
        <p:txBody>
          <a:bodyPr>
            <a:normAutofit/>
          </a:bodyPr>
          <a:lstStyle/>
          <a:p>
            <a:pPr algn="ctr"/>
            <a:r>
              <a:rPr lang="en-US" sz="2400" b="1" dirty="0">
                <a:solidFill>
                  <a:srgbClr val="FF0000"/>
                </a:solidFill>
              </a:rPr>
              <a:t>G</a:t>
            </a:r>
            <a:r>
              <a:rPr lang="en-IN" sz="2400" b="1" dirty="0">
                <a:solidFill>
                  <a:srgbClr val="FF0000"/>
                </a:solidFill>
              </a:rPr>
              <a:t>LOMERULAR FILTRATION</a:t>
            </a:r>
            <a:endParaRPr lang="en-US" sz="2400" b="1" dirty="0">
              <a:solidFill>
                <a:srgbClr val="FF0000"/>
              </a:solidFill>
            </a:endParaRPr>
          </a:p>
        </p:txBody>
      </p:sp>
      <p:sp>
        <p:nvSpPr>
          <p:cNvPr id="3" name="Content Placeholder 2">
            <a:extLst>
              <a:ext uri="{FF2B5EF4-FFF2-40B4-BE49-F238E27FC236}">
                <a16:creationId xmlns:a16="http://schemas.microsoft.com/office/drawing/2014/main" id="{2B080CA5-1565-3F4E-B902-DD4FEB8E4029}"/>
              </a:ext>
            </a:extLst>
          </p:cNvPr>
          <p:cNvSpPr>
            <a:spLocks noGrp="1"/>
          </p:cNvSpPr>
          <p:nvPr>
            <p:ph idx="1"/>
          </p:nvPr>
        </p:nvSpPr>
        <p:spPr>
          <a:xfrm>
            <a:off x="838200" y="1244600"/>
            <a:ext cx="10515600" cy="4368800"/>
          </a:xfrm>
        </p:spPr>
        <p:txBody>
          <a:bodyPr/>
          <a:lstStyle/>
          <a:p>
            <a:pPr marL="0" indent="0">
              <a:buNone/>
            </a:pPr>
            <a:r>
              <a:rPr lang="en-US" dirty="0"/>
              <a:t> </a:t>
            </a:r>
            <a:r>
              <a:rPr lang="en-US" sz="2000" dirty="0"/>
              <a:t>Filtration happens because of very high pressure inside the glomerulus. The lumen of efferent arteriole is smaller than that of afferent arteriole. Due to this, the blood entering the glomerulus experiences very high pressure and due to this, the waste products are filtered out through the thin membrane of capillaries in the glomerulus. The filtered blood is sent to the systemic circulation through efferent arteriole and the filtrate goes to the Bowman’s capsule. That is how urine is formed inside the kidneys. Reabsorption of water and some other filtrates takes place in the tubular part of the nephron. This increases the concentration of urine. The human urine is mainly composed of water and urea</a:t>
            </a:r>
            <a:r>
              <a:rPr lang="en-US" dirty="0"/>
              <a:t>.</a:t>
            </a:r>
          </a:p>
        </p:txBody>
      </p:sp>
      <p:pic>
        <p:nvPicPr>
          <p:cNvPr id="1026" name="Picture 2" descr="What is glomerular filtrate? | Socratic">
            <a:extLst>
              <a:ext uri="{FF2B5EF4-FFF2-40B4-BE49-F238E27FC236}">
                <a16:creationId xmlns:a16="http://schemas.microsoft.com/office/drawing/2014/main" id="{D5770A70-4FD0-438A-AD46-06295AFD86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4464" y="3708400"/>
            <a:ext cx="5433696" cy="2159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08908289-5931-489D-A8C1-08FB2C5B9A9A}"/>
              </a:ext>
            </a:extLst>
          </p:cNvPr>
          <p:cNvPicPr>
            <a:picLocks noChangeAspect="1" noChangeArrowheads="1"/>
          </p:cNvPicPr>
          <p:nvPr/>
        </p:nvPicPr>
        <p:blipFill>
          <a:blip r:embed="rId3"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404674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0B2953-86FE-4E0D-9D89-8E2EB9F22B7B}"/>
              </a:ext>
            </a:extLst>
          </p:cNvPr>
          <p:cNvSpPr>
            <a:spLocks noGrp="1"/>
          </p:cNvSpPr>
          <p:nvPr>
            <p:ph idx="1"/>
          </p:nvPr>
        </p:nvSpPr>
        <p:spPr/>
        <p:txBody>
          <a:bodyPr/>
          <a:lstStyle/>
          <a:p>
            <a:r>
              <a:rPr lang="en-IN" dirty="0">
                <a:hlinkClick r:id="rId2"/>
              </a:rPr>
              <a:t>https://www.youtube.com/watch?v=j9qZwRooBXc</a:t>
            </a:r>
            <a:r>
              <a:rPr lang="en-IN" dirty="0"/>
              <a:t>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7486322-8886-42BE-9412-A6811513A642}"/>
              </a:ext>
            </a:extLst>
          </p:cNvPr>
          <p:cNvPicPr>
            <a:picLocks noChangeAspect="1" noChangeArrowheads="1"/>
          </p:cNvPicPr>
          <p:nvPr/>
        </p:nvPicPr>
        <p:blipFill>
          <a:blip r:embed="rId3"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3635740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445DB-3532-4F65-B602-1761433CEBDC}"/>
              </a:ext>
            </a:extLst>
          </p:cNvPr>
          <p:cNvSpPr>
            <a:spLocks noGrp="1"/>
          </p:cNvSpPr>
          <p:nvPr>
            <p:ph type="title"/>
          </p:nvPr>
        </p:nvSpPr>
        <p:spPr/>
        <p:txBody>
          <a:bodyPr>
            <a:normAutofit/>
          </a:bodyPr>
          <a:lstStyle/>
          <a:p>
            <a:pPr algn="ctr"/>
            <a:r>
              <a:rPr lang="en-US" sz="2400" b="1" dirty="0">
                <a:solidFill>
                  <a:srgbClr val="FF0000"/>
                </a:solidFill>
              </a:rPr>
              <a:t>HEMODIALYSIS</a:t>
            </a:r>
            <a:endParaRPr lang="en-IN" sz="2400" b="1" dirty="0">
              <a:solidFill>
                <a:srgbClr val="FF0000"/>
              </a:solidFill>
            </a:endParaRPr>
          </a:p>
        </p:txBody>
      </p:sp>
      <p:pic>
        <p:nvPicPr>
          <p:cNvPr id="4" name="Content Placeholder 3" descr="Life Processes-26 ">
            <a:extLst>
              <a:ext uri="{FF2B5EF4-FFF2-40B4-BE49-F238E27FC236}">
                <a16:creationId xmlns:a16="http://schemas.microsoft.com/office/drawing/2014/main" id="{E1A39FCA-DE0C-437B-A5D0-24D8FDAADB69}"/>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1952" y="1825625"/>
            <a:ext cx="8028432" cy="4351338"/>
          </a:xfrm>
          <a:prstGeom prst="rect">
            <a:avLst/>
          </a:prstGeom>
          <a:noFill/>
          <a:ln>
            <a:noFill/>
          </a:ln>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3583C66A-79AF-47FD-B24C-9BF7022B3995}"/>
              </a:ext>
            </a:extLst>
          </p:cNvPr>
          <p:cNvPicPr>
            <a:picLocks noChangeAspect="1" noChangeArrowheads="1"/>
          </p:cNvPicPr>
          <p:nvPr/>
        </p:nvPicPr>
        <p:blipFill>
          <a:blip r:embed="rId3"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2444604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80018-2DF8-4D7E-A8FD-A1BC59FAAF5D}"/>
              </a:ext>
            </a:extLst>
          </p:cNvPr>
          <p:cNvSpPr>
            <a:spLocks noGrp="1"/>
          </p:cNvSpPr>
          <p:nvPr>
            <p:ph type="title"/>
          </p:nvPr>
        </p:nvSpPr>
        <p:spPr/>
        <p:txBody>
          <a:bodyPr>
            <a:normAutofit/>
          </a:bodyPr>
          <a:lstStyle/>
          <a:p>
            <a:pPr algn="ctr"/>
            <a:r>
              <a:rPr lang="en-US" sz="2400" b="1" dirty="0">
                <a:solidFill>
                  <a:srgbClr val="FF0000"/>
                </a:solidFill>
              </a:rPr>
              <a:t>HOME ASSIGNMENT</a:t>
            </a:r>
            <a:endParaRPr lang="en-IN" sz="2400" b="1" dirty="0">
              <a:solidFill>
                <a:srgbClr val="FF0000"/>
              </a:solidFill>
            </a:endParaRPr>
          </a:p>
        </p:txBody>
      </p:sp>
      <p:sp>
        <p:nvSpPr>
          <p:cNvPr id="3" name="Content Placeholder 2">
            <a:extLst>
              <a:ext uri="{FF2B5EF4-FFF2-40B4-BE49-F238E27FC236}">
                <a16:creationId xmlns:a16="http://schemas.microsoft.com/office/drawing/2014/main" id="{1506D45D-7D35-4A27-9BE4-69C573B8DE9E}"/>
              </a:ext>
            </a:extLst>
          </p:cNvPr>
          <p:cNvSpPr>
            <a:spLocks noGrp="1"/>
          </p:cNvSpPr>
          <p:nvPr>
            <p:ph idx="1"/>
          </p:nvPr>
        </p:nvSpPr>
        <p:spPr/>
        <p:txBody>
          <a:bodyPr/>
          <a:lstStyle/>
          <a:p>
            <a:pPr marL="0" indent="0">
              <a:buNone/>
            </a:pPr>
            <a:r>
              <a:rPr lang="en-US" dirty="0"/>
              <a:t>In Box Question -3 </a:t>
            </a:r>
            <a:r>
              <a:rPr lang="en-US" dirty="0" err="1"/>
              <a:t>pg</a:t>
            </a:r>
            <a:r>
              <a:rPr lang="en-US" dirty="0"/>
              <a:t> no-112 and Exercise Question No-13</a:t>
            </a:r>
            <a:endParaRPr lang="en-IN" dirty="0"/>
          </a:p>
        </p:txBody>
      </p:sp>
      <p:pic>
        <p:nvPicPr>
          <p:cNvPr id="4"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5E4661F6-5C76-4EFE-9CFB-C58BBCDCFB3C}"/>
              </a:ext>
            </a:extLst>
          </p:cNvPr>
          <p:cNvPicPr>
            <a:picLocks noChangeAspect="1" noChangeArrowheads="1"/>
          </p:cNvPicPr>
          <p:nvPr/>
        </p:nvPicPr>
        <p:blipFill>
          <a:blip r:embed="rId2"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2145556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BD2FDD5A-628B-4021-B779-821FA5792D84}"/>
              </a:ext>
            </a:extLst>
          </p:cNvPr>
          <p:cNvPicPr>
            <a:picLocks noChangeAspect="1" noChangeArrowheads="1"/>
          </p:cNvPicPr>
          <p:nvPr/>
        </p:nvPicPr>
        <p:blipFill>
          <a:blip r:embed="rId2" cstate="print"/>
          <a:srcRect/>
          <a:stretch>
            <a:fillRect/>
          </a:stretch>
        </p:blipFill>
        <p:spPr bwMode="auto">
          <a:xfrm>
            <a:off x="10085832" y="396748"/>
            <a:ext cx="1606550" cy="838200"/>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377</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MT</vt:lpstr>
      <vt:lpstr>Calibri</vt:lpstr>
      <vt:lpstr>Calibri Light</vt:lpstr>
      <vt:lpstr>Office Theme</vt:lpstr>
      <vt:lpstr>PowerPoint Presentation</vt:lpstr>
      <vt:lpstr>PowerPoint Presentation</vt:lpstr>
      <vt:lpstr>PowerPoint Presentation</vt:lpstr>
      <vt:lpstr>NEPHRON</vt:lpstr>
      <vt:lpstr>GLOMERULAR FILTRATION</vt:lpstr>
      <vt:lpstr>PowerPoint Presentation</vt:lpstr>
      <vt:lpstr>HEMODIALYSIS</vt:lpstr>
      <vt:lpstr>HOME ASSIGNMENT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24</cp:revision>
  <dcterms:created xsi:type="dcterms:W3CDTF">2021-03-22T19:30:44Z</dcterms:created>
  <dcterms:modified xsi:type="dcterms:W3CDTF">2021-12-18T08:05:48Z</dcterms:modified>
</cp:coreProperties>
</file>