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jeRbxoJJ7ZR44qFY8UaM9uK/S9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DfIKMw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DfIKMs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11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ଏକତାର ବଳ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ଉପକ୍ରମ ,କବିତା ଆବୃତ୍ତି ଓ ଯୁକ୍ତାକ୍ଷର ଶବ୍ଦ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35496" y="34700"/>
            <a:ext cx="9072900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or-IN" sz="4000">
                <a:solidFill>
                  <a:srgbClr val="FF0000"/>
                </a:solidFill>
              </a:rPr>
              <a:t>             ୫ଟି ମୂଲ୍ୟାୟନର ପର୍ଯ୍ୟୟ ସ୍ତର 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311701" y="1356967"/>
            <a:ext cx="8986693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or-IN" sz="3200">
                <a:solidFill>
                  <a:srgbClr val="191919"/>
                </a:solidFill>
              </a:rPr>
              <a:t>୫:  ଗପ ସ୍ତର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or-IN" sz="3200">
                <a:solidFill>
                  <a:srgbClr val="191919"/>
                </a:solidFill>
              </a:rPr>
              <a:t>୪:  ଅନୁଛେଦ ସ୍ତର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or-IN" sz="3200">
                <a:solidFill>
                  <a:srgbClr val="191919"/>
                </a:solidFill>
              </a:rPr>
              <a:t>୩:  ଶବ୍ଦ ସ୍ତର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or-IN" sz="3200">
                <a:solidFill>
                  <a:srgbClr val="191919"/>
                </a:solidFill>
              </a:rPr>
              <a:t>୨:  ଅକ୍ଷର ସ୍ତର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or-IN" sz="3200">
                <a:solidFill>
                  <a:srgbClr val="191919"/>
                </a:solidFill>
              </a:rPr>
              <a:t>୧:  ପ୍ରାରମ୍ଭିକ ସ୍ତର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200">
              <a:solidFill>
                <a:srgbClr val="191919"/>
              </a:solidFill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35443" y="40758"/>
            <a:ext cx="9065972" cy="6776484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327748"/>
            <a:ext cx="1232526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3600"/>
              <a:t>ଏହି ସ୍ତର ଦେଇ ପିଲା ମାନଙ୍କର ପଢିବା ଫଳାଫଳକୁ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3600"/>
              <a:t>ମୂଲ୍ୟାଙ୍କର କରାଯିବ ।</a:t>
            </a:r>
            <a:endParaRPr sz="3600"/>
          </a:p>
        </p:txBody>
      </p:sp>
      <p:sp>
        <p:nvSpPr>
          <p:cNvPr id="181" name="Google Shape;181;p13"/>
          <p:cNvSpPr/>
          <p:nvPr/>
        </p:nvSpPr>
        <p:spPr>
          <a:xfrm>
            <a:off x="35443" y="40758"/>
            <a:ext cx="9065972" cy="6776484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327748"/>
            <a:ext cx="1232526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188" name="Google Shape;188;p14"/>
          <p:cNvSpPr txBox="1"/>
          <p:nvPr>
            <p:ph idx="1" type="subTitle"/>
          </p:nvPr>
        </p:nvSpPr>
        <p:spPr>
          <a:xfrm>
            <a:off x="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 କବିତା ଟିକୁ ମନେରଖ   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189" name="Google Shape;1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1" name="Google Shape;191;p14"/>
          <p:cNvSpPr/>
          <p:nvPr/>
        </p:nvSpPr>
        <p:spPr>
          <a:xfrm>
            <a:off x="35496" y="34700"/>
            <a:ext cx="9072900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/>
          <p:nvPr>
            <p:ph type="title"/>
          </p:nvPr>
        </p:nvSpPr>
        <p:spPr>
          <a:xfrm>
            <a:off x="457200" y="228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 ଶ୍ରବଣ,କଥନ,ପଠନ ଓ 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କବିତା ଆବୃତ୍ତି 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197" name="Google Shape;1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8" name="Google Shape;19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828800"/>
            <a:ext cx="59436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5"/>
          <p:cNvSpPr/>
          <p:nvPr/>
        </p:nvSpPr>
        <p:spPr>
          <a:xfrm>
            <a:off x="35496" y="34700"/>
            <a:ext cx="9072900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304800"/>
            <a:ext cx="1461126" cy="112063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457200"/>
            <a:ext cx="4625439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5800" y="3733800"/>
            <a:ext cx="4014686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91400" y="0"/>
            <a:ext cx="1752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/>
          <p:nvPr/>
        </p:nvSpPr>
        <p:spPr>
          <a:xfrm>
            <a:off x="35496" y="34700"/>
            <a:ext cx="9072900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400" y="1"/>
            <a:ext cx="13716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/>
          <p:nvPr/>
        </p:nvSpPr>
        <p:spPr>
          <a:xfrm>
            <a:off x="35496" y="34700"/>
            <a:ext cx="9072900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181600" y="990600"/>
            <a:ext cx="304800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219200"/>
            <a:ext cx="3048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7800" y="4267200"/>
            <a:ext cx="261937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990600" y="4038600"/>
            <a:ext cx="297180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0" i="0" lang="or-IN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b="1" i="0" lang="or-IN" sz="6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ଏକତାର  ବଳ</a:t>
            </a:r>
            <a:endParaRPr b="1" i="0" sz="6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4" name="Google Shape;124;p6"/>
          <p:cNvSpPr/>
          <p:nvPr/>
        </p:nvSpPr>
        <p:spPr>
          <a:xfrm>
            <a:off x="35496" y="34700"/>
            <a:ext cx="9072900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0" name="Google Shape;130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1"/>
            <a:ext cx="16764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ctrTitle"/>
          </p:nvPr>
        </p:nvSpPr>
        <p:spPr>
          <a:xfrm>
            <a:off x="381000" y="0"/>
            <a:ext cx="777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>
                <a:solidFill>
                  <a:srgbClr val="FF0000"/>
                </a:solidFill>
              </a:rPr>
              <a:t>ମିଳିମିଶି କାମ କଲେ ,</a:t>
            </a:r>
            <a:br>
              <a:rPr lang="or-IN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     ବିପଦ ନ ପଡଇ ଭଲେ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8" name="Google Shape;138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1"/>
            <a:ext cx="16764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828800"/>
            <a:ext cx="84582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/>
          <p:nvPr/>
        </p:nvSpPr>
        <p:spPr>
          <a:xfrm>
            <a:off x="35496" y="34700"/>
            <a:ext cx="9072900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0"/>
            <a:ext cx="219417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8" name="Google Shape;148;p9"/>
          <p:cNvSpPr txBox="1"/>
          <p:nvPr>
            <p:ph type="title"/>
          </p:nvPr>
        </p:nvSpPr>
        <p:spPr>
          <a:xfrm>
            <a:off x="152400" y="0"/>
            <a:ext cx="89916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Calibri"/>
              <a:buNone/>
            </a:pPr>
            <a:r>
              <a:rPr lang="or-IN" u="sng">
                <a:solidFill>
                  <a:srgbClr val="FF0000"/>
                </a:solidFill>
              </a:rPr>
              <a:t> ଯୁକ୍ତାକ୍ଷର ଓ କଠିନ ଶବ୍ଦ  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/>
              <a:t>ପିମ୍ପୁଡି- 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/>
              <a:t>ମାଙ୍କଡ – </a:t>
            </a:r>
            <a:br>
              <a:rPr lang="or-IN"/>
            </a:br>
            <a:r>
              <a:rPr lang="or-IN"/>
              <a:t>ବିଚାରିଲେ – ବିଚାର କରିବା </a:t>
            </a:r>
            <a:br>
              <a:rPr lang="or-IN"/>
            </a:br>
            <a:r>
              <a:rPr lang="or-IN"/>
              <a:t>ପାକଳ - ପାଚିଲା 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/>
              <a:t>ଯତନ – ଯତ୍ନ କରିବା 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/>
              <a:t>ସମ୍ପତ୍ତି – ଧନ ,ବିଭବ,ସମ୍ପତ୍ତି </a:t>
            </a:r>
            <a:br>
              <a:rPr lang="or-IN"/>
            </a:br>
            <a:r>
              <a:rPr lang="or-IN"/>
              <a:t>  </a:t>
            </a:r>
            <a:r>
              <a:rPr lang="or-IN" u="sng">
                <a:solidFill>
                  <a:srgbClr val="FF0000"/>
                </a:solidFill>
              </a:rPr>
              <a:t>ସମାନ ଉଚ୍ଚାରଣ ଶବ୍ଦ 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3600"/>
              <a:t>ଘେରାଇ   -  ଜଗାଇ</a:t>
            </a:r>
            <a:br>
              <a:rPr lang="or-IN" sz="3600"/>
            </a:br>
            <a:r>
              <a:rPr lang="or-IN" sz="3600"/>
              <a:t>ହାତୀ   -  ପାତି </a:t>
            </a:r>
            <a:br>
              <a:rPr lang="or-IN" sz="3600"/>
            </a:br>
            <a:r>
              <a:rPr lang="or-IN" sz="3600"/>
              <a:t>କଲେ  -   ଦେଲେ </a:t>
            </a:r>
            <a:br>
              <a:rPr lang="or-IN" sz="3600"/>
            </a:br>
            <a:r>
              <a:rPr lang="or-IN" sz="3600"/>
              <a:t> ଲାଳ  -   ପାକଳ</a:t>
            </a:r>
            <a:br>
              <a:rPr lang="or-IN" sz="36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35443" y="30569"/>
            <a:ext cx="9108558" cy="6827432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2438400"/>
            <a:ext cx="46482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/>
          <p:nvPr>
            <p:ph type="title"/>
          </p:nvPr>
        </p:nvSpPr>
        <p:spPr>
          <a:xfrm>
            <a:off x="0" y="228600"/>
            <a:ext cx="89916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900" u="sng">
                <a:solidFill>
                  <a:srgbClr val="FF0000"/>
                </a:solidFill>
              </a:rPr>
              <a:t>ପ୍ରଶ୍ନ ଉତ୍ତର ଦିଅ </a:t>
            </a:r>
            <a:br>
              <a:rPr lang="or-IN" u="sng">
                <a:solidFill>
                  <a:srgbClr val="FF0000"/>
                </a:solidFill>
              </a:rPr>
            </a:br>
            <a:br>
              <a:rPr lang="or-IN" sz="3100" u="sng">
                <a:solidFill>
                  <a:srgbClr val="FF0000"/>
                </a:solidFill>
              </a:rPr>
            </a:br>
            <a:r>
              <a:rPr lang="or-IN" sz="3100">
                <a:solidFill>
                  <a:srgbClr val="FF0000"/>
                </a:solidFill>
              </a:rPr>
              <a:t>   </a:t>
            </a:r>
            <a:r>
              <a:rPr lang="or-IN"/>
              <a:t>କେଉଁ</a:t>
            </a:r>
            <a:r>
              <a:rPr lang="or-IN">
                <a:solidFill>
                  <a:srgbClr val="FF0000"/>
                </a:solidFill>
              </a:rPr>
              <a:t> </a:t>
            </a:r>
            <a:r>
              <a:rPr lang="or-IN"/>
              <a:t>ମାନଙ୍କର ସଭା ବସିଲା ?</a:t>
            </a:r>
            <a:br>
              <a:rPr lang="or-IN"/>
            </a:br>
            <a:r>
              <a:rPr lang="or-IN"/>
              <a:t>   ପିମ୍ପୁଡିମାନେ କି ଚାଷ କରିବା ପାଇଁ ବିଚାର କଲେ ? </a:t>
            </a:r>
            <a:br>
              <a:rPr lang="or-IN"/>
            </a:br>
            <a:r>
              <a:rPr lang="or-IN"/>
              <a:t>   ଯତନରେ ସେମାନେ  କଣ ତିଆରି କଲେ  ?</a:t>
            </a:r>
            <a:br>
              <a:rPr lang="or-IN"/>
            </a:br>
            <a:r>
              <a:rPr lang="or-IN"/>
              <a:t>   ସେମାନେ ବାଛି ବାଛି କଣ ଲଗାଇ ଦେଲେ  ?</a:t>
            </a:r>
            <a:br>
              <a:rPr lang="or-IN"/>
            </a:br>
            <a:r>
              <a:rPr lang="or-IN"/>
              <a:t>    କିଏ ତିଆରି ଜଗିଲା ?</a:t>
            </a:r>
            <a:br>
              <a:rPr lang="or-IN"/>
            </a:br>
            <a:r>
              <a:rPr lang="or-IN"/>
              <a:t>    କଣ ଦେଖି ହାତୀର ପାଟିରୁ ଲାଳ ଗଡିଲା ?</a:t>
            </a:r>
            <a:br>
              <a:rPr lang="or-IN"/>
            </a:br>
            <a:r>
              <a:rPr lang="or-IN"/>
              <a:t>    ପାତି କେଉଁଠାରୁ ଡାକ ଦେଲା ?</a:t>
            </a:r>
            <a:br>
              <a:rPr lang="or-IN"/>
            </a:br>
            <a:r>
              <a:rPr lang="or-IN"/>
              <a:t>     କାହା କାହା ମଧ୍ୟରେ ଲଢେଇ ହେଲା ?</a:t>
            </a:r>
            <a:br>
              <a:rPr lang="or-IN" sz="3600"/>
            </a:br>
            <a:r>
              <a:rPr lang="or-IN" sz="3600"/>
              <a:t>     ଲଢେଇରେ କିଏ ହାରିଲା  ?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35496" y="34700"/>
            <a:ext cx="9072900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311700" y="40757"/>
            <a:ext cx="8520600" cy="64894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or-IN">
                <a:solidFill>
                  <a:srgbClr val="FF0000"/>
                </a:solidFill>
              </a:rPr>
              <a:t>	</a:t>
            </a:r>
            <a:r>
              <a:rPr lang="or-IN" sz="4000">
                <a:solidFill>
                  <a:srgbClr val="FF0000"/>
                </a:solidFill>
              </a:rPr>
              <a:t>ପଠନ ମୂଲ୍ୟାଙ୍କନର ପରିଚୟ</a:t>
            </a:r>
            <a:br>
              <a:rPr lang="or-IN" sz="4000">
                <a:solidFill>
                  <a:srgbClr val="FF0000"/>
                </a:solidFill>
              </a:rPr>
            </a:br>
            <a:endParaRPr sz="4800">
              <a:solidFill>
                <a:srgbClr val="FF0000"/>
              </a:solidFill>
            </a:endParaRPr>
          </a:p>
        </p:txBody>
      </p:sp>
      <p:sp>
        <p:nvSpPr>
          <p:cNvPr id="164" name="Google Shape;164;p11"/>
          <p:cNvSpPr txBox="1"/>
          <p:nvPr>
            <p:ph idx="1" type="body"/>
          </p:nvPr>
        </p:nvSpPr>
        <p:spPr>
          <a:xfrm>
            <a:off x="311700" y="866768"/>
            <a:ext cx="8520600" cy="98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or-IN" sz="36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35443" y="40758"/>
            <a:ext cx="9065972" cy="6776484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327748"/>
            <a:ext cx="1232526" cy="81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18" y="1387711"/>
            <a:ext cx="3019271" cy="408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