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58" r:id="rId3"/>
    <p:sldId id="259" r:id="rId4"/>
    <p:sldId id="269" r:id="rId5"/>
    <p:sldId id="271" r:id="rId6"/>
    <p:sldId id="273" r:id="rId7"/>
    <p:sldId id="272" r:id="rId8"/>
    <p:sldId id="276" r:id="rId9"/>
    <p:sldId id="262" r:id="rId10"/>
    <p:sldId id="260" r:id="rId11"/>
    <p:sldId id="274" r:id="rId12"/>
    <p:sldId id="275" r:id="rId13"/>
    <p:sldId id="267" r:id="rId14"/>
    <p:sldId id="27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308F3-A999-4623-9962-FE5923447E49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6537-0E66-488A-B16B-64AB00E9AE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308F3-A999-4623-9962-FE5923447E49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6537-0E66-488A-B16B-64AB00E9AE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308F3-A999-4623-9962-FE5923447E49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6537-0E66-488A-B16B-64AB00E9AE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308F3-A999-4623-9962-FE5923447E49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6537-0E66-488A-B16B-64AB00E9AE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308F3-A999-4623-9962-FE5923447E49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6537-0E66-488A-B16B-64AB00E9AE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308F3-A999-4623-9962-FE5923447E49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6537-0E66-488A-B16B-64AB00E9AE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308F3-A999-4623-9962-FE5923447E49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6537-0E66-488A-B16B-64AB00E9AE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308F3-A999-4623-9962-FE5923447E49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6537-0E66-488A-B16B-64AB00E9AE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308F3-A999-4623-9962-FE5923447E49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6537-0E66-488A-B16B-64AB00E9AE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308F3-A999-4623-9962-FE5923447E49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6537-0E66-488A-B16B-64AB00E9AE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308F3-A999-4623-9962-FE5923447E49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6537-0E66-488A-B16B-64AB00E9AE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308F3-A999-4623-9962-FE5923447E49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B6537-0E66-488A-B16B-64AB00E9AEF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youtu.be/yyvfBFtyF8c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youtu.be/yyvfBFtyF8c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youtu.be/AqNkXA8dog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sz="3200" smtClean="0">
                <a:solidFill>
                  <a:srgbClr val="CC3300"/>
                </a:solidFill>
                <a:latin typeface="+mn-lt"/>
              </a:rPr>
              <a:t/>
            </a:r>
            <a:br>
              <a:rPr sz="3200" smtClean="0">
                <a:solidFill>
                  <a:srgbClr val="CC3300"/>
                </a:solidFill>
                <a:latin typeface="+mn-lt"/>
              </a:rPr>
            </a:br>
            <a:r>
              <a:rPr sz="320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+mn-lt"/>
              </a:rPr>
              <a:t>THE FUNDAMENTAL UNIT OF LIFE</a:t>
            </a:r>
            <a:r>
              <a:rPr sz="3200" smtClean="0">
                <a:solidFill>
                  <a:srgbClr val="FF0000"/>
                </a:solidFill>
                <a:latin typeface="+mn-lt"/>
              </a:rPr>
              <a:t/>
            </a:r>
            <a:br>
              <a:rPr sz="3200" smtClean="0">
                <a:solidFill>
                  <a:srgbClr val="FF0000"/>
                </a:solidFill>
                <a:latin typeface="+mn-lt"/>
              </a:rPr>
            </a:br>
            <a:endParaRPr sz="320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051" name="Subtitle 5"/>
          <p:cNvSpPr>
            <a:spLocks noGrp="1"/>
          </p:cNvSpPr>
          <p:nvPr>
            <p:ph type="subTitle" idx="1"/>
          </p:nvPr>
        </p:nvSpPr>
        <p:spPr>
          <a:xfrm>
            <a:off x="1066800" y="3200400"/>
            <a:ext cx="6705600" cy="16002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SUBJECT- BIOLOGY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CHAPTER NO- 5</a:t>
            </a:r>
          </a:p>
          <a:p>
            <a:r>
              <a:rPr lang="en-IN" sz="2400" b="1" dirty="0">
                <a:solidFill>
                  <a:schemeClr val="tx1"/>
                </a:solidFill>
              </a:rPr>
              <a:t>Cell </a:t>
            </a:r>
            <a:r>
              <a:rPr lang="en-IN" sz="2400" b="1" dirty="0" smtClean="0">
                <a:solidFill>
                  <a:schemeClr val="tx1"/>
                </a:solidFill>
              </a:rPr>
              <a:t>Organelles-</a:t>
            </a:r>
            <a:r>
              <a:rPr lang="en-IN" sz="2400" dirty="0" smtClean="0"/>
              <a:t> </a:t>
            </a:r>
            <a:r>
              <a:rPr lang="en-IN" sz="2400" b="1" dirty="0" smtClean="0">
                <a:solidFill>
                  <a:schemeClr val="tx1"/>
                </a:solidFill>
              </a:rPr>
              <a:t>plastids, vacuoles and </a:t>
            </a:r>
            <a:r>
              <a:rPr lang="en-IN" sz="2400" b="1" dirty="0" err="1" smtClean="0">
                <a:solidFill>
                  <a:schemeClr val="tx1"/>
                </a:solidFill>
              </a:rPr>
              <a:t>centrosome</a:t>
            </a:r>
            <a:r>
              <a:rPr lang="en-IN" sz="2400" b="1" dirty="0" smtClean="0">
                <a:solidFill>
                  <a:schemeClr val="tx1"/>
                </a:solidFill>
              </a:rPr>
              <a:t> </a:t>
            </a:r>
            <a:endParaRPr lang="en-US" sz="2400" b="1" dirty="0" smtClean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PERIOD-10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  <p:pic>
        <p:nvPicPr>
          <p:cNvPr id="4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1"/>
            <a:ext cx="207125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https://lh5.googleusercontent.com/B2T2ql4TLjSp4ggLqeDbw6DFpympyfswUtrz-ep90zjZpSCeRdrh5O-r-ciOZWWNnQpfTh0JhbmBes_QYjfZ0oNf0orHv3YbFGbQVGiE5wE10TvecMrl56liQVRS4919T7CdvvPq7JNX0fFITw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191125"/>
            <a:ext cx="89916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71600" y="838200"/>
            <a:ext cx="7086600" cy="5682076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609600" y="0"/>
            <a:ext cx="70104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                               CENTROSOME</a:t>
            </a:r>
          </a:p>
          <a:p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0" y="0"/>
            <a:ext cx="1994526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458200" cy="582136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Centrosome</a:t>
            </a:r>
            <a:r>
              <a:rPr lang="en-US" b="1" dirty="0" smtClean="0">
                <a:solidFill>
                  <a:srgbClr val="FF0000"/>
                </a:solidFill>
              </a:rPr>
              <a:t> Function</a:t>
            </a:r>
            <a:endParaRPr lang="en-US" sz="2600" dirty="0" smtClean="0"/>
          </a:p>
          <a:p>
            <a:r>
              <a:rPr lang="en-US" sz="2600" dirty="0" smtClean="0"/>
              <a:t>The</a:t>
            </a:r>
            <a:r>
              <a:rPr lang="en-US" sz="2600" dirty="0" smtClean="0"/>
              <a:t> </a:t>
            </a:r>
            <a:r>
              <a:rPr lang="en-US" sz="2600" dirty="0" err="1" smtClean="0"/>
              <a:t>centrosomes</a:t>
            </a:r>
            <a:r>
              <a:rPr lang="en-US" sz="2600" dirty="0" smtClean="0"/>
              <a:t> help in cell division.</a:t>
            </a:r>
          </a:p>
          <a:p>
            <a:r>
              <a:rPr lang="en-US" sz="2600" dirty="0" smtClean="0"/>
              <a:t>They maintain the chromosome number during cell division.</a:t>
            </a:r>
          </a:p>
          <a:p>
            <a:r>
              <a:rPr lang="en-US" sz="2600" dirty="0" smtClean="0"/>
              <a:t>They also stimulate the changes in the shape of the cell membrane by </a:t>
            </a:r>
            <a:r>
              <a:rPr lang="en-US" sz="2600" dirty="0" err="1" smtClean="0"/>
              <a:t>phagocytosis</a:t>
            </a:r>
            <a:r>
              <a:rPr lang="en-US" sz="2600" dirty="0" smtClean="0"/>
              <a:t>.</a:t>
            </a:r>
          </a:p>
          <a:p>
            <a:r>
              <a:rPr lang="en-US" sz="2600" dirty="0" smtClean="0"/>
              <a:t>F</a:t>
            </a:r>
            <a:r>
              <a:rPr lang="en-US" sz="2600" dirty="0" smtClean="0"/>
              <a:t>acilitates changes </a:t>
            </a:r>
            <a:r>
              <a:rPr lang="en-US" sz="2600" dirty="0" smtClean="0"/>
              <a:t>in the shapes of the membranes of the animal cell.</a:t>
            </a:r>
          </a:p>
          <a:p>
            <a:endParaRPr lang="en-US" dirty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0" y="0"/>
            <a:ext cx="1994526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458200" cy="5821363"/>
          </a:xfrm>
        </p:spPr>
        <p:txBody>
          <a:bodyPr/>
          <a:lstStyle/>
          <a:p>
            <a:pPr>
              <a:buNone/>
            </a:pPr>
            <a:endParaRPr lang="en-IN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IN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IN" dirty="0" smtClean="0">
                <a:solidFill>
                  <a:srgbClr val="FF0000"/>
                </a:solidFill>
              </a:rPr>
              <a:t>Detailed structure and functions of </a:t>
            </a:r>
            <a:r>
              <a:rPr lang="en-IN" dirty="0" err="1" smtClean="0">
                <a:solidFill>
                  <a:srgbClr val="FF0000"/>
                </a:solidFill>
              </a:rPr>
              <a:t>centrosome</a:t>
            </a:r>
            <a:endParaRPr lang="en-IN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IN" dirty="0" smtClean="0">
              <a:solidFill>
                <a:srgbClr val="FF0000"/>
              </a:solidFill>
            </a:endParaRPr>
          </a:p>
          <a:p>
            <a:pPr lvl="0">
              <a:buNone/>
            </a:pPr>
            <a:r>
              <a:rPr lang="en-US" u="sng" dirty="0" smtClean="0">
                <a:hlinkClick r:id="rId2"/>
              </a:rPr>
              <a:t>https://youtu.be/yyvfBFtyF8c</a:t>
            </a:r>
            <a:endParaRPr lang="en-US" dirty="0" smtClean="0"/>
          </a:p>
          <a:p>
            <a:pPr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0" y="0"/>
            <a:ext cx="1994526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458200" cy="457200"/>
          </a:xfrm>
        </p:spPr>
        <p:txBody>
          <a:bodyPr>
            <a:normAutofit fontScale="90000"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HOME ASSIGNMENT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838200"/>
            <a:ext cx="8305800" cy="5287963"/>
          </a:xfrm>
        </p:spPr>
        <p:txBody>
          <a:bodyPr/>
          <a:lstStyle/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Q</a:t>
            </a:r>
            <a:r>
              <a:rPr lang="en-IN" dirty="0" smtClean="0"/>
              <a:t>. </a:t>
            </a:r>
            <a:r>
              <a:rPr lang="en-IN" dirty="0" smtClean="0"/>
              <a:t>Discuss </a:t>
            </a:r>
            <a:r>
              <a:rPr lang="en-IN" dirty="0" smtClean="0"/>
              <a:t>the type of plastids and their respective functions.</a:t>
            </a:r>
            <a:endParaRPr lang="en-US" dirty="0" smtClean="0"/>
          </a:p>
          <a:p>
            <a:pPr>
              <a:buNone/>
            </a:pPr>
            <a:r>
              <a:rPr lang="en-IN" dirty="0" smtClean="0"/>
              <a:t>Q. Explain the role of </a:t>
            </a:r>
            <a:r>
              <a:rPr lang="en-IN" dirty="0" err="1" smtClean="0"/>
              <a:t>centrosome</a:t>
            </a:r>
            <a:r>
              <a:rPr lang="en-IN" dirty="0" smtClean="0"/>
              <a:t> in cell division of an animal cell.</a:t>
            </a:r>
            <a:endParaRPr lang="en-US" dirty="0" smtClean="0"/>
          </a:p>
          <a:p>
            <a:pPr>
              <a:buNone/>
            </a:pPr>
            <a:r>
              <a:rPr lang="en-IN" dirty="0" smtClean="0"/>
              <a:t>Q. Elaborate the role of vacuole in plant cell.</a:t>
            </a:r>
            <a:endParaRPr lang="en-US" dirty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0" y="0"/>
            <a:ext cx="1994526" cy="1066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28675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charset="0"/>
              <a:buNone/>
            </a:pPr>
            <a:r>
              <a:rPr lang="en-US" b="1" dirty="0" smtClean="0"/>
              <a:t>                          </a:t>
            </a:r>
          </a:p>
          <a:p>
            <a:pPr>
              <a:buFont typeface="Arial" charset="0"/>
              <a:buNone/>
            </a:pPr>
            <a:endParaRPr lang="en-US" b="1" dirty="0" smtClean="0"/>
          </a:p>
          <a:p>
            <a:pPr>
              <a:buFont typeface="Arial" charset="0"/>
              <a:buNone/>
            </a:pPr>
            <a:r>
              <a:rPr lang="en-US" sz="4800" b="1" dirty="0" smtClean="0"/>
              <a:t>                 </a:t>
            </a:r>
            <a:r>
              <a:rPr lang="en-US" sz="4000" b="1" dirty="0" smtClean="0"/>
              <a:t>THANKING YOU</a:t>
            </a:r>
            <a:endParaRPr lang="en-US" sz="4000" dirty="0" smtClean="0"/>
          </a:p>
          <a:p>
            <a:pPr>
              <a:buFont typeface="Arial" charset="0"/>
              <a:buNone/>
            </a:pPr>
            <a:r>
              <a:rPr lang="en-US" sz="4000" b="1" smtClean="0">
                <a:solidFill>
                  <a:srgbClr val="FF0000"/>
                </a:solidFill>
              </a:rPr>
              <a:t>            </a:t>
            </a:r>
            <a:r>
              <a:rPr lang="en-US" sz="4000" b="1" dirty="0" smtClean="0">
                <a:solidFill>
                  <a:srgbClr val="FF0000"/>
                </a:solidFill>
              </a:rPr>
              <a:t>ODM EDUCATIONAL GROUP</a:t>
            </a:r>
            <a:endParaRPr lang="en-US" sz="4000" dirty="0" smtClean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Font typeface="Arial" charset="0"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"/>
            <a:ext cx="8686800" cy="5897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                                      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                                    </a:t>
            </a:r>
            <a:r>
              <a:rPr lang="en-US" sz="2400" dirty="0" smtClean="0">
                <a:solidFill>
                  <a:srgbClr val="FF0000"/>
                </a:solidFill>
              </a:rPr>
              <a:t>LEARNING  </a:t>
            </a:r>
            <a:r>
              <a:rPr lang="en-US" sz="2400" dirty="0" smtClean="0">
                <a:solidFill>
                  <a:srgbClr val="FF0000"/>
                </a:solidFill>
              </a:rPr>
              <a:t>OBJECTIVE</a:t>
            </a:r>
          </a:p>
          <a:p>
            <a:pPr lvl="0"/>
            <a:endParaRPr lang="en-IN" sz="2400" dirty="0" smtClean="0"/>
          </a:p>
          <a:p>
            <a:pPr lvl="0"/>
            <a:r>
              <a:rPr lang="en-IN" sz="2400" dirty="0" smtClean="0"/>
              <a:t>Student </a:t>
            </a:r>
            <a:r>
              <a:rPr lang="en-IN" sz="2400" dirty="0" smtClean="0"/>
              <a:t>will be able to </a:t>
            </a:r>
            <a:r>
              <a:rPr lang="en-IN" sz="2400" dirty="0" smtClean="0"/>
              <a:t>sensitize </a:t>
            </a:r>
            <a:r>
              <a:rPr lang="en-IN" sz="2400" dirty="0" smtClean="0"/>
              <a:t>the </a:t>
            </a:r>
            <a:r>
              <a:rPr lang="en-IN" sz="2400" dirty="0" smtClean="0"/>
              <a:t>structure and location of plastids, vacuoles and </a:t>
            </a:r>
            <a:r>
              <a:rPr lang="en-IN" sz="2400" dirty="0" err="1" smtClean="0"/>
              <a:t>centrosome</a:t>
            </a:r>
            <a:r>
              <a:rPr lang="en-IN" sz="2400" dirty="0" smtClean="0"/>
              <a:t> in a living cell</a:t>
            </a:r>
            <a:endParaRPr lang="en-US" sz="2400" dirty="0" smtClean="0"/>
          </a:p>
          <a:p>
            <a:pPr lvl="0"/>
            <a:r>
              <a:rPr lang="en-IN" sz="2400" dirty="0" smtClean="0"/>
              <a:t>Student will be familiarized with the functions of plastids, vacuoles and </a:t>
            </a:r>
            <a:r>
              <a:rPr lang="en-IN" sz="2400" dirty="0" err="1" smtClean="0"/>
              <a:t>centrosome</a:t>
            </a:r>
            <a:r>
              <a:rPr lang="en-IN" sz="2400" dirty="0" smtClean="0"/>
              <a:t> in a living cell.</a:t>
            </a:r>
            <a:endParaRPr lang="en-US" sz="2400" dirty="0" smtClean="0"/>
          </a:p>
          <a:p>
            <a:pPr lvl="0"/>
            <a:r>
              <a:rPr lang="en-IN" sz="2400" dirty="0" smtClean="0"/>
              <a:t>Learners will be sensitized about the types and importance of plastids in plants.</a:t>
            </a:r>
            <a:endParaRPr lang="en-US" sz="2400" dirty="0" smtClean="0"/>
          </a:p>
          <a:p>
            <a:pPr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0" y="0"/>
            <a:ext cx="1994526" cy="990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4038600"/>
            <a:ext cx="3253154" cy="2819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458200" cy="5821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       </a:t>
            </a:r>
            <a:endParaRPr lang="en-US" sz="2800" dirty="0" smtClean="0"/>
          </a:p>
          <a:p>
            <a:pPr>
              <a:buNone/>
            </a:pPr>
            <a:endParaRPr lang="en-US" sz="2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        </a:t>
            </a:r>
            <a:r>
              <a:rPr lang="en-US" sz="2400" dirty="0" smtClean="0">
                <a:solidFill>
                  <a:srgbClr val="FF0000"/>
                </a:solidFill>
              </a:rPr>
              <a:t>WARM </a:t>
            </a:r>
            <a:r>
              <a:rPr lang="en-US" sz="2400" dirty="0" smtClean="0">
                <a:solidFill>
                  <a:srgbClr val="FF0000"/>
                </a:solidFill>
              </a:rPr>
              <a:t>UP QUESTIONS BASED ON PREVIOUS KNOWLEDGE</a:t>
            </a:r>
          </a:p>
          <a:p>
            <a:pPr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 lvl="0"/>
            <a:r>
              <a:rPr lang="en-IN" sz="2400" dirty="0" smtClean="0"/>
              <a:t>By looking into the chart/ image of both plant and animal cells, what differences do you observe?</a:t>
            </a:r>
            <a:endParaRPr lang="en-US" sz="2400" dirty="0" smtClean="0"/>
          </a:p>
          <a:p>
            <a:pPr lvl="0"/>
            <a:r>
              <a:rPr lang="en-IN" sz="2400" dirty="0" smtClean="0"/>
              <a:t>Recapitulation of the previous portions</a:t>
            </a:r>
            <a:endParaRPr lang="en-US" sz="2400" dirty="0" smtClean="0"/>
          </a:p>
          <a:p>
            <a:pPr lvl="0"/>
            <a:r>
              <a:rPr lang="en-IN" sz="2400" dirty="0" smtClean="0"/>
              <a:t>Ask students about previous knowledge on cell organelles</a:t>
            </a:r>
            <a:endParaRPr lang="en-US" sz="2400" dirty="0" smtClean="0"/>
          </a:p>
          <a:p>
            <a:pPr lvl="0"/>
            <a:r>
              <a:rPr lang="en-IN" sz="2400" dirty="0" smtClean="0"/>
              <a:t>What is the role of chlorophyll in plants?</a:t>
            </a:r>
            <a:endParaRPr lang="en-US" sz="2400" dirty="0" smtClean="0"/>
          </a:p>
          <a:p>
            <a:r>
              <a:rPr lang="en-IN" sz="2400" dirty="0" smtClean="0"/>
              <a:t>Why chlorophyll is only present in plants?</a:t>
            </a:r>
            <a:endParaRPr lang="en-US" sz="2400" dirty="0" smtClean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0" y="0"/>
            <a:ext cx="1994526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PLASTIDS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6146" name="Picture 2" descr="C:\Users\FNSCB\Desktop\PLASTIDS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1000" y="914400"/>
            <a:ext cx="8458200" cy="487680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</p:pic>
      <p:pic>
        <p:nvPicPr>
          <p:cNvPr id="4" name="Google Shape;63;p1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0" y="0"/>
            <a:ext cx="1994526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305800" cy="515112"/>
          </a:xfrm>
        </p:spPr>
        <p:txBody>
          <a:bodyPr>
            <a:normAutofit fontScale="90000"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Chloroplast( Kitchen of the cell)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2050" name="Picture 2" descr="C:\Users\FNSCB\Desktop\Chloroplast-Structure-and-F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600" y="990600"/>
            <a:ext cx="8229600" cy="4876799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</p:pic>
      <p:pic>
        <p:nvPicPr>
          <p:cNvPr id="4" name="Google Shape;63;p1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0" y="0"/>
            <a:ext cx="1994526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458200" cy="5821363"/>
          </a:xfrm>
        </p:spPr>
        <p:txBody>
          <a:bodyPr/>
          <a:lstStyle/>
          <a:p>
            <a:pPr>
              <a:buNone/>
            </a:pPr>
            <a:endParaRPr lang="en-IN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IN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IN" dirty="0" smtClean="0">
                <a:solidFill>
                  <a:srgbClr val="FF0000"/>
                </a:solidFill>
              </a:rPr>
              <a:t>Detailed </a:t>
            </a:r>
            <a:r>
              <a:rPr lang="en-IN" dirty="0" smtClean="0">
                <a:solidFill>
                  <a:srgbClr val="FF0000"/>
                </a:solidFill>
              </a:rPr>
              <a:t>types and functions of each type of plastids in a plant cell</a:t>
            </a:r>
          </a:p>
          <a:p>
            <a:pPr>
              <a:buNone/>
            </a:pPr>
            <a:endParaRPr lang="en-IN" dirty="0" smtClean="0">
              <a:solidFill>
                <a:srgbClr val="FF0000"/>
              </a:solidFill>
            </a:endParaRPr>
          </a:p>
          <a:p>
            <a:pPr lvl="0">
              <a:buNone/>
            </a:pPr>
            <a:r>
              <a:rPr lang="en-US" u="sng" dirty="0" smtClean="0">
                <a:hlinkClick r:id="rId2"/>
              </a:rPr>
              <a:t>https://youtu.be/yyvfBFtyF8c</a:t>
            </a:r>
            <a:endParaRPr lang="en-US" dirty="0" smtClean="0"/>
          </a:p>
          <a:p>
            <a:pPr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0" y="228600"/>
            <a:ext cx="1994526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381000"/>
          </a:xfrm>
        </p:spPr>
        <p:txBody>
          <a:bodyPr>
            <a:normAutofit fontScale="90000"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VACUOLES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85800"/>
            <a:ext cx="8153400" cy="6172200"/>
          </a:xfrm>
        </p:spPr>
        <p:txBody>
          <a:bodyPr>
            <a:normAutofit/>
          </a:bodyPr>
          <a:lstStyle/>
          <a:p>
            <a:endParaRPr lang="en-US" sz="2400" dirty="0" smtClean="0"/>
          </a:p>
          <a:p>
            <a:r>
              <a:rPr lang="en-US" sz="2400" dirty="0" smtClean="0"/>
              <a:t>Vacuole  </a:t>
            </a:r>
            <a:r>
              <a:rPr lang="en-US" sz="2400" dirty="0" smtClean="0"/>
              <a:t>discovered by</a:t>
            </a:r>
            <a:r>
              <a:rPr lang="en-US" sz="2400" b="1" dirty="0" smtClean="0"/>
              <a:t> </a:t>
            </a:r>
            <a:r>
              <a:rPr lang="en-US" sz="2400" b="1" dirty="0" err="1" smtClean="0"/>
              <a:t>Dujardin</a:t>
            </a:r>
            <a:r>
              <a:rPr lang="en-US" sz="2400" b="1" dirty="0" smtClean="0"/>
              <a:t>.</a:t>
            </a:r>
            <a:r>
              <a:rPr lang="en-US" sz="2400" dirty="0" smtClean="0"/>
              <a:t>  It is unit membrane-bound structure which is selectively permeable. Approx.90% of the volume of many plant cells is occupied by it.</a:t>
            </a:r>
            <a:br>
              <a:rPr lang="en-US" sz="2400" dirty="0" smtClean="0"/>
            </a:br>
            <a:r>
              <a:rPr lang="en-US" sz="2400" dirty="0" smtClean="0"/>
              <a:t>It Is surrounding membrane is known as </a:t>
            </a:r>
            <a:r>
              <a:rPr lang="en-US" sz="2400" b="1" dirty="0" err="1" smtClean="0"/>
              <a:t>Tonoplast</a:t>
            </a:r>
            <a:endParaRPr lang="en-US" sz="2400" b="1" dirty="0" smtClean="0"/>
          </a:p>
          <a:p>
            <a:r>
              <a:rPr lang="en-US" sz="2400" dirty="0" smtClean="0"/>
              <a:t>Below is a plant cell showing vacuole-</a:t>
            </a:r>
          </a:p>
          <a:p>
            <a:pPr fontAlgn="base">
              <a:buNone/>
            </a:pPr>
            <a:endParaRPr lang="en-US" dirty="0"/>
          </a:p>
        </p:txBody>
      </p:sp>
      <p:pic>
        <p:nvPicPr>
          <p:cNvPr id="2050" name="Picture 2" descr="C:\Users\FNSCB\Desktop\Plant-cell-structure-vacuol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3276600"/>
            <a:ext cx="4954712" cy="3290816"/>
          </a:xfrm>
          <a:prstGeom prst="rect">
            <a:avLst/>
          </a:prstGeom>
          <a:noFill/>
        </p:spPr>
      </p:pic>
      <p:pic>
        <p:nvPicPr>
          <p:cNvPr id="5" name="Google Shape;63;p1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0" y="0"/>
            <a:ext cx="1905000" cy="76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458200" cy="5897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                    </a:t>
            </a:r>
            <a:endParaRPr lang="en-US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                        Types </a:t>
            </a:r>
            <a:r>
              <a:rPr lang="en-US" b="1" dirty="0" smtClean="0">
                <a:solidFill>
                  <a:srgbClr val="FF0000"/>
                </a:solidFill>
              </a:rPr>
              <a:t>of vacuoles</a:t>
            </a:r>
          </a:p>
          <a:p>
            <a:pPr fontAlgn="base">
              <a:buNone/>
            </a:pPr>
            <a:endParaRPr lang="en-US" sz="2600" b="1" dirty="0" smtClean="0"/>
          </a:p>
          <a:p>
            <a:pPr fontAlgn="base">
              <a:buNone/>
            </a:pPr>
            <a:r>
              <a:rPr lang="en-US" sz="2600" b="1" dirty="0" smtClean="0"/>
              <a:t>(</a:t>
            </a:r>
            <a:r>
              <a:rPr lang="en-US" sz="2600" b="1" dirty="0" smtClean="0"/>
              <a:t>1) Sap vacuoles (central vacuoles</a:t>
            </a:r>
            <a:r>
              <a:rPr lang="en-US" sz="2600" b="1" dirty="0" smtClean="0"/>
              <a:t>)</a:t>
            </a:r>
            <a:endParaRPr lang="en-US" sz="2600" dirty="0" smtClean="0"/>
          </a:p>
          <a:p>
            <a:pPr fontAlgn="base">
              <a:buNone/>
            </a:pPr>
            <a:r>
              <a:rPr lang="en-US" sz="2600" b="1" dirty="0" smtClean="0"/>
              <a:t>(2) Contractive </a:t>
            </a:r>
            <a:r>
              <a:rPr lang="en-US" sz="2600" b="1" dirty="0" smtClean="0"/>
              <a:t>vacuole</a:t>
            </a:r>
            <a:endParaRPr lang="en-US" sz="2600" dirty="0" smtClean="0"/>
          </a:p>
          <a:p>
            <a:pPr fontAlgn="base">
              <a:buNone/>
            </a:pPr>
            <a:r>
              <a:rPr lang="en-US" sz="2600" b="1" dirty="0" smtClean="0"/>
              <a:t>(3) Food </a:t>
            </a:r>
            <a:r>
              <a:rPr lang="en-US" sz="2600" b="1" dirty="0" smtClean="0"/>
              <a:t>Vacuoles</a:t>
            </a:r>
            <a:endParaRPr lang="en-US" sz="2600" dirty="0" smtClean="0"/>
          </a:p>
          <a:p>
            <a:pPr fontAlgn="base">
              <a:buNone/>
            </a:pPr>
            <a:r>
              <a:rPr lang="en-US" sz="2600" b="1" dirty="0" smtClean="0"/>
              <a:t>(4)Air vacuoles ( Pseudo vacuoles, or  Gas </a:t>
            </a:r>
            <a:r>
              <a:rPr lang="en-US" sz="2600" b="1" dirty="0" smtClean="0"/>
              <a:t>Vacuoles)</a:t>
            </a:r>
            <a:endParaRPr lang="en-US" sz="2600" b="1" dirty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0" y="0"/>
            <a:ext cx="1994526" cy="1066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3687762"/>
          </a:xfrm>
        </p:spPr>
        <p:txBody>
          <a:bodyPr>
            <a:normAutofit fontScale="90000"/>
          </a:bodyPr>
          <a:lstStyle/>
          <a:p>
            <a:pPr lvl="0"/>
            <a:r>
              <a:rPr lang="en-US" sz="2400" dirty="0" smtClean="0">
                <a:solidFill>
                  <a:srgbClr val="FF0000"/>
                </a:solidFill>
              </a:rPr>
              <a:t/>
            </a:r>
            <a:br>
              <a:rPr lang="en-US" sz="2400" dirty="0" smtClean="0">
                <a:solidFill>
                  <a:srgbClr val="FF0000"/>
                </a:solidFill>
              </a:rPr>
            </a:br>
            <a:r>
              <a:rPr lang="en-US" sz="2400" dirty="0" smtClean="0">
                <a:solidFill>
                  <a:srgbClr val="FF0000"/>
                </a:solidFill>
              </a:rPr>
              <a:t/>
            </a:r>
            <a:br>
              <a:rPr lang="en-US" sz="2400" dirty="0" smtClean="0">
                <a:solidFill>
                  <a:srgbClr val="FF0000"/>
                </a:solidFill>
              </a:rPr>
            </a:br>
            <a:r>
              <a:rPr lang="en-US" sz="2400" dirty="0" smtClean="0">
                <a:solidFill>
                  <a:srgbClr val="FF0000"/>
                </a:solidFill>
              </a:rPr>
              <a:t/>
            </a:r>
            <a:br>
              <a:rPr lang="en-US" sz="2400" dirty="0" smtClean="0">
                <a:solidFill>
                  <a:srgbClr val="FF0000"/>
                </a:solidFill>
              </a:rPr>
            </a:br>
            <a:r>
              <a:rPr lang="en-US" sz="2400" dirty="0" smtClean="0">
                <a:solidFill>
                  <a:srgbClr val="FF0000"/>
                </a:solidFill>
              </a:rPr>
              <a:t/>
            </a:r>
            <a:br>
              <a:rPr lang="en-US" sz="2400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>Detailed </a:t>
            </a:r>
            <a:r>
              <a:rPr lang="en-US" sz="2800" dirty="0" smtClean="0">
                <a:solidFill>
                  <a:srgbClr val="FF0000"/>
                </a:solidFill>
              </a:rPr>
              <a:t>structure and function of vacuoles</a:t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u="sng" dirty="0" smtClean="0">
                <a:hlinkClick r:id="rId2"/>
              </a:rPr>
              <a:t> https://youtu.be/AqNkXA8dog8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>
                <a:solidFill>
                  <a:srgbClr val="FF0000"/>
                </a:solidFill>
              </a:rPr>
              <a:t/>
            </a:r>
            <a:br>
              <a:rPr lang="en-US" sz="2400" dirty="0" smtClean="0">
                <a:solidFill>
                  <a:srgbClr val="FF0000"/>
                </a:solidFill>
              </a:rPr>
            </a:b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3" name="Google Shape;63;p1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0" y="0"/>
            <a:ext cx="1994526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250</Words>
  <Application>Microsoft Office PowerPoint</Application>
  <PresentationFormat>On-screen Show (4:3)</PresentationFormat>
  <Paragraphs>64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  THE FUNDAMENTAL UNIT OF LIFE </vt:lpstr>
      <vt:lpstr>Slide 2</vt:lpstr>
      <vt:lpstr>Slide 3</vt:lpstr>
      <vt:lpstr>PLASTIDS</vt:lpstr>
      <vt:lpstr>Chloroplast( Kitchen of the cell)</vt:lpstr>
      <vt:lpstr>Slide 6</vt:lpstr>
      <vt:lpstr>VACUOLES</vt:lpstr>
      <vt:lpstr>Slide 8</vt:lpstr>
      <vt:lpstr>    Detailed structure and function of vacuoles  https://youtu.be/AqNkXA8dog8    </vt:lpstr>
      <vt:lpstr>Slide 10</vt:lpstr>
      <vt:lpstr>Slide 11</vt:lpstr>
      <vt:lpstr>Slide 12</vt:lpstr>
      <vt:lpstr>HOME ASSIGNMENT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THE FUNDAMENTAL UNIT OF LIFE </dc:title>
  <dc:creator>FNSCB</dc:creator>
  <cp:lastModifiedBy>FNSCB</cp:lastModifiedBy>
  <cp:revision>23</cp:revision>
  <dcterms:created xsi:type="dcterms:W3CDTF">2021-02-24T07:32:47Z</dcterms:created>
  <dcterms:modified xsi:type="dcterms:W3CDTF">2021-09-27T12:10:00Z</dcterms:modified>
</cp:coreProperties>
</file>