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77" r:id="rId3"/>
    <p:sldId id="266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8" r:id="rId13"/>
    <p:sldId id="286" r:id="rId14"/>
    <p:sldId id="287" r:id="rId15"/>
    <p:sldId id="289" r:id="rId16"/>
    <p:sldId id="267" r:id="rId17"/>
    <p:sldId id="275" r:id="rId18"/>
    <p:sldId id="273" r:id="rId19"/>
    <p:sldId id="268" r:id="rId20"/>
    <p:sldId id="259" r:id="rId2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4T15:18:28.347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59 89,'3'-2,"0"0,1 0,-1 0,0 0,1 0,-1 1,1-1,-1 1,1 0,0 0,6 0,47-1,-38 2,102-12,-2 1,-52 11,-435 1,435-2,81 2,-143-1,0 1,0 0,0-1,0 1,0 1,0-1,-1 1,1 0,0 0,-1 0,8 5,-12-6,0-1,1 0,-1 0,0 0,1 1,-1-1,0 0,1 0,-1 1,0-1,0 0,1 0,-1 1,0-1,0 0,0 1,0-1,1 0,-1 1,0-1,0 0,0 1,0-1,0 1,0-1,0 0,0 1,0-1,0 0,0 1,0-1,0 1,0-1,0 0,0 1,-1-1,1 0,0 1,0-1,0 0,0 1,-1-1,1 0,0 0,0 1,-1-1,1 0,0 0,-1 1,1-1,0 0,-1 0,1 0,0 1,-1-1,1 0,0 0,-1 0,1 0,0 0,-1 0,-25 5,10-5,1 0,-1-1,0-1,1 0,-1-2,-23-7,16 4,0 2,-25-4,-98 5,220 23,-11-7,-39-7,0-1,35 2,-18-5,151-4,-158-1,49-13,-53 10,0 1,43-3,-48 7,0-2,45-12,-46 10,0 0,1 2,28-2,-13 6,-40 0,0 0,0 0,0 0,0 0,0 0,0 0,0 0,0 0,0 0,0 0,0 0,0 1,0-1,0 0,0 0,0 0,0 0,0 0,0 0,0 0,0 0,0 0,0 0,0 0,0 0,0 1,0-1,0 0,1 0,-1 0,0 0,0 0,0 0,0 0,0 0,0 0,0 0,0 0,0 0,0 0,0 0,0 0,0 0,0 0,1 0,-1 0,0 0,0 0,0 0,0 0,0 0,0 0,0 0,0 0,0 0,0 0,0 0,1 0,-1 0,0 0,0 0,0 0,0 0,0 0,0 0,0 0,-8 4,-14 4,-22 2,16-3,-38 5,46-10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4T15:18:29.659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4T15:18:30.141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4T15:18:30.660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0 0,'0'0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4T15:19:48.453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790 209,'2'0,"1"1,-1-1,0 1,1 0,-1 0,0 0,0 0,0 0,1 0,-1 0,2 2,11 7,-2-5,0-1,1 0,0-1,-1 0,28 1,73-4,-70-1,-21-1,0-1,0-1,35-10,-13 2,133-21,-151 28,35-10,-43 9,0 2,-1 0,2 1,33-2,-51 5,0 0,1 0,-1 1,0-1,0 0,1 1,-1-1,0 1,0 0,0 0,0 0,1 0,-1 0,-1 0,1 1,0-1,0 1,2 2,-3-3,0 1,-1-1,1 1,0 0,-1-1,1 1,-1 0,0-1,1 1,-1 0,0 0,0-1,0 1,-1 0,1 0,0-1,-1 1,1 0,-1-1,1 1,-1-1,0 1,1 0,-1-1,-2 2,0 4,-1-1,-1 0,1 0,-1 0,0-1,0 1,0-1,-1 0,0-1,0 0,0 0,-1 0,1 0,-14 4,6-4,0-1,-1 0,0-1,1 0,-1-1,-24-2,6 0,18 2,0-1,1-1,-1 0,1-2,-18-3,31 5,1 1,0 0,0 0,0 0,-1-1,1 1,0 0,0 0,0-1,0 1,0 0,-1 0,1-1,0 1,0 0,0-1,0 1,0 0,0 0,0-1,0 1,0 0,0-1,0 1,0 0,0 0,0-1,0 1,0 0,1 0,-1-1,0 1,0 0,0 0,0-1,1 1,-1 0,0 0,0-1,0 1,1 0,-1 0,0 0,16-19,-1 0,-11 12,-1 0,0 0,0-1,-1 1,0-1,-1 1,1-1,-1 0,0-14,-3-2,-8-44,3 23,5 32,1 21,4 23,3 13,-4-24,0-1,1 0,2 0,0 0,0-1,2 1,15 29,-20-44,1 0,-1 0,0 0,0 0,-1 0,1 0,-1 1,0-1,1 6,-2-9,0 0,0 1,-1-1,1 0,0 1,-1-1,1 0,-1 0,1 1,-1-1,1 0,-1 0,0 0,0 0,1 0,-1 0,0 0,0 0,0 0,0 0,0 0,0-1,-1 1,1 0,0-1,0 1,0-1,-1 1,1-1,0 1,-1-1,1 0,0 0,-3 0,-9 2,-1 0,0-2,0 1,0-2,-19-2,-70-19,74 14,0 2,-1 1,-32-2,4 5,-77-14,120 13,1-1,0 0,-14-7,16 6,0 0,0 1,0 1,-25-4,-129 5,85 4,-52 10,-2-1,-73-12,1481 1,-1239 1,0-3,0 0,0-3,47-11,-43 4,-19 5,1 1,-1 1,35-5,185-6,-84 7,-204 8,-10 0,-60 6,111-4,0 0,0 1,0 1,0-1,1 1,-1 1,-6 3,11-5,0-1,0 1,0 0,0 0,1 0,-1 1,1-1,-1 1,1-1,0 1,0 0,0 0,0 0,1 0,-1 0,1 0,-1 0,0 6,2-7,0-1,0 0,0 0,0 1,0-1,1 0,-1 0,0 0,1 1,-1-1,1 0,-1 0,1 0,-1 0,1 0,0 0,0 0,0 0,-1 0,1 0,0-1,0 1,0 0,0 0,0-1,0 1,1-1,-1 1,0-1,0 1,0-1,0 0,3 1,4 0,0 1,0-1,15 0,-22-1,16 0,-1 0,0-1,0 0,0-2,0 0,0 0,-1-2,17-6,0-2,2 1,-1 1,1 2,59-8,-139 34,-94 31,134-46,-24 10,29-12,-1 1,1 0,0 0,-1 0,1-1,0 1,0 0,0 1,0-1,0 0,0 0,0 0,0 1,0-1,0 0,0 3,1-3,0-1,0 1,0 0,0 0,0-1,0 1,0 0,0-1,1 1,-1 0,0 0,1-1,-1 1,0-1,1 1,-1 0,1-1,-1 1,1-1,-1 1,1-1,-1 1,1-1,0 1,-1-1,1 0,0 1,-1-1,1 0,0 0,-1 1,1-1,1 0,27 7,-26-7,10 2,0 0,0-2,0 1,0-2,0 0,0 0,16-5,-6 0,0-2,-1-1,24-12,-17 9,55-17,-2 3,-81 25,17-6,1 1,22-5,-37 10,0 0,0 0,0 1,0-1,1 1,-1 0,0 0,0 1,0-1,0 1,0 0,0 0,-1 0,1 1,0-1,0 1,4 3,-7-5,0 1,-1 0,1 0,0 0,0 0,-1 0,1 1,-1-1,1 0,-1 0,1 0,-1 0,1 1,-1-1,0 0,0 0,0 1,0-1,0 0,0 0,0 1,0-1,0 0,-1 0,1 0,0 1,-1-1,1 0,-1 0,1 0,-1 0,0 0,1 0,-2 2,-2 2,0 0,1-1,-2 1,1-1,-10 8,1-4,0 0,-1-1,0-1,0 0,-1-1,0 0,0-2,0 1,0-2,0 0,-20 0,29-2,0-1,-1 0,1 0,0 0,0-1,0 0,0 0,0 0,0-1,1 0,-1 0,1 0,0-1,-8-6,13 9,-1 1,1 0,-1 0,1-1,0 1,-1 0,1-1,-1 1,1-1,0 1,-1 0,1-1,0 1,0-1,-1 1,1-1,0 1,0-1,0 1,-1-1,1 1,0-1,0 1,0-1,0 1,0-1,0 0,0 1,0-1,1 1,-1-1,0 1,0-1,0 1,0-1,1 1,-1-1,0 1,0 0,1-1,-1 1,0-1,1 1,-1 0,1-1,-1 1,0 0,1-1,-1 1,1 0,-1 0,1-1,-1 1,1 0,-1 0,1 0,0-1,34-4,-32 5,10-1,0 1,0 1,0 0,0 1,18 5,63 24,-66-21,1 0,44 8,12-11,-61-6,0 1,-15-1</inkml:trace>
  <inkml:trace contextRef="#ctx0" brushRef="#br0" timeOffset="1">2729 305,'-7'-5,"6"5,0-1,0 1,0-1,1 0,-1 0,0 1,0-1,0 0,1 0,-1 0,0 0,1 0,-1 0,1 0,-1 0,1 0,0 0,-1 0,1 0,0-1,0 1,0 0,0 0,0-2,0 2,1 0,0 0,-1 0,1 0,0 0,0 0,0 0,0 0,0 1,0-1,0 0,0 1,0-1,0 0,0 1,0-1,3 0,-3 1</inkml:trace>
  <inkml:trace contextRef="#ctx0" brushRef="#br0" timeOffset="-1">2910 221,'33'-14,"-17"6,1 1,-1 1,1 0,1 2,-1 0,1 0,32-1,-47 6,-1-1,0 0,0 1,0 0,0-1,0 1,0 0,0 0,0 0,0 0,0 0,0 1,0-1,-1 0,1 1,-1 0,1-1,-1 1,1 0,-1-1,0 1,0 0,0 0,0 0,0 0,-1 0,1 1,0-1,-1 0,1 4,0 0,0 1,-1-1,0 1,0 0,0-1,-1 1,0-1,0 1,-3 7,4-12,-1 0,0 0,1 0,-1-1,0 1,0 0,0 0,0-1,-1 1,1-1,0 1,-1-1,1 0,-1 1,-1 0,1-1,1-1,0 1,0-1,0 0,-1 1,1-1,0 0,-1 0,1 0,0 0,-1 0,1 0,0 0,0 0,-1-1,1 1,-2-1,-1-1,0 0,0 0,1-1,-1 1,1-1,0 0,0 0,0 0,0 0,0 0,1-1,-4-4,4 4,0 1,0 0,0 0,1 1</inkml:trace>
  <inkml:trace contextRef="#ctx0" brushRef="#br0" timeOffset="-3">3045 221,'-1'-2,"1"-2,0-4,1 7,-1 1,0 0,0-1,0 1,0 0,0-1,0 1,1 0,-1-1,0 1,0 0,1 0,-1-1,0 1,0 0,1 0,-1-1,0 1,1 0,-1 0,0 0,0 0,1 0,-1-1,1 1,-1 0,0 0,1 0,-1 0,0 0,1 0,0 0,13 6,10 15,-16-13,-1 0,0 1,-1 0,0 0,0 0,-1 1,0 0,4 12,1 8,8 46,-12-44,15 42,-20-71,1 1,-1-1,1 1,0-1,0 0,3 4,-5-6,1-1,-1 0,0 1,1-1,-1 0,0 0,0 1,1-1,-1 0,0 0,1 0,-1 1,0-1,1 0,-1 0,0 0,1 0,-1 0,1 0,-1 0,0 0,1 0,-1 0,1 0,-1 0,1 0,-1-1,1 1,0-1,-1 1,1-1,-1 0,1 1,-1-1,1 0,-1 0,1 1,-1-1,0 0,1 0,-1 0,0 1,0-1,1-1,3-21,-2 1,0-1,-1 0,-3-40,-1 8,3-151,-1 219,-1 0,0 0,-1 0,0 0,-9 20,-8 31,9-2,6-32,-1 0,-17 52,23-82,0 1,-1 0,1-1,0 1,-1 0,1-1,0 1,-1 0,1-1,-1 1,1-1,-1 1,1 0,-1-1,1 1,-1-1,0 1,0-1,1 0,0 0,-1 0,1 0,0 0,-1-1,1 1,0 0,0 0,-1 0,1 0,0-1,0 1,-1 0,1 0,0 0,0-1,0 1,-1 0,1 0,0-1,0 1,0 0,0-1,0 1,-1 0,1-1,-6-27,6 16,0 1,0-1,1 1,1-1,0 1,0 0,1 0,1 0,0 0,0 1,1-1,0 1,1 0,0 0,1 1,0 0,10-11,-14 17,0 1,1-1,-1 1,1-1,0 1,0 0,0 0,0 0,0 1,0 0,4-2,50-2,-3-1,51-17,105-20,-142 26,-49 11,-1 1,36-3,-39 9,-11 4,-6-4,1 0,-1 0,0 0,0 0,1-1,-1 1,0 0,0 0,0-1,0 1,0-1,0 1,0-1,0 1,-1-1,1 0,0 1,0-1,-2 0,-29 6,-1-2,-51-1,54-3,0 2,1 0,-51 12,15 4,65-17,0-1,0 0,0 0,-1 0,1 0,0 0,0 0,0 0,0 0,0 0,0 0,0 0,0 0,0 0,0 0,0 0,-1 0,1 0,0 1,0-1,0 0,0 0,0 0,0 0,0 0,0 0,0 0,0 0,0 0,0 1,0-1,0 0,0 0,0 0,0 0,0 0,0 0,0 0,0 0,0 1,0-1,0 0,0 0,0 0,0 0,0 0,1 0,-1 0,0 0,0 0,0 0,0 0,0 0,0 1,0-1,0 0,0 0,0 0,0 0,1 0,-1 0,0 0,0 0,12 6,14 2,7-4,1-1,49-2,-58-2,-302 1,350 1,-3 0,106-11,-99-3,100-31,-35 12,-93 23,-43 8,0 0,-1 1,1-1,0 1,0 0,8 1,-13-1,0 1,-1-1,1 0,0 0,0 0,0 1,0-1,0 1,-1-1,1 0,0 1,0-1,-1 1,1 0,0-1,-1 1,1-1,-1 1,1 0,-1 0,1-1,-1 1,1 0,-1 0,0 0,1-1,-1 1,0 0,0 0,1 0,-1 0,0 0,0 0,0 0,0-1,0 1,0 0,-1 0,1 0,0 0,0 0,-1 0,1-1,0 1,-1 0,1 0,-1 0,0 0,-2 4,0 0,0 0,0 0,-1-1,0 0,0 1,0-2,0 1,-1 0,1-1,-1 0,-6 3,-9 5,-38 13,27-12,7-1,-2-1,1-1,-1-1,0-1,-1-1,1-2,-50 2,59-6,-22 0,28-1,14 0,39-7,56-16,-67 15,0 1,0 1,65-5,326 13,-163 0,-253-1,2 1,1-1,-1 0,1-1,-1 0,1-1,13-3,-23 5,1 0,0-1,0 1,0 0,0 0,0 0,0 0,0 0,0 0,0 0,-1 0,1 0,0 0,0 0,0-1,0 1,0 0,0 0,0 0,0 0,0 0,0 0,0 0,0 0,0-1,0 1,0 0,0 0,0 0,0 0,0 0,0 0,0-1,0 1,0 0,0 0,0 0,0 0,0 0,0 0,0 0,0 0,0-1,1 1,-1 0,0 0,0 0,0 0,0 0,0 0,0 0,0 0,0 0,0 0,1 0,-1 0,0 0,0 0,0 0,0 0,0 0,0 0,0 0,1 0,-1 0,0 0,0 0,0 0,0 0,-14-4,-18 0,-214 2,127 3,112-1,1 0,-1 0,1 0,-1 1,1 0,0 0,-1 1,1 0,0 0,0 0,0 1,-10 6,15-9,1 1,-1-1,1 0,-1 1,0-1,1 1,-1-1,1 1,0-1,-1 1,1 0,-1-1,1 1,0-1,-1 1,1 0,0-1,0 1,-1 0,1-1,0 1,0 0,0-1,0 1,0 0,0 0,0-1,0 1,0 0,1 1,0-1,0 0,-1 0,1 0,0-1,0 1,0 0,0 0,0 0,0-1,0 1,1 0,-1-1,2 1,4 2,0-1,0 0,0-1,12 2,-8-3,0 0,0-1,0 0,17-5,-23 5,-1 0,1 0,-1-1,1 0,-1 0,0 0,0-1,0 1,0-1,0 0,0 0,5-7,-8 9,0 1,-1-1,1 0,0 0,-1 1,1-1,-1 0,1 0,-1 0,0 0,1 0,-1 0,0 0,1 0,-1 0,0 0,0 0,0 0,0 0,0 0,0 0,0 0,-1-1,1 1,-1 0,0 0,1 0,-1 1,0-1,0 0,0 1,0-1,1 0,-1 1,0-1,0 1,0-1,0 1,0 0,0-1,-2 1,-4-2,0 1,0 1,0 0,0-1,-8 3,-29 1,1 3,0 1,0 2,-53 20,81-24,-1 0,1-1,-1 0,0-1,0-1,0 0,-28-2,13-2,0-2,0-2,-31-9,-16-1,47 10,-50-15,60 13,-2-1,0 2,0 0,-26-4,44 10,-1 1,1-1,0 1,-1 0,1 0,-1 0,1 1,0 0,-1 0,1 0,0 0,0 1,0 0,0 0,0 1,0-1,1 1,-1 0,-6 6,7-4,1-1,-1 1,1 0,0 0,1 1,-1-1,1 0,0 1,0-1,0 1,1 0,-1 8,2-13,0-1,0 0,0 1,1-1,-1 0,0 1,0-1,0 0,0 0,1 1,-1-1,0 0,0 1,0-1,1 0,-1 0,0 0,0 1,1-1,-1 0,0 0,1 0,-1 0,0 0,1 1,-1-1,0 0,1 0,-1 0,0 0,1 0,-1 0,0 0,1 0,-1 0,0 0,1 0,-1-1,0 1,0 0,1 0,-1 0,0 0,1 0,-1-1,0 1,1 0,15-8,2-4,-11 7,-1 1,0 0,1 0,0 1,0 0,0 0,9-2,-7 5,-17 7,-17 8,-5-4,1-1,-2-1,-36 5,-3 2,26-5,-1-2,0-1,0-3,11-3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4T15:19:08.063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0 1,'0'0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4T15:19:09.929"/>
    </inkml:context>
    <inkml:brush xml:id="br0">
      <inkml:brushProperty name="width" value="0.1" units="cm"/>
      <inkml:brushProperty name="height" value="0.1" units="cm"/>
      <inkml:brushProperty name="color" value="#FFFFFF"/>
      <inkml:brushProperty name="ignorePressure" value="1"/>
    </inkml:brush>
  </inkml:definitions>
  <inkml:trace contextRef="#ctx0" brushRef="#br0">172 0,'-3'0,"-6"0,-4 0,-4 0,0 4,1 1,-2 0,-1-1,-1-2,-1 0,3-1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91561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91277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42673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36711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73616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864757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01792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80250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43717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13444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71523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4145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64707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9991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ustomXml" Target="../ink/ink6.xml"/><Relationship Id="rId3" Type="http://schemas.openxmlformats.org/officeDocument/2006/relationships/image" Target="../media/image3.png"/><Relationship Id="rId7" Type="http://schemas.openxmlformats.org/officeDocument/2006/relationships/customXml" Target="../ink/ink2.xm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customXml" Target="../ink/ink5.xml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customXml" Target="../ink/ink3.xml"/><Relationship Id="rId14" Type="http://schemas.openxmlformats.org/officeDocument/2006/relationships/customXml" Target="../ink/ink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422162" y="3288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874275" y="856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2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POLYNOMIALS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RECAPITULATION OF POLYNOMIAL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759C67-F741-46E7-821E-1C254A295F8E}"/>
              </a:ext>
            </a:extLst>
          </p:cNvPr>
          <p:cNvSpPr txBox="1"/>
          <p:nvPr/>
        </p:nvSpPr>
        <p:spPr>
          <a:xfrm>
            <a:off x="2331326" y="656742"/>
            <a:ext cx="504102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dirty="0">
                <a:latin typeface="Footlight MT Light" panose="0204060206030A020304" pitchFamily="18" charset="0"/>
              </a:rPr>
              <a:t>PERIOD-9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11333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277303" y="725214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13.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If x + y + z = 0, show that 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3 </a:t>
            </a:r>
            <a:r>
              <a:rPr lang="en-IN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xyz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Since, x + y + z = 0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x + y = -z (x + y)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(-z)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+ 3xy(x + y) = -z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+ 3xy(-z) = -z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[∵ x + y = -z]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3xyz = -z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3xyz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Hence, if x + y + z = 0, then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3xyz</a:t>
            </a:r>
            <a:endParaRPr lang="en-US" sz="18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0159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4718" y="7392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685803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14.</a:t>
            </a:r>
          </a:p>
          <a:p>
            <a:pPr algn="l"/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Without actually calculating the cubes, find the value of each of the following</a:t>
            </a:r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(- 12)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(7)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(5)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(28)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(- 15)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(- 13)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</a:p>
          <a:p>
            <a:pPr algn="l"/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endParaRPr lang="en-US" sz="18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712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6143" y="7392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685803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We have, (-12)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(7)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(5)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Let x = -12, y = 7 and z = 5.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Then, x + y + z = -12 + 7 + 5 = 0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know that if x + y + z = 0, then, 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3xyz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(-12)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(7)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(5)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3[(-12)(7)(5)]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3[-420] = -1260</a:t>
            </a:r>
          </a:p>
          <a:p>
            <a:pPr algn="l"/>
            <a:endParaRPr lang="en-U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have, (28)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(-15)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(-13)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Let x = 28, y = -15 and z = -13.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Then, x + y + z = 28 – 15 – 13 = 0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know that if x + y + z = 0, then 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3xyz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(28)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(-15)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(-13)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3(28)(-15)(-13)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3(5460) = 16380</a:t>
            </a:r>
          </a:p>
        </p:txBody>
      </p:sp>
    </p:spTree>
    <p:extLst>
      <p:ext uri="{BB962C8B-B14F-4D97-AF65-F5344CB8AC3E}">
        <p14:creationId xmlns:p14="http://schemas.microsoft.com/office/powerpoint/2010/main" val="4182982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7392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685803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15.</a:t>
            </a:r>
          </a:p>
          <a:p>
            <a:pPr algn="l"/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Give possible expressions for the length and breadth of each of the following rectangles, in which their areas are given</a:t>
            </a:r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Area 25a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35a + 12</a:t>
            </a:r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Area 35y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+ 13y – 12</a:t>
            </a:r>
          </a:p>
          <a:p>
            <a:pPr algn="l"/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algn="l"/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Area of a rectangle = (Length) x (Breadth)</a:t>
            </a:r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25a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35a + 12 = 25a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20a – 15a + 12 = 5a(5a – 4) – 3(5a – 4) = (5a – 4)(5a – 3)</a:t>
            </a:r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the possible length and breadth are (5a – 3) and (5a – 4).</a:t>
            </a:r>
          </a:p>
          <a:p>
            <a:pPr algn="l"/>
            <a:endParaRPr lang="en-US" sz="18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35y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+ 13y -12 = 35y</a:t>
            </a:r>
            <a:r>
              <a:rPr lang="en-US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+ 28y – 15y -12</a:t>
            </a:r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7y(5y + 4) – 3(5y + 4) = (5 y + 4)(7y – 3)</a:t>
            </a:r>
            <a:b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the possible length and breadth are (7y – 3) and (5y + 4).</a:t>
            </a:r>
          </a:p>
        </p:txBody>
      </p:sp>
    </p:spTree>
    <p:extLst>
      <p:ext uri="{BB962C8B-B14F-4D97-AF65-F5344CB8AC3E}">
        <p14:creationId xmlns:p14="http://schemas.microsoft.com/office/powerpoint/2010/main" val="1607892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8420" y="7392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3054" y="685803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16.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What are the possible expressions for the dimensions of the cuboids whose volumes are given below?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Volume 3x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12x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Volume 12ky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+ 8ky – 20k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Volume of a cuboid = (Length) x (Breadth) x (Height)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We have, 3x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12x = 3(x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4x)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3 x 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</a:t>
            </a:r>
            <a:r>
              <a:rPr lang="en-U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(x – 4)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∴ The possible dimensions of the cuboid are 3, x and (x – 4).</a:t>
            </a:r>
          </a:p>
          <a:p>
            <a:pPr algn="l"/>
            <a:endParaRPr lang="en-U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endParaRPr lang="en-U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160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3294" y="7392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3054" y="685803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algn="l"/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Volume of a cuboid = (Length) x (Breadth) x (Height)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endParaRPr lang="en-U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have, 12ky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+ 8ky – 20k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4[3ky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+ 2ky – 5k] = 4[k(3y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+ 2y – 5)]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 x k x (3y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+ 2y – 5)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4k[3y</a:t>
            </a:r>
            <a:r>
              <a:rPr lang="en-U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3y + 5y – 5]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4k[3y(y – 1) + 5(y – 1)]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4k[(3y + 5) x (y – 1)]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4k x (3y + 5) x (y – 1)</a:t>
            </a:r>
            <a:b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U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Thus, the possible dimensions of the cuboid are 4k, (3y + 5) and (y -1).</a:t>
            </a:r>
          </a:p>
        </p:txBody>
      </p:sp>
    </p:spTree>
    <p:extLst>
      <p:ext uri="{BB962C8B-B14F-4D97-AF65-F5344CB8AC3E}">
        <p14:creationId xmlns:p14="http://schemas.microsoft.com/office/powerpoint/2010/main" val="372598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1862" y="7833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-113328"/>
            <a:ext cx="8780028" cy="4946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IN" sz="32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dirty="0">
                <a:solidFill>
                  <a:srgbClr val="0070C0"/>
                </a:solidFill>
                <a:latin typeface="Footlight MT Light" panose="0204060206030A020304" pitchFamily="18" charset="0"/>
              </a:rPr>
              <a:t>“As great a genius as Archimedes could not invent analytical geometry, for the algebraic knowledge necessary for such as achievement was not available in his time…”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2000" b="0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                                                                             -</a:t>
            </a:r>
            <a:r>
              <a:rPr lang="en-IN" sz="2000" b="0" strike="noStrike" cap="none" dirty="0">
                <a:solidFill>
                  <a:schemeClr val="tx1"/>
                </a:solidFill>
                <a:latin typeface="Edwardian Script ITC" panose="030303020407070D0804" pitchFamily="66" charset="0"/>
                <a:sym typeface="Arial"/>
              </a:rPr>
              <a:t>Nathan A. Court…</a:t>
            </a:r>
            <a:endParaRPr lang="en-IN" sz="2000" b="0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800" b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3072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7581" y="9953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0" y="405469"/>
            <a:ext cx="9020101" cy="424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algn="ctr">
              <a:lnSpc>
                <a:spcPct val="115000"/>
              </a:lnSpc>
              <a:buSzPts val="4000"/>
            </a:pPr>
            <a:r>
              <a:rPr lang="en-US" sz="2000" u="sng" dirty="0">
                <a:solidFill>
                  <a:srgbClr val="00B050"/>
                </a:solidFill>
                <a:latin typeface="Footlight MT Light" panose="0204060206030A020304" pitchFamily="18" charset="0"/>
              </a:rPr>
              <a:t>Evaluation:-</a:t>
            </a:r>
          </a:p>
          <a:p>
            <a:pPr marL="457200">
              <a:lnSpc>
                <a:spcPct val="115000"/>
              </a:lnSpc>
              <a:buSzPts val="4000"/>
            </a:pP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a)Without calculating cubes find</a:t>
            </a: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  <a:sym typeface="Wingdings" panose="05000000000000000000" pitchFamily="2" charset="2"/>
              </a:rPr>
              <a:t>(–12)³+(5)³+(7)³</a:t>
            </a: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.</a:t>
            </a:r>
          </a:p>
          <a:p>
            <a:pPr marL="457200">
              <a:lnSpc>
                <a:spcPct val="115000"/>
              </a:lnSpc>
              <a:buSzPts val="4000"/>
            </a:pPr>
            <a:r>
              <a:rPr lang="en-IN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b) Find ‘k’ if x+3 is a factor of 3x</a:t>
            </a: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²+kx+6.</a:t>
            </a:r>
          </a:p>
          <a:p>
            <a:pPr marL="457200">
              <a:lnSpc>
                <a:spcPct val="115000"/>
              </a:lnSpc>
              <a:buSzPts val="4000"/>
            </a:pP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c) If </a:t>
            </a:r>
            <a:r>
              <a:rPr lang="en-US" sz="1800" dirty="0" err="1">
                <a:solidFill>
                  <a:srgbClr val="002060"/>
                </a:solidFill>
                <a:latin typeface="Footlight MT Light" panose="0204060206030A020304" pitchFamily="18" charset="0"/>
              </a:rPr>
              <a:t>a+b+c</a:t>
            </a:r>
            <a:r>
              <a:rPr lang="en-US" sz="1800" dirty="0">
                <a:solidFill>
                  <a:srgbClr val="002060"/>
                </a:solidFill>
                <a:latin typeface="Footlight MT Light" panose="0204060206030A020304" pitchFamily="18" charset="0"/>
              </a:rPr>
              <a:t>=0, prove that a³+b³+c³=3abc.</a:t>
            </a:r>
            <a:endParaRPr lang="en-IN" sz="1800" dirty="0">
              <a:solidFill>
                <a:srgbClr val="00206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281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13162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57655" y="743499"/>
            <a:ext cx="8862446" cy="3568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 dirty="0">
                <a:solidFill>
                  <a:schemeClr val="tx1"/>
                </a:solidFill>
                <a:latin typeface="Castellar" panose="020A0402060406010301" pitchFamily="18" charset="0"/>
              </a:rPr>
              <a:t>H</a:t>
            </a:r>
            <a:r>
              <a:rPr lang="en" sz="1800" b="1" dirty="0">
                <a:solidFill>
                  <a:schemeClr val="tx1"/>
                </a:solidFill>
                <a:latin typeface="Castellar" panose="020A0402060406010301" pitchFamily="18" charset="0"/>
              </a:rPr>
              <a:t>omework:-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1" i="0" u="none" strike="noStrike" cap="none" dirty="0">
                <a:solidFill>
                  <a:srgbClr val="FF0000"/>
                </a:solidFill>
                <a:latin typeface="Castellar" panose="020A0402060406010301" pitchFamily="18" charset="0"/>
                <a:sym typeface="Arial"/>
              </a:rPr>
              <a:t>REVISE THE C</a:t>
            </a:r>
            <a:r>
              <a:rPr lang="en-IN" sz="1800" b="1" dirty="0">
                <a:solidFill>
                  <a:srgbClr val="FF0000"/>
                </a:solidFill>
                <a:latin typeface="Castellar" panose="020A0402060406010301" pitchFamily="18" charset="0"/>
              </a:rPr>
              <a:t>HAPTER -2</a:t>
            </a:r>
            <a:endParaRPr sz="1800" b="1" i="0" u="none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62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d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1497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23899" y="0"/>
            <a:ext cx="9144000" cy="42662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A</a:t>
            </a:r>
            <a:r>
              <a:rPr lang="en-IN" sz="1800" u="sng" dirty="0">
                <a:solidFill>
                  <a:srgbClr val="FF0000"/>
                </a:solidFill>
                <a:latin typeface="Footlight MT Light" panose="0204060206030A020304" pitchFamily="18" charset="0"/>
              </a:rPr>
              <a:t>HA:-</a:t>
            </a:r>
          </a:p>
          <a:p>
            <a:pPr marL="457200" marR="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r>
              <a:rPr lang="en-IN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1. a</a:t>
            </a: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–b=5, ab=12 Find a²+b².</a:t>
            </a:r>
          </a:p>
          <a:p>
            <a:pPr marL="457200" marR="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2. If x³+ax²–bx+10 is divisible by x³–3x+2 find ‘a’ and ‘b’.</a:t>
            </a:r>
            <a:endParaRPr lang="en-IN" sz="1800" dirty="0">
              <a:solidFill>
                <a:srgbClr val="FF0000"/>
              </a:solidFill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762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0438" y="869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404739" y="1057521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u="sng" dirty="0">
                <a:solidFill>
                  <a:srgbClr val="FF0000"/>
                </a:solidFill>
                <a:latin typeface="Castellar" panose="020A0402060406010301" pitchFamily="18" charset="0"/>
              </a:rPr>
              <a:t>PREVIOUS KNOWLEDGE TEST </a:t>
            </a:r>
            <a:r>
              <a:rPr lang="en-US" sz="2000" b="0" i="0" u="sng" strike="noStrike" cap="none" dirty="0">
                <a:solidFill>
                  <a:srgbClr val="FF0000"/>
                </a:solidFill>
                <a:latin typeface="Castellar" panose="020A0402060406010301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 err="1">
                <a:solidFill>
                  <a:srgbClr val="0070C0"/>
                </a:solidFill>
                <a:latin typeface="Castellar" panose="020A0402060406010301" pitchFamily="18" charset="0"/>
                <a:sym typeface="Arial"/>
              </a:rPr>
              <a:t>Factorise</a:t>
            </a:r>
            <a:endParaRPr lang="en-US" sz="1800" b="0" i="0" strike="noStrike" cap="none" dirty="0">
              <a:solidFill>
                <a:srgbClr val="0070C0"/>
              </a:solidFill>
              <a:latin typeface="Castellar" panose="020A0402060406010301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kumimoji="0" lang="en-IN" sz="1600" b="0" i="0" u="none" strike="noStrike" kern="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(</a:t>
            </a:r>
            <a:r>
              <a:rPr kumimoji="0" lang="en-IN" sz="1600" b="0" i="0" u="none" strike="noStrike" kern="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i</a:t>
            </a:r>
            <a:r>
              <a:rPr kumimoji="0" lang="en-IN" sz="1600" b="0" i="0" u="none" strike="noStrike" kern="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) 27y</a:t>
            </a:r>
            <a:r>
              <a:rPr kumimoji="0" lang="en-IN" sz="1600" b="0" i="0" u="none" strike="noStrike" kern="0" cap="none" spc="0" normalizeH="0" baseline="3000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3</a:t>
            </a:r>
            <a:r>
              <a:rPr kumimoji="0" lang="en-IN" sz="1600" b="0" i="0" u="none" strike="noStrike" kern="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 + 125z</a:t>
            </a:r>
            <a:r>
              <a:rPr kumimoji="0" lang="en-IN" sz="1600" b="0" i="0" u="none" strike="noStrike" kern="0" cap="none" spc="0" normalizeH="0" baseline="3000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3</a:t>
            </a:r>
            <a:br>
              <a:rPr kumimoji="0" lang="en-IN" sz="1600" b="0" i="0" u="none" strike="noStrike" kern="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</a:br>
            <a:r>
              <a:rPr kumimoji="0" lang="en-IN" sz="1600" b="0" i="0" u="none" strike="noStrike" kern="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(ii) 64m</a:t>
            </a:r>
            <a:r>
              <a:rPr kumimoji="0" lang="en-IN" sz="1600" b="0" i="0" u="none" strike="noStrike" kern="0" cap="none" spc="0" normalizeH="0" baseline="3000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3</a:t>
            </a:r>
            <a:r>
              <a:rPr kumimoji="0" lang="en-IN" sz="1600" b="0" i="0" u="none" strike="noStrike" kern="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 – 343n</a:t>
            </a:r>
            <a:r>
              <a:rPr kumimoji="0" lang="en-IN" sz="1600" b="0" i="0" u="none" strike="noStrike" kern="0" cap="none" spc="0" normalizeH="0" baseline="3000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3</a:t>
            </a:r>
            <a:r>
              <a:rPr lang="en-US" sz="24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826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3294" y="10691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429610" y="1115410"/>
            <a:ext cx="9845565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1.</a:t>
            </a:r>
            <a:r>
              <a:rPr lang="en-US" sz="1800" b="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Students will learn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Polynomials in one variable ,</a:t>
            </a:r>
            <a:r>
              <a:rPr lang="en-US" sz="1800" b="0" i="0" strike="noStrike" cap="none" dirty="0" err="1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Term,Coefficient,General</a:t>
            </a: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form and types of polynomials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2. Students will learn about </a:t>
            </a: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Zeroes of the Polynomials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dirty="0">
                <a:solidFill>
                  <a:srgbClr val="FF0000"/>
                </a:solidFill>
                <a:latin typeface="Footlight MT Light" panose="0204060206030A020304" pitchFamily="18" charset="0"/>
              </a:rPr>
              <a:t>3.</a:t>
            </a:r>
            <a:r>
              <a:rPr lang="en-US" sz="1800" b="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Students will learn </a:t>
            </a: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about   Division of Polynomials Remainder theorem ,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Factorization of Polynomials ( Factor Theorem)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Factorization of Polynomials using Factor Theorem and splitting the middle term,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Algebraic identities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Application of Algebraic identities.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0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124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247798" y="7561072"/>
            <a:ext cx="8681141" cy="24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1295CAA-BB8E-4B79-B985-51A8643605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101" y="66269"/>
            <a:ext cx="8768837" cy="47705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8.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Factorise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each of the following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8a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+ 12a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b+6ab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8a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-12a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b+6ab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27-125a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-135a+225a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64a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-27b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-144a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b + 108ab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 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8a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+12a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b+6ab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(2a)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+ 6ab(2a + b)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(2a)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+ 3(2a)(b)(2a + b)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 a + 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US" altLang="en-US" sz="1600" dirty="0">
                <a:solidFill>
                  <a:srgbClr val="222222"/>
                </a:solidFill>
                <a:latin typeface="Footlight MT Light" panose="0204060206030A020304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 ab(a + b) = (a + 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(2a + b)(2a + b)(2a + b)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8a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12o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b + 6ab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(2a)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(b)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3(2a)(b)(2a – b)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(2a – 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a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b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 ab(a + b) = (a + b)</a:t>
            </a:r>
            <a:r>
              <a:rPr kumimoji="0" lang="en-US" altLang="en-US" sz="16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(2a – b) (2a – b) (2a – b)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  <p:pic>
        <p:nvPicPr>
          <p:cNvPr id="1026" name="Picture 2" descr="NCERT Solutions for Class 9 Maths Chapter 2 Polynomials Ex 2.5 Q8">
            <a:extLst>
              <a:ext uri="{FF2B5EF4-FFF2-40B4-BE49-F238E27FC236}">
                <a16:creationId xmlns:a16="http://schemas.microsoft.com/office/drawing/2014/main" id="{2D7C3959-97B2-412D-A013-C7501EAA83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624" y="1101003"/>
            <a:ext cx="1981200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D4DF4B97-D40E-44A0-85D8-5810FBE45CB6}"/>
              </a:ext>
            </a:extLst>
          </p:cNvPr>
          <p:cNvGrpSpPr/>
          <p:nvPr/>
        </p:nvGrpSpPr>
        <p:grpSpPr>
          <a:xfrm>
            <a:off x="301767" y="1028272"/>
            <a:ext cx="1777320" cy="203400"/>
            <a:chOff x="301767" y="1028272"/>
            <a:chExt cx="1777320" cy="203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6BC697C-AC13-43CB-862A-0EEC3383D671}"/>
                    </a:ext>
                  </a:extLst>
                </p14:cNvPr>
                <p14:cNvContentPartPr/>
                <p14:nvPr/>
              </p14:nvContentPartPr>
              <p14:xfrm>
                <a:off x="301767" y="1079032"/>
                <a:ext cx="366120" cy="3276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6BC697C-AC13-43CB-862A-0EEC3383D671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283767" y="1061392"/>
                  <a:ext cx="401760" cy="6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3C150A3E-4AB9-4500-A931-298A1B4E1616}"/>
                    </a:ext>
                  </a:extLst>
                </p14:cNvPr>
                <p14:cNvContentPartPr/>
                <p14:nvPr/>
              </p14:nvContentPartPr>
              <p14:xfrm>
                <a:off x="598767" y="1111072"/>
                <a:ext cx="360" cy="36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3C150A3E-4AB9-4500-A931-298A1B4E1616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80767" y="109307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ECC2622C-9532-4012-A533-F5A1D5A07471}"/>
                    </a:ext>
                  </a:extLst>
                </p14:cNvPr>
                <p14:cNvContentPartPr/>
                <p14:nvPr/>
              </p14:nvContentPartPr>
              <p14:xfrm>
                <a:off x="591207" y="1118992"/>
                <a:ext cx="360" cy="36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ECC2622C-9532-4012-A533-F5A1D5A07471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73207" y="110099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A3BD6442-3556-49C5-A2DF-FCF4D3D302F2}"/>
                    </a:ext>
                  </a:extLst>
                </p14:cNvPr>
                <p14:cNvContentPartPr/>
                <p14:nvPr/>
              </p14:nvContentPartPr>
              <p14:xfrm>
                <a:off x="575007" y="1111072"/>
                <a:ext cx="360" cy="3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A3BD6442-3556-49C5-A2DF-FCF4D3D302F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57007" y="109307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5ADFD957-8113-4EFD-A7CF-CB0CE3801710}"/>
                    </a:ext>
                  </a:extLst>
                </p14:cNvPr>
                <p14:cNvContentPartPr/>
                <p14:nvPr/>
              </p14:nvContentPartPr>
              <p14:xfrm>
                <a:off x="338127" y="1028272"/>
                <a:ext cx="1740960" cy="2034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5ADFD957-8113-4EFD-A7CF-CB0CE3801710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20127" y="1010272"/>
                  <a:ext cx="1776600" cy="239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33CAF7B-B416-4CB9-9991-5468A1399AFC}"/>
              </a:ext>
            </a:extLst>
          </p:cNvPr>
          <p:cNvGrpSpPr/>
          <p:nvPr/>
        </p:nvGrpSpPr>
        <p:grpSpPr>
          <a:xfrm>
            <a:off x="1238487" y="1095232"/>
            <a:ext cx="62280" cy="24480"/>
            <a:chOff x="1238487" y="1095232"/>
            <a:chExt cx="62280" cy="24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4987F097-638C-4BED-B111-F1A12C2E227F}"/>
                    </a:ext>
                  </a:extLst>
                </p14:cNvPr>
                <p14:cNvContentPartPr/>
                <p14:nvPr/>
              </p14:nvContentPartPr>
              <p14:xfrm>
                <a:off x="1276647" y="1095232"/>
                <a:ext cx="360" cy="3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4987F097-638C-4BED-B111-F1A12C2E227F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1258647" y="1077592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08F7CF37-C74E-457E-92B3-15A8229696C1}"/>
                    </a:ext>
                  </a:extLst>
                </p14:cNvPr>
                <p14:cNvContentPartPr/>
                <p14:nvPr/>
              </p14:nvContentPartPr>
              <p14:xfrm>
                <a:off x="1238487" y="1111072"/>
                <a:ext cx="62280" cy="864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08F7CF37-C74E-457E-92B3-15A8229696C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220847" y="1093072"/>
                  <a:ext cx="97920" cy="4428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16" name="Google Shape;77;p16">
            <a:extLst>
              <a:ext uri="{FF2B5EF4-FFF2-40B4-BE49-F238E27FC236}">
                <a16:creationId xmlns:a16="http://schemas.microsoft.com/office/drawing/2014/main" id="{EB6BEC10-7261-4860-850F-A6723AAF12F3}"/>
              </a:ext>
            </a:extLst>
          </p:cNvPr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7839963" y="66269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028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3294" y="5771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88180" y="443159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4A684ED-6BBB-485A-A7A8-32C212DD7CAD}"/>
              </a:ext>
            </a:extLst>
          </p:cNvPr>
          <p:cNvSpPr txBox="1"/>
          <p:nvPr/>
        </p:nvSpPr>
        <p:spPr>
          <a:xfrm>
            <a:off x="204952" y="669594"/>
            <a:ext cx="45720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(iii) 27 – 125a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135a + 225a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(5a)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3(3)(5a)(3 – 5a)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 – 5a)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a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b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 ab(a + b) = (a + b)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 – 5a) (3 – 5a) (3 – 5a)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(iv) 64a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-27b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-144a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b + 108ab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(4a)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(3b)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3(4a)(3b)(4a – 3b)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(4a – 3b)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[Using a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b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 ab(a – b) = (a – b)</a:t>
            </a:r>
            <a:r>
              <a:rPr kumimoji="0" lang="en-US" altLang="en-US" sz="1800" b="0" i="0" u="none" strike="noStrike" cap="none" normalizeH="0" baseline="3000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(4a – 3b)(4a – 3b)(4a – 3b)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Footlight MT Light" panose="0204060206030A020304" pitchFamily="18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223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7392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23899" y="685803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9.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Verify</a:t>
            </a:r>
            <a:endParaRPr lang="es-E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(i)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(x + y)-(x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xy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+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ii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(x – y) (x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xy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+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</a:t>
            </a:r>
          </a:p>
          <a:p>
            <a:pPr algn="l"/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:</a:t>
            </a:r>
          </a:p>
          <a:p>
            <a:pPr algn="l"/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(i) ∵ (x + y)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+ 3xy(x + y)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(x + y)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3(x + y)(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xy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=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(x + y)[(x + y)2-3xy] =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(x + y)(x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xy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=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Hence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,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verified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.</a:t>
            </a:r>
          </a:p>
          <a:p>
            <a:pPr algn="l"/>
            <a:endParaRPr lang="es-ES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ii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∵ (x – y)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3xy(x – y)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(x – y)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+ 3xy(x – y) =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(x – y)[(x – y)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+ 3xy)] =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⇒ (x – y)(x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xy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= x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y</a:t>
            </a:r>
            <a:r>
              <a:rPr lang="es-ES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Hence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, </a:t>
            </a:r>
            <a:r>
              <a:rPr lang="es-ES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verified</a:t>
            </a:r>
            <a:r>
              <a:rPr lang="es-ES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9565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23293" y="7119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163313" y="488732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l"/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10.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Factorise each of the following</a:t>
            </a:r>
          </a:p>
          <a:p>
            <a:pPr algn="l"/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IN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27y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+ 125z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64m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343n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algn="l"/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</a:t>
            </a:r>
            <a:r>
              <a:rPr lang="en-IN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i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 We know that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(x + y)(x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</a:t>
            </a:r>
            <a:r>
              <a:rPr lang="en-IN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xy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+ 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have, 27y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+ 125z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(3y)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(5z)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(3y + 5z)[(3y)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(3y)(5z) + (5z)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(3y + 5z)(9y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15yz + 25z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</a:t>
            </a:r>
          </a:p>
          <a:p>
            <a:pPr algn="l"/>
            <a:endParaRPr lang="en-IN" sz="1600" b="0" i="0" dirty="0">
              <a:solidFill>
                <a:srgbClr val="222222"/>
              </a:solidFill>
              <a:effectLst/>
              <a:latin typeface="Footlight MT Light" panose="0204060206030A020304" pitchFamily="18" charset="0"/>
            </a:endParaRPr>
          </a:p>
          <a:p>
            <a:pPr algn="l"/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(ii) We know that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(x – y)(x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</a:t>
            </a:r>
            <a:r>
              <a:rPr lang="en-IN" sz="16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xy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+ y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have, 64m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343n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= (4m)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(7n)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(4m – 7n)[(4m)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(4m)(7n) + (7n)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]</a:t>
            </a:r>
            <a:b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</a:b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(4m – 7n)(16m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+ 28mn + 49n</a:t>
            </a:r>
            <a:r>
              <a:rPr lang="en-IN" sz="16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6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2414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30437" y="5690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348740" y="543171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Question 11.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Factorise 27x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-9xyz.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Solution: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have,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27x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9xyz = (3x)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(y)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(z)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3(3x)(y)(z)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Using the identity,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3xyz = (x + y + z)(x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</a:t>
            </a:r>
            <a:r>
              <a:rPr lang="en-IN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xy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– </a:t>
            </a:r>
            <a:r>
              <a:rPr lang="en-IN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yz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– </a:t>
            </a:r>
            <a:r>
              <a:rPr lang="en-IN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zx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)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We have, (3x)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(y)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(z)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3(3x)(y)(z)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(3x + y + z)[(3x)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3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(3x × y) – (y × 2) – (z × 3x)]</a:t>
            </a:r>
            <a:br>
              <a:rPr lang="en-IN" sz="1800" dirty="0">
                <a:latin typeface="Footlight MT Light" panose="0204060206030A020304" pitchFamily="18" charset="0"/>
              </a:rPr>
            </a:b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= (3x + y + z)(9x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y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+ z</a:t>
            </a:r>
            <a:r>
              <a:rPr lang="en-IN" sz="1800" b="0" i="0" baseline="3000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2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 – 3xy – </a:t>
            </a:r>
            <a:r>
              <a:rPr lang="en-IN" sz="1800" b="0" i="0" dirty="0" err="1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yz</a:t>
            </a:r>
            <a:r>
              <a:rPr lang="en-IN" sz="1800" b="0" i="0" dirty="0">
                <a:solidFill>
                  <a:srgbClr val="222222"/>
                </a:solidFill>
                <a:effectLst/>
                <a:latin typeface="Footlight MT Light" panose="0204060206030A020304" pitchFamily="18" charset="0"/>
              </a:rPr>
              <a:t> – 3zx)</a:t>
            </a:r>
            <a:endParaRPr lang="en-US" sz="18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423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16150" y="5690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248728" y="-474851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4800" b="0" i="0" u="sng" strike="noStrike" cap="none" dirty="0">
              <a:solidFill>
                <a:srgbClr val="FF0000"/>
              </a:solidFill>
              <a:latin typeface="Castellar" panose="020A0402060406010301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Castellar" panose="020A0402060406010301" pitchFamily="18" charset="0"/>
                <a:sym typeface="Arial"/>
              </a:rPr>
              <a:t> 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4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>
              <a:lnSpc>
                <a:spcPct val="115000"/>
              </a:lnSpc>
              <a:buSzPts val="4000"/>
            </a:pP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Question 12.</a:t>
            </a:r>
          </a:p>
          <a:p>
            <a:pPr marL="457200">
              <a:lnSpc>
                <a:spcPct val="115000"/>
              </a:lnSpc>
              <a:buSzPts val="4000"/>
            </a:pP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Verify that</a:t>
            </a: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x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3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+y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3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+z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3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3xyz = 12 (x +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y+z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)[(x-y)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(y – z)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+(z – x)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]</a:t>
            </a:r>
          </a:p>
          <a:p>
            <a:pPr marL="457200">
              <a:lnSpc>
                <a:spcPct val="115000"/>
              </a:lnSpc>
              <a:buSzPts val="4000"/>
            </a:pP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Solution:</a:t>
            </a:r>
          </a:p>
          <a:p>
            <a:pPr marL="457200">
              <a:lnSpc>
                <a:spcPct val="115000"/>
              </a:lnSpc>
              <a:buSzPts val="4000"/>
            </a:pP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R.H.S</a:t>
            </a: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= 12(x + y + z)[(x – y)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+(y – z)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+(z – x)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]</a:t>
            </a: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= 12 (x + y + 2)[(x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y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2xy) + (y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z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2yz) + (z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x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2zx)]</a:t>
            </a: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= 12 (x + y + 2)(x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y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y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z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z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x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2xy – 2yz – 2zx)</a:t>
            </a: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= 12 (x + y + z)[2(x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y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z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xy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 –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yz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 –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zx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)]</a:t>
            </a: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= 2 x 12 x (x + y + z)(x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y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z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xy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 –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yz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 –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zx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)</a:t>
            </a: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= (x + y + z)(x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y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z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2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xy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 –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yz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 – </a:t>
            </a:r>
            <a:r>
              <a:rPr lang="en-US" altLang="en-US" sz="1800" dirty="0" err="1">
                <a:solidFill>
                  <a:srgbClr val="222222"/>
                </a:solidFill>
                <a:latin typeface="Footlight MT Light" panose="0204060206030A020304" pitchFamily="18" charset="0"/>
              </a:rPr>
              <a:t>zx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)</a:t>
            </a: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= x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3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y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3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+ z</a:t>
            </a:r>
            <a:r>
              <a:rPr lang="en-US" altLang="en-US" sz="1800" baseline="30000" dirty="0">
                <a:solidFill>
                  <a:srgbClr val="222222"/>
                </a:solidFill>
                <a:latin typeface="Footlight MT Light" panose="0204060206030A020304" pitchFamily="18" charset="0"/>
              </a:rPr>
              <a:t>3</a:t>
            </a: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 – 3xyz = L.H.S.</a:t>
            </a:r>
            <a:b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</a:br>
            <a:r>
              <a:rPr lang="en-US" altLang="en-US" sz="1800" dirty="0">
                <a:solidFill>
                  <a:srgbClr val="222222"/>
                </a:solidFill>
                <a:latin typeface="Footlight MT Light" panose="0204060206030A020304" pitchFamily="18" charset="0"/>
              </a:rPr>
              <a:t>Hence, verified.</a:t>
            </a:r>
            <a:r>
              <a:rPr lang="en-US" altLang="en-US" sz="1800" dirty="0">
                <a:solidFill>
                  <a:schemeClr val="tx1"/>
                </a:solidFill>
                <a:latin typeface="Footlight MT Light" panose="0204060206030A020304" pitchFamily="18" charset="0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97447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1029</TotalTime>
  <Words>2202</Words>
  <Application>Microsoft Office PowerPoint</Application>
  <PresentationFormat>On-screen Show (16:9)</PresentationFormat>
  <Paragraphs>99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Castellar</vt:lpstr>
      <vt:lpstr>Edwardian Script ITC</vt:lpstr>
      <vt:lpstr>Footlight MT Light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126</cp:revision>
  <dcterms:modified xsi:type="dcterms:W3CDTF">2021-12-18T05:41:16Z</dcterms:modified>
</cp:coreProperties>
</file>