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76" r:id="rId3"/>
    <p:sldId id="266" r:id="rId4"/>
    <p:sldId id="287" r:id="rId5"/>
    <p:sldId id="292" r:id="rId6"/>
    <p:sldId id="288" r:id="rId7"/>
    <p:sldId id="291" r:id="rId8"/>
    <p:sldId id="289" r:id="rId9"/>
    <p:sldId id="290" r:id="rId10"/>
    <p:sldId id="267" r:id="rId11"/>
    <p:sldId id="270" r:id="rId12"/>
    <p:sldId id="272" r:id="rId13"/>
    <p:sldId id="275" r:id="rId14"/>
    <p:sldId id="273" r:id="rId15"/>
    <p:sldId id="268" r:id="rId16"/>
    <p:sldId id="259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48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1T15:06:59.270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0,'880'0,"-817"3,105 19,-84-9,318 33,-364-43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1T15:06:59.98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1,'2210'0,"-2166"0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1T15:07:12.624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116 24,'0'-1,"1"0,-1 1,0-1,1 0,-1 1,1-1,-1 1,0-1,1 0,0 1,-1-1,1 1,-1-1,1 1,-1 0,1-1,0 1,-1 0,1-1,0 1,-1 0,1 0,0 0,1-1,21-3,-20 3,59-4,116 3,-88 4,177-3,213 3,-264 8,74 1,422-11,-663 2,95 18,-93-11,86 5,472-14,-253-2,258 2,-608 0,-3 1,0-1,0 0,0 0,0 0,0 0,0-1,0 1,0-1,0 0,0 0,0 0,-1 0,5-2,-7 3,0-1,0 1,0 0,0 0,0 0,0-1,0 1,0 0,0 0,0 0,0-1,0 1,0 0,0 0,0 0,-1 0,1-1,0 1,0 0,0 0,0 0,0 0,0-1,-1 1,1 0,0 0,0 0,0 0,0 0,-1 0,1 0,0 0,0-1,0 1,0 0,-1 0,1 0,0 0,0 0,0 0,-1 0,1 0,0 0,0 0,0 0,-1 0,-12-2,-46-4,-84 4,-62 14,-29 1,148-13,0 5,-106 18,36 5,-62 14,173-32,-162 34,145-33,-86 2,33-11,-177 13,204-4,-346 38,338-42,51-5,1 1,-1 3,1 2,-52 15,70-15,-1-2,1 0,-1-2,-33 1,-113-6,72-1,61 2,-1 2,-58 10,47-6,1-1,-103-6,60-1,-190 2,280 1,0-2,0 1,0 0,0-1,0 0,0 0,-7-3,10 4,0 0,1-1,-1 1,1 0,-1-1,1 1,-1-1,1 1,-1-1,1 1,-1-1,1 1,-1-1,1 1,0-1,-1 0,1 1,0-1,0 0,0 1,-1-2,1 1,0 0,1-1,-1 1,0 0,0 0,1-1,-1 1,1 0,-1 0,1 0,0-1,-1 1,1 0,0 0,1-1,8-7,-1 0,1 1,0 0,1 1,0 0,0 1,1 0,18-7,-12 6,-1-2,30-18,-25 11,-2 1,31-18,-43 29,-1 0,1 1,0 0,0 1,1-1,-1 1,0 1,10-1,88-11,-59 6,10-2,-27 3,59-2,1294 9,-1353 0,49 10,-48-6,45 1,-51-6,22 1,56 6,14 4,168-7,-179-5,-89 0,1-1,27-6,-24 3,30-1,311 4,-187 3,663-1,-819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39116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19678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179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80250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3801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0453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30289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829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83673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1362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_IUCfKBHAl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customXml" Target="../ink/ink1.xml"/><Relationship Id="rId10" Type="http://schemas.openxmlformats.org/officeDocument/2006/relationships/image" Target="../media/image7.png"/><Relationship Id="rId4" Type="http://schemas.openxmlformats.org/officeDocument/2006/relationships/image" Target="../media/image5.jpg"/><Relationship Id="rId9" Type="http://schemas.openxmlformats.org/officeDocument/2006/relationships/customXml" Target="../ink/ink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71973" y="45698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2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POLYNOMIALS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</a:t>
            </a:r>
            <a:r>
              <a:rPr lang="en-US" b="1" dirty="0"/>
              <a:t>ALGEBRAIC IDENTITIES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8E0EC8-F9C9-4C43-B6CB-C573762B8103}"/>
              </a:ext>
            </a:extLst>
          </p:cNvPr>
          <p:cNvSpPr txBox="1"/>
          <p:nvPr/>
        </p:nvSpPr>
        <p:spPr>
          <a:xfrm>
            <a:off x="2371294" y="565536"/>
            <a:ext cx="50410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FF0000"/>
                </a:solidFill>
                <a:latin typeface="Footlight MT Light" panose="0204060206030A020304" pitchFamily="18" charset="0"/>
              </a:rPr>
              <a:t>MODEL LESSON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3294" y="6849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-177622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4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  <a:hlinkClick r:id="rId4"/>
              </a:rPr>
              <a:t>https://www.youtube.com/watch?v=_IUCfKBHAl0</a:t>
            </a:r>
            <a:endParaRPr lang="en-IN" sz="24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“As great a genius as Archimedes could not invent analytical geometry, for the algebraic knowledge necessary for such as achievement was not available in his time…”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0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                                                                             -</a:t>
            </a:r>
            <a:r>
              <a:rPr lang="en-IN" sz="2000" b="0" strike="noStrike" cap="none" dirty="0">
                <a:solidFill>
                  <a:schemeClr val="tx1"/>
                </a:solidFill>
                <a:latin typeface="Edwardian Script ITC" panose="030303020407070D0804" pitchFamily="66" charset="0"/>
                <a:sym typeface="Arial"/>
              </a:rPr>
              <a:t>Nathan A. Court…</a:t>
            </a:r>
            <a:endParaRPr lang="en-IN" sz="2000" b="0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8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211522" y="260130"/>
            <a:ext cx="7801200" cy="506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SzPts val="4000"/>
            </a:pP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B3430F-94B1-4956-B431-EF7C8F2ADA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Google Shape;77;p16">
            <a:extLst>
              <a:ext uri="{FF2B5EF4-FFF2-40B4-BE49-F238E27FC236}">
                <a16:creationId xmlns:a16="http://schemas.microsoft.com/office/drawing/2014/main" id="{B96DA16D-4063-434A-898A-E66FAF5CB7C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3294" y="6849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302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10884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023973-755E-4351-8316-D082AE88F94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7" t="-10092" r="31992" b="10092"/>
          <a:stretch/>
        </p:blipFill>
        <p:spPr>
          <a:xfrm>
            <a:off x="792957" y="-152751"/>
            <a:ext cx="5279232" cy="439410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4895E88-8142-48F2-9A36-3A2691418290}"/>
                  </a:ext>
                </a:extLst>
              </p14:cNvPr>
              <p14:cNvContentPartPr/>
              <p14:nvPr/>
            </p14:nvContentPartPr>
            <p14:xfrm>
              <a:off x="6369207" y="4193479"/>
              <a:ext cx="588960" cy="316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4895E88-8142-48F2-9A36-3A269141829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79207" y="4013479"/>
                <a:ext cx="768600" cy="39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CC21F48-0A9B-4CE2-BA23-45CE92DAEC52}"/>
                  </a:ext>
                </a:extLst>
              </p14:cNvPr>
              <p14:cNvContentPartPr/>
              <p14:nvPr/>
            </p14:nvContentPartPr>
            <p14:xfrm>
              <a:off x="6968247" y="4224439"/>
              <a:ext cx="81180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CC21F48-0A9B-4CE2-BA23-45CE92DAEC5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878607" y="4044799"/>
                <a:ext cx="99144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534347E-0445-426E-9504-F3FC86ED9F6C}"/>
                  </a:ext>
                </a:extLst>
              </p14:cNvPr>
              <p14:cNvContentPartPr/>
              <p14:nvPr/>
            </p14:nvContentPartPr>
            <p14:xfrm>
              <a:off x="6327447" y="4176919"/>
              <a:ext cx="1633680" cy="1515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534347E-0445-426E-9504-F3FC86ED9F6C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264447" y="4113919"/>
                <a:ext cx="1759320" cy="27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7381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9012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536028"/>
            <a:ext cx="7801200" cy="424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SzPts val="4000"/>
            </a:pPr>
            <a:r>
              <a:rPr lang="en-US" sz="2000" u="sng" dirty="0">
                <a:solidFill>
                  <a:srgbClr val="00B050"/>
                </a:solidFill>
                <a:latin typeface="Footlight MT Light" panose="0204060206030A020304" pitchFamily="18" charset="0"/>
              </a:rPr>
              <a:t> Evaluation:-</a:t>
            </a:r>
          </a:p>
          <a:p>
            <a:pPr marL="457200">
              <a:lnSpc>
                <a:spcPct val="115000"/>
              </a:lnSpc>
              <a:buSzPts val="4000"/>
            </a:pPr>
            <a:r>
              <a:rPr lang="en-US" sz="1800" dirty="0">
                <a:solidFill>
                  <a:srgbClr val="00B050"/>
                </a:solidFill>
                <a:latin typeface="Footlight MT Light" panose="0204060206030A020304" pitchFamily="18" charset="0"/>
              </a:rPr>
              <a:t>1. </a:t>
            </a: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Write in expanded form(3a+4b)³</a:t>
            </a: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.</a:t>
            </a:r>
          </a:p>
          <a:p>
            <a:pPr marL="457200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00B050"/>
                </a:solidFill>
                <a:latin typeface="Footlight MT Light" panose="0204060206030A020304" pitchFamily="18" charset="0"/>
              </a:rPr>
              <a:t>2. </a:t>
            </a: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Evaluate:-(999)</a:t>
            </a: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³</a:t>
            </a: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128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4725" y="8548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57655" y="787565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 dirty="0">
                <a:solidFill>
                  <a:srgbClr val="FF0000"/>
                </a:solidFill>
                <a:latin typeface="Castellar" panose="020A0402060406010301" pitchFamily="18" charset="0"/>
              </a:rPr>
              <a:t>H</a:t>
            </a:r>
            <a:r>
              <a:rPr lang="en" sz="1800" b="1" dirty="0">
                <a:solidFill>
                  <a:srgbClr val="FF0000"/>
                </a:solidFill>
                <a:latin typeface="Castellar" panose="020A0402060406010301" pitchFamily="18" charset="0"/>
              </a:rPr>
              <a:t>omework:-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 dirty="0">
                <a:latin typeface="Castellar" panose="020A0402060406010301" pitchFamily="18" charset="0"/>
              </a:rPr>
              <a:t>E</a:t>
            </a:r>
            <a:r>
              <a:rPr lang="en" sz="1800" b="1" dirty="0">
                <a:latin typeface="Castellar" panose="020A0402060406010301" pitchFamily="18" charset="0"/>
              </a:rPr>
              <a:t>xercise - 2.5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FF0000"/>
                </a:solidFill>
                <a:latin typeface="Castellar" panose="020A0402060406010301" pitchFamily="18" charset="0"/>
                <a:sym typeface="Arial"/>
              </a:rPr>
              <a:t>QUESTION NUMBER-1 to  7</a:t>
            </a:r>
            <a:endParaRPr sz="1800" b="1" i="0" u="none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2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-123899" y="0"/>
                <a:ext cx="9144000" cy="42662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2000" i="0" u="sng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A</a:t>
                </a:r>
                <a:r>
                  <a:rPr lang="en-IN" sz="2000" u="sng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HA:-</a:t>
                </a:r>
              </a:p>
              <a:p>
                <a:pPr marL="457200" lvl="0" algn="ctr">
                  <a:lnSpc>
                    <a:spcPct val="115000"/>
                  </a:lnSpc>
                  <a:buSzPts val="4000"/>
                </a:pP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   1.x+y=12, </a:t>
                </a:r>
                <a:r>
                  <a:rPr lang="en-IN" sz="1800" dirty="0" err="1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xy</a:t>
                </a: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=27 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N" sz="18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sz="18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N" sz="18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18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1800" b="0" dirty="0">
                  <a:solidFill>
                    <a:srgbClr val="FF0000"/>
                  </a:solidFill>
                  <a:latin typeface="Footlight MT Light" panose="0204060206030A020304" pitchFamily="18" charset="0"/>
                </a:endParaRPr>
              </a:p>
              <a:p>
                <a:pPr marL="457200" lvl="0" algn="ctr">
                  <a:lnSpc>
                    <a:spcPct val="115000"/>
                  </a:lnSpc>
                  <a:buSzPts val="4000"/>
                </a:pP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N" sz="18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IN" sz="18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18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IN" sz="18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sz="18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N" sz="1800" i="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  <m:r>
                      <a:rPr lang="en-IN" sz="18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=47</m:t>
                    </m:r>
                    <m:r>
                      <a:rPr lang="en-US" sz="1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 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1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N" sz="18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IN" sz="18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N" sz="1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18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IN" sz="18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sz="18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N" sz="1800" i="0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18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sz="1800" dirty="0">
                  <a:solidFill>
                    <a:srgbClr val="FF0000"/>
                  </a:solidFill>
                  <a:latin typeface="Footlight MT Light" panose="0204060206030A020304" pitchFamily="18" charset="0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3899" y="0"/>
                <a:ext cx="9144000" cy="42662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5690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4713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8" name="Google Shape;78;p16"/>
              <p:cNvSpPr txBox="1"/>
              <p:nvPr/>
            </p:nvSpPr>
            <p:spPr>
              <a:xfrm>
                <a:off x="0" y="1297678"/>
                <a:ext cx="8681141" cy="3693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000" u="sng" dirty="0">
                    <a:solidFill>
                      <a:srgbClr val="FF0000"/>
                    </a:solidFill>
                    <a:latin typeface="Castellar" panose="020A0402060406010301" pitchFamily="18" charset="0"/>
                  </a:rPr>
                  <a:t>PREVIOUS KNOWLEDGE TEST </a:t>
                </a:r>
                <a:r>
                  <a:rPr lang="en-US" sz="2000" b="0" i="0" u="sng" strike="noStrike" cap="none" dirty="0">
                    <a:solidFill>
                      <a:srgbClr val="FF0000"/>
                    </a:solidFill>
                    <a:latin typeface="Castellar" panose="020A0402060406010301" pitchFamily="18" charset="0"/>
                    <a:sym typeface="Arial"/>
                  </a:rPr>
                  <a:t>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400" b="0" i="0" strike="noStrike" cap="none" dirty="0">
                    <a:solidFill>
                      <a:srgbClr val="0070C0"/>
                    </a:solidFill>
                    <a:latin typeface="Castellar" panose="020A0402060406010301" pitchFamily="18" charset="0"/>
                    <a:sym typeface="Arial"/>
                  </a:rPr>
                  <a:t> </a:t>
                </a:r>
                <a:r>
                  <a:rPr kumimoji="0" lang="en-IN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Footlight MT Light" panose="0204060206030A020304" pitchFamily="18" charset="0"/>
                    <a:cs typeface="Arial"/>
                    <a:sym typeface="Arial"/>
                  </a:rPr>
                  <a:t>Without actual division , prove that </a:t>
                </a:r>
                <a14:m>
                  <m:oMath xmlns:m="http://schemas.openxmlformats.org/officeDocument/2006/math">
                    <m:r>
                      <a:rPr kumimoji="0" lang="en-IN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2</m:t>
                    </m:r>
                    <m:sSup>
                      <m:sSupPr>
                        <m:ctrlPr>
                          <a:rPr kumimoji="0" lang="en-IN" sz="18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</m:ctrlPr>
                      </m:sSupPr>
                      <m:e>
                        <m:r>
                          <a:rPr kumimoji="0" lang="en-IN" sz="18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𝑥</m:t>
                        </m:r>
                      </m:e>
                      <m:sup>
                        <m:r>
                          <a:rPr kumimoji="0" lang="en-IN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4</m:t>
                        </m:r>
                      </m:sup>
                    </m:sSup>
                    <m:r>
                      <a:rPr kumimoji="0" lang="en-IN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−5</m:t>
                    </m:r>
                    <m:sSup>
                      <m:sSupPr>
                        <m:ctrlPr>
                          <a:rPr kumimoji="0" lang="en-IN" sz="18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</m:ctrlPr>
                      </m:sSupPr>
                      <m:e>
                        <m:r>
                          <a:rPr kumimoji="0" lang="en-IN" sz="18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𝑥</m:t>
                        </m:r>
                      </m:e>
                      <m:sup>
                        <m:r>
                          <a:rPr kumimoji="0" lang="en-IN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3</m:t>
                        </m:r>
                      </m:sup>
                    </m:sSup>
                    <m:r>
                      <a:rPr kumimoji="0" lang="en-IN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+2</m:t>
                    </m:r>
                    <m:sSup>
                      <m:sSupPr>
                        <m:ctrlPr>
                          <a:rPr kumimoji="0" lang="en-IN" sz="18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</m:ctrlPr>
                      </m:sSupPr>
                      <m:e>
                        <m:r>
                          <a:rPr kumimoji="0" lang="en-IN" sz="18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𝑥</m:t>
                        </m:r>
                      </m:e>
                      <m:sup>
                        <m:r>
                          <a:rPr kumimoji="0" lang="en-IN" sz="18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2</m:t>
                        </m:r>
                      </m:sup>
                    </m:sSup>
                    <m:r>
                      <a:rPr kumimoji="0" lang="en-IN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−</m:t>
                    </m:r>
                    <m:r>
                      <a:rPr kumimoji="0" lang="en-IN" sz="18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𝑥</m:t>
                    </m:r>
                    <m:r>
                      <a:rPr kumimoji="0" lang="en-IN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+2</m:t>
                    </m:r>
                  </m:oMath>
                </a14:m>
                <a:r>
                  <a:rPr kumimoji="0" lang="en-IN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Footlight MT Light" panose="0204060206030A020304" pitchFamily="18" charset="0"/>
                    <a:cs typeface="Arial"/>
                    <a:sym typeface="Arial"/>
                  </a:rPr>
                  <a:t> is actually divisible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IN" sz="1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</m:ctrlPr>
                      </m:sSupPr>
                      <m:e>
                        <m:r>
                          <a:rPr kumimoji="0" lang="en-IN" sz="1800" b="0" i="1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𝑥</m:t>
                        </m:r>
                      </m:e>
                      <m:sup>
                        <m:r>
                          <a:rPr kumimoji="0" lang="en-IN" sz="18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sym typeface="Arial"/>
                          </a:rPr>
                          <m:t>2</m:t>
                        </m:r>
                      </m:sup>
                    </m:sSup>
                    <m:r>
                      <a:rPr kumimoji="0" lang="en-US" sz="1800" b="0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−3</m:t>
                    </m:r>
                    <m:r>
                      <m:rPr>
                        <m:sty m:val="p"/>
                      </m:rP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x</m:t>
                    </m:r>
                    <m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sym typeface="Arial"/>
                      </a:rPr>
                      <m:t>+2.</m:t>
                    </m:r>
                  </m:oMath>
                </a14:m>
                <a:endParaRPr kumimoji="0" lang="en-IN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400" b="0" i="0" strike="noStrike" cap="none" dirty="0">
                    <a:solidFill>
                      <a:srgbClr val="0070C0"/>
                    </a:solidFill>
                    <a:latin typeface="Footlight MT Light" panose="0204060206030A020304" pitchFamily="18" charset="0"/>
                    <a:sym typeface="Arial"/>
                  </a:rPr>
                  <a:t>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2400" b="0" i="0" strike="noStrike" cap="none" dirty="0">
                  <a:solidFill>
                    <a:srgbClr val="0070C0"/>
                  </a:solidFill>
                  <a:latin typeface="Footlight MT Light" panose="0204060206030A020304" pitchFamily="18" charset="0"/>
                  <a:sym typeface="Arial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1800" dirty="0">
                  <a:solidFill>
                    <a:srgbClr val="0070C0"/>
                  </a:solidFill>
                  <a:latin typeface="Footlight MT Light" panose="0204060206030A020304" pitchFamily="18" charset="0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1800" dirty="0">
                  <a:solidFill>
                    <a:srgbClr val="0070C0"/>
                  </a:solidFill>
                  <a:latin typeface="Footlight MT Light" panose="0204060206030A020304" pitchFamily="18" charset="0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2400" b="0" i="0" strike="noStrike" cap="none" dirty="0">
                  <a:solidFill>
                    <a:srgbClr val="0070C0"/>
                  </a:solidFill>
                  <a:latin typeface="Footlight MT Light" panose="0204060206030A020304" pitchFamily="18" charset="0"/>
                  <a:sym typeface="Arial"/>
                </a:endParaRPr>
              </a:p>
            </p:txBody>
          </p:sp>
        </mc:Choice>
        <mc:Fallback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97678"/>
                <a:ext cx="8681141" cy="36930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26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6839" y="10691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0"/>
            <a:ext cx="8681141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strike="noStrike" cap="none" dirty="0">
                <a:solidFill>
                  <a:srgbClr val="00B050"/>
                </a:solidFill>
                <a:latin typeface="Footlight MT Light" panose="0204060206030A020304" pitchFamily="18" charset="0"/>
                <a:sym typeface="Arial"/>
              </a:rPr>
              <a:t>Students will learn </a:t>
            </a:r>
            <a:endParaRPr lang="en-US" sz="2000" dirty="0">
              <a:solidFill>
                <a:srgbClr val="00B05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a)</a:t>
            </a:r>
            <a:r>
              <a:rPr lang="en-US" sz="20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algebraic identities.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12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5279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664673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4.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Factorise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12x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7x +1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+ 7x + 3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6x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+ 5x – 6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x – 4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We have,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12x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7x + 1 = 12x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4x- 3x + 1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4x (3x – 1 ) -1 (3x –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(3x -1) (4x -1)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12x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-7x + 3 = (2x – 1) (x + 3)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have, 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+ 7x + 3 = 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x + 6x + 3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x(2x + 1) + 3(2x + 1)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(2x + 1)(x + 3)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2×2 + 7x + 3 = (2x + 1)(x + 3)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17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4712" y="12834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71400" y="609493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We have, 6x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+ 5x – 6 = 6x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+ 9x – 4x – 6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3x(2x + 3) – 2(2x + 3)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(2x + 3)(3x – 2)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6x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+ 5x – 6 = (2x + 3)(3x – 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We have, 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x – 4 = 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4x + 3x – 4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x(3x – 4) + 1(3x – 4) = (3x – 4)(x + 1)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x – 4 = (3x – 4)(x + 1)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61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4725" y="922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704086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5.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Factorise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x + 2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9x – 5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+ 32x + 20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2y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2y – 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We have,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x + 2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Rearranging the terms, we have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x – 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x(x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1) – 2(x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-1) = (x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1)(x – 2)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[(x)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(1)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](x – 2)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– 1)(x + 1)(x – 2)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[∵ (a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b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= (a + b)(a-b)]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x + 2 = (x – 1)(x + 1)(x – 2)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286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6337" y="92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71400" y="609493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have,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9x – 5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4x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4x – 5x – 5 ,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(x + 1) – 4x(x + 1) – 5(x + 1)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+ 1)(x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4x – 5)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+ 1)(x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5x + x – 5)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+ 1)[x(x – 5) + 1(x – 5)]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+ 1)(x – 5)(x + 1)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9x – 5 = (x + 1)(x – 5)(x +1)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7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4725" y="1000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474331" y="711969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We have,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+ 32x + 20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+ 12x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+ 12x + 20x + 20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(x + 1) + 12x(x +1) + 20(x + 1)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+ 1)(x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+ 12x + 20)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+ 1)(x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+ 2x + 10x + 20)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+ 1)[x(x + 2) + 10(x + 2)]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+ 1)(x + 2)(x + 10)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+ 13x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+ 32x + 20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(x + 1)(x + 2)(x + 10)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11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6150" y="92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556707" y="625258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We have, 2y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2y – 1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2y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3y + y – 1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2y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(y – 1) + 3y(y – 1) + 1(y –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(y – 1)(2y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+ 3y + 1)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(y – 1)(2y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+ 2y + y + 1)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(y – 1)[2y(y + 1) + 1(y + 1)]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(y – 1)(y + 1)(2y + 1)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2y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2y – 1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(y – 1)(y + 1)(2y +1)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56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1054</Words>
  <Application>Microsoft Office PowerPoint</Application>
  <PresentationFormat>On-screen Show (16:9)</PresentationFormat>
  <Paragraphs>44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Castellar</vt:lpstr>
      <vt:lpstr>Edwardian Script ITC</vt:lpstr>
      <vt:lpstr>Footlight MT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122</cp:revision>
  <dcterms:modified xsi:type="dcterms:W3CDTF">2021-12-18T05:35:26Z</dcterms:modified>
</cp:coreProperties>
</file>