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6" r:id="rId3"/>
    <p:sldId id="266" r:id="rId4"/>
    <p:sldId id="284" r:id="rId5"/>
    <p:sldId id="290" r:id="rId6"/>
    <p:sldId id="285" r:id="rId7"/>
    <p:sldId id="291" r:id="rId8"/>
    <p:sldId id="286" r:id="rId9"/>
    <p:sldId id="292" r:id="rId10"/>
    <p:sldId id="267" r:id="rId11"/>
    <p:sldId id="269" r:id="rId12"/>
    <p:sldId id="271" r:id="rId13"/>
    <p:sldId id="272" r:id="rId14"/>
    <p:sldId id="270" r:id="rId15"/>
    <p:sldId id="275" r:id="rId16"/>
    <p:sldId id="273" r:id="rId17"/>
    <p:sldId id="268" r:id="rId18"/>
    <p:sldId id="25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D8"/>
    <a:srgbClr val="41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93842" autoAdjust="0"/>
  </p:normalViewPr>
  <p:slideViewPr>
    <p:cSldViewPr snapToGrid="0">
      <p:cViewPr varScale="1">
        <p:scale>
          <a:sx n="89" d="100"/>
          <a:sy n="89" d="100"/>
        </p:scale>
        <p:origin x="6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85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24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321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96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911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7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02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67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08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71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59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13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05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0YifLWM-4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973" y="45698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937776" y="214171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856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33293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 :~</a:t>
            </a:r>
            <a:r>
              <a:rPr lang="en-US" b="1" dirty="0"/>
              <a:t> 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:~ POLYNOMIALS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 TOPIC :~ FACTOR THEOREM AND REMAINDER THEOREM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E0731-C1C9-495B-8D29-1D7E5BBE63FF}"/>
              </a:ext>
            </a:extLst>
          </p:cNvPr>
          <p:cNvSpPr txBox="1"/>
          <p:nvPr/>
        </p:nvSpPr>
        <p:spPr>
          <a:xfrm>
            <a:off x="2421301" y="719425"/>
            <a:ext cx="500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MODEL LESSON</a:t>
            </a:r>
            <a:endParaRPr lang="en-IN" sz="20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0431" y="997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171450" y="-261879"/>
            <a:ext cx="8780028" cy="494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3200" b="0" i="0" u="sng" strike="noStrike" cap="none" dirty="0">
              <a:solidFill>
                <a:srgbClr val="002060"/>
              </a:solidFill>
              <a:latin typeface="Castellar" panose="020A0402060406010301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400" b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  <a:hlinkClick r:id="rId4"/>
              </a:rPr>
              <a:t>https://www.youtube.com/watch?v=M0YifLWM-4M</a:t>
            </a:r>
            <a:endParaRPr lang="en-IN" sz="24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b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IN" sz="2000" dirty="0">
                <a:solidFill>
                  <a:srgbClr val="0070C0"/>
                </a:solidFill>
                <a:latin typeface="Footlight MT Light" panose="0204060206030A020304" pitchFamily="18" charset="0"/>
              </a:rPr>
              <a:t>“As great a genius as Archimedes could not invent analytical geometry, for the algebraic knowledge necessary for such as achievement was not available in his time…”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b="0" strike="noStrike" cap="none" dirty="0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                                                                             -</a:t>
            </a:r>
            <a:r>
              <a:rPr lang="en-IN" sz="2000" b="0" strike="noStrike" cap="none" dirty="0">
                <a:solidFill>
                  <a:schemeClr val="tx1"/>
                </a:solidFill>
                <a:latin typeface="Edwardian Script ITC" panose="030303020407070D0804" pitchFamily="66" charset="0"/>
                <a:sym typeface="Arial"/>
              </a:rPr>
              <a:t>Nathan A. Court…</a:t>
            </a:r>
            <a:endParaRPr lang="en-IN" sz="2000" b="0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8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468" y="75872"/>
            <a:ext cx="1232526" cy="5242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2183524"/>
            <a:ext cx="8537028" cy="393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1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57915-E678-49A8-B3E7-0803E6BEB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3" t="15556" r="12785" b="16389"/>
          <a:stretch/>
        </p:blipFill>
        <p:spPr>
          <a:xfrm>
            <a:off x="207169" y="800100"/>
            <a:ext cx="6143625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5E988-AE72-46BF-BE2D-4CE39291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702" y="0"/>
            <a:ext cx="88832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6581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B59E6-52F8-44BD-AACF-FC11A117F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0" y="0"/>
            <a:ext cx="8930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8778" y="11405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04378" y="238698"/>
            <a:ext cx="7801200" cy="506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SzPts val="4000"/>
            </a:pPr>
            <a:endParaRPr lang="en-IN" sz="28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701C3-D56C-4D0D-A830-78154403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9351" y="0"/>
            <a:ext cx="89069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1200" y="58157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0" y="536028"/>
                <a:ext cx="7801200" cy="4243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algn="ctr">
                  <a:lnSpc>
                    <a:spcPct val="115000"/>
                  </a:lnSpc>
                  <a:buSzPts val="4000"/>
                </a:pPr>
                <a:r>
                  <a:rPr lang="en-US" sz="2000" u="sng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Evaluation:-</a:t>
                </a:r>
              </a:p>
              <a:p>
                <a:pPr marL="457200" algn="ctr">
                  <a:lnSpc>
                    <a:spcPct val="115000"/>
                  </a:lnSpc>
                  <a:buSzPts val="4000"/>
                </a:pPr>
                <a:r>
                  <a:rPr lang="en-US" sz="1800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actorize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:− 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𝑦</m:t>
                        </m:r>
                      </m:e>
                      <m:sup>
                        <m: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5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+6</m:t>
                    </m:r>
                  </m:oMath>
                </a14:m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.</a:t>
                </a:r>
              </a:p>
              <a:p>
                <a:pPr marL="457200" algn="ctr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2. </a:t>
                </a: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Factorize:- </a:t>
                </a:r>
                <a14:m>
                  <m:oMath xmlns:m="http://schemas.openxmlformats.org/officeDocument/2006/math">
                    <m:r>
                      <a:rPr lang="en-IN" sz="18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IN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IN" sz="1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1800" dirty="0">
                  <a:solidFill>
                    <a:srgbClr val="002060"/>
                  </a:solidFill>
                  <a:latin typeface="Footlight MT Light" panose="0204060206030A020304" pitchFamily="18" charset="0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028"/>
                <a:ext cx="7801200" cy="4243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2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b="1" dirty="0">
                <a:solidFill>
                  <a:srgbClr val="FF0000"/>
                </a:solidFill>
                <a:latin typeface="Castellar" panose="020A0402060406010301" pitchFamily="18" charset="0"/>
              </a:rPr>
              <a:t>H</a:t>
            </a:r>
            <a:r>
              <a:rPr lang="en" sz="1800" b="1" dirty="0">
                <a:solidFill>
                  <a:srgbClr val="FF0000"/>
                </a:solidFill>
                <a:latin typeface="Castellar" panose="020A0402060406010301" pitchFamily="18" charset="0"/>
              </a:rPr>
              <a:t>omework:-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b="1" dirty="0">
                <a:latin typeface="Castellar" panose="020A0402060406010301" pitchFamily="18" charset="0"/>
              </a:rPr>
              <a:t>E</a:t>
            </a:r>
            <a:r>
              <a:rPr lang="en" sz="1800" b="1" dirty="0">
                <a:latin typeface="Castellar" panose="020A0402060406010301" pitchFamily="18" charset="0"/>
              </a:rPr>
              <a:t>xercise - 2.4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stellar" panose="020A0402060406010301" pitchFamily="18" charset="0"/>
                <a:sym typeface="Arial"/>
              </a:rPr>
              <a:t>QUESTION NUMBER-4,5</a:t>
            </a:r>
            <a:endParaRPr sz="1800" b="1" i="0" u="none" strike="noStrike" cap="none" dirty="0">
              <a:solidFill>
                <a:srgbClr val="FF0000"/>
              </a:solidFill>
              <a:latin typeface="Castellar" panose="020A0402060406010301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013" y="92625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-344616" y="0"/>
                <a:ext cx="9488616" cy="4266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i="0" u="sng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A</a:t>
                </a:r>
                <a:r>
                  <a:rPr lang="en-IN" sz="1800" u="sng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HA:-</a:t>
                </a:r>
              </a:p>
              <a:p>
                <a:pPr marL="45720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1.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IN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I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I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dx</m:t>
                    </m:r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IN" sz="1800" dirty="0">
                  <a:solidFill>
                    <a:srgbClr val="FF0000"/>
                  </a:solidFill>
                </a:endParaRP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Show that </a:t>
                </a:r>
                <a:r>
                  <a:rPr lang="en-IN" sz="1800" dirty="0" err="1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a+c+e</a:t>
                </a: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= </a:t>
                </a:r>
                <a:r>
                  <a:rPr lang="en-IN" sz="1800" dirty="0" err="1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b+d</a:t>
                </a: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=0.</a:t>
                </a: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2. Without actual division , prove that </a:t>
                </a:r>
                <a14:m>
                  <m:oMath xmlns:m="http://schemas.openxmlformats.org/officeDocument/2006/math">
                    <m:r>
                      <a:rPr lang="en-IN" sz="18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I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IN" sz="1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I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1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I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is actually divisible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+2.</m:t>
                    </m:r>
                  </m:oMath>
                </a14:m>
                <a:endParaRPr lang="en-IN" sz="1800" dirty="0">
                  <a:solidFill>
                    <a:srgbClr val="FF0000"/>
                  </a:solidFill>
                </a:endParaRPr>
              </a:p>
              <a:p>
                <a:pPr marL="457200" lvl="0">
                  <a:lnSpc>
                    <a:spcPct val="115000"/>
                  </a:lnSpc>
                  <a:buSzPts val="4000"/>
                </a:pPr>
                <a:endParaRPr lang="en-IN" sz="3200" dirty="0">
                  <a:solidFill>
                    <a:srgbClr val="FF0000"/>
                  </a:solidFill>
                  <a:latin typeface="Footlight MT Light" panose="0204060206030A020304" pitchFamily="18" charset="0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616" y="0"/>
                <a:ext cx="9488616" cy="426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1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287" y="152750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Google Shape;78;p16"/>
              <p:cNvSpPr txBox="1"/>
              <p:nvPr/>
            </p:nvSpPr>
            <p:spPr>
              <a:xfrm>
                <a:off x="-347589" y="991740"/>
                <a:ext cx="8681141" cy="3693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000" u="sng" dirty="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PREVIOUS KNOWLEDGE TEST </a:t>
                </a:r>
                <a:r>
                  <a:rPr lang="en-US" sz="2000" b="0" i="0" u="sng" strike="noStrike" cap="none" dirty="0">
                    <a:solidFill>
                      <a:srgbClr val="FF0000"/>
                    </a:solidFill>
                    <a:latin typeface="Castellar" panose="020A0402060406010301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Castellar" panose="020A0402060406010301" pitchFamily="18" charset="0"/>
                    <a:sym typeface="Arial"/>
                  </a:rPr>
                  <a:t> </a:t>
                </a: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sym typeface="Arial"/>
                  </a:rPr>
                  <a:t>Factorize </a:t>
                </a:r>
                <a14:m>
                  <m:oMath xmlns:m="http://schemas.openxmlformats.org/officeDocument/2006/math">
                    <m:r>
                      <a:rPr kumimoji="0" lang="en-IN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6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+17</m:t>
                    </m:r>
                    <m:r>
                      <a:rPr kumimoji="0" lang="en-I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+5</m:t>
                    </m:r>
                  </m:oMath>
                </a14:m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sym typeface="Arial"/>
                  </a:rPr>
                  <a:t> </a:t>
                </a: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sym typeface="Arial"/>
                  </a:rPr>
                  <a:t>by splitting the middle term and by using factor theorem.</a:t>
                </a:r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589" y="991740"/>
                <a:ext cx="8681141" cy="3693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7833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277303" y="152750"/>
            <a:ext cx="868114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strike="noStrike" cap="none" dirty="0">
                <a:solidFill>
                  <a:srgbClr val="00B050"/>
                </a:solidFill>
                <a:latin typeface="Footlight MT Light" panose="0204060206030A020304" pitchFamily="18" charset="0"/>
                <a:sym typeface="Arial"/>
              </a:rPr>
              <a:t>Students will learn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Footlight MT Light" panose="0204060206030A020304" pitchFamily="18" charset="0"/>
              </a:rPr>
              <a:t>a)</a:t>
            </a:r>
            <a:r>
              <a:rPr lang="en-US" sz="2000" b="0" i="0" strike="noStrike" cap="none" dirty="0">
                <a:solidFill>
                  <a:srgbClr val="00B05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Footlight MT Light" panose="0204060206030A020304" pitchFamily="18" charset="0"/>
              </a:rPr>
              <a:t>factor</a:t>
            </a:r>
            <a:r>
              <a:rPr lang="en-US" sz="20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theorem and remainder theorem.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0250" y="259407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70408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4000" dirty="0">
              <a:latin typeface="Footlight MT Light" panose="0204060206030A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7ADCA4-36C8-4AF8-BBB7-3B23B3F3C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69" y="157521"/>
            <a:ext cx="8726214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EXERCISE-2.4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1.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Determine which of the following polynomials has (x +1) a factor.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+x +1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(2 +√2 )x + √2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The zero of x + 1 is -1.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Let p (x) =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 (-1) =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(-1) + 1 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-1 + 1 – 1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 (- 1) = 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(x+ 1) is a factor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+ 1.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  <p:pic>
        <p:nvPicPr>
          <p:cNvPr id="5" name="Google Shape;77;p16">
            <a:extLst>
              <a:ext uri="{FF2B5EF4-FFF2-40B4-BE49-F238E27FC236}">
                <a16:creationId xmlns:a16="http://schemas.microsoft.com/office/drawing/2014/main" id="{D153D995-53B0-4314-9993-BE9881C3FB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28216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9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287" y="1086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18858" y="1264501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Let p (x) =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+ 1 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 (-1)=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(- 1)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1 – 3 + 3 – 1 + 1 =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 (-1) ≠ 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(x + 1) is not a factor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x+ 1.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Let p (x) =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(2 + √2) x + √2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 (- 1) =(- 1)3- (-1)2 – (2 + √2)(-1) + √2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-1 – 1 + 2 + √2 + √2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2√2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 (-1) ≠ 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(x + 1) is not a factor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(2 + √2) x + √2.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FF645-A6AB-4C68-9884-84205D3CCAC7}"/>
              </a:ext>
            </a:extLst>
          </p:cNvPr>
          <p:cNvSpPr txBox="1"/>
          <p:nvPr/>
        </p:nvSpPr>
        <p:spPr>
          <a:xfrm>
            <a:off x="374038" y="120731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Let p (x) =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P(-1) =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(-1)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(-1)+1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1 – 1 + 1 – 1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 (-1) ≠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So, (x + 1) is not a factor of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x+ 1.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9544" y="71438"/>
            <a:ext cx="1240557" cy="50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70408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2.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Use the Factor Theorem to determine whether g (x) is a factor of p (x) in each of the following cases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p (x)= 2x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2x – 1, g (x) = x + 1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p(x)= 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 + 1, g (x) = x + 2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p (x) = 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4x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+ 6, g (x) = x –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We have, p (x)= 2x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2x – 1 and g (x) = x + 1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p(-1) = 2(-1)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(-1)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2(-1) – 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2(-1) + 1 + 2 – 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-2 + 1 + 2 -1 = 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p(-1) = 0, so g(x) is a factor of p(x).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868" y="937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31429" y="315310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We have, p(x)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+ 3x + 1 and g(x) = x + 2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p(-2) = (-2)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+ 3(-2)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+ 3(-2)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-8 + 12 – 6 + 1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-14 + 13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-1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p(-2) ≠ 0, so g(x) is not a factor of p(x).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We have, = 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4x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+ 6 and g (x) = x – 3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p(3) = (3)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4(3)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+ 3 + 6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27 – 4(9) + 3 + 6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27 – 36 + 3 + 6 = 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p(3) = 0, so g(x) is a factor of p(x).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012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Find the value of k, if x – 1 is a factor of p (x) in each of the following cases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p (x) = 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p (x) = 2x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kx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 + √2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p (x) = kx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√2 x + 1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p (x) = kx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3x + 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For (x – 1) to be a factor of p(x), p(1) should be equal to 0.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) Here, p(x) = x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x + k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Since, p(1) = (1)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+1 + k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p(1) = k + 2 = 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k = -2.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012" y="7368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-883858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Castellar" panose="020A0402060406010301" pitchFamily="18" charset="0"/>
                <a:sym typeface="Arial"/>
              </a:rPr>
              <a:t> 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8BB32-4A43-4889-BB10-58A77A05B540}"/>
              </a:ext>
            </a:extLst>
          </p:cNvPr>
          <p:cNvSpPr txBox="1"/>
          <p:nvPr/>
        </p:nvSpPr>
        <p:spPr>
          <a:xfrm>
            <a:off x="338960" y="685556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(ii) Here, p (x) = 2x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kx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 + √2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Since, p(1) = 2(1)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k(1) + √2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2 + k + √2 =0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k = -2 – √2 = -(2 + √2)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(iii) Here, p (x) = kx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√2 x + 1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Since, p(1) = k(1)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(1) + 1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k – √2 + 1 = 0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k = √2 -1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(iv) Here, p(x) = kx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3x + k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p(1) = k(1)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3(1) + k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k – 3 + k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2k – 3 = 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⇒ k = 34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1333</Words>
  <Application>Microsoft Office PowerPoint</Application>
  <PresentationFormat>On-screen Show (16:9)</PresentationFormat>
  <Paragraphs>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Castellar</vt:lpstr>
      <vt:lpstr>Edwardian Script ITC</vt:lpstr>
      <vt:lpstr>Footlight MT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120</cp:revision>
  <dcterms:modified xsi:type="dcterms:W3CDTF">2021-12-18T05:00:22Z</dcterms:modified>
</cp:coreProperties>
</file>