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6" r:id="rId3"/>
    <p:sldId id="266" r:id="rId4"/>
    <p:sldId id="280" r:id="rId5"/>
    <p:sldId id="277" r:id="rId6"/>
    <p:sldId id="267" r:id="rId7"/>
    <p:sldId id="269" r:id="rId8"/>
    <p:sldId id="271" r:id="rId9"/>
    <p:sldId id="272" r:id="rId10"/>
    <p:sldId id="270" r:id="rId11"/>
    <p:sldId id="275" r:id="rId12"/>
    <p:sldId id="273" r:id="rId13"/>
    <p:sldId id="268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91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7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25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65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119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85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24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32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6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YXE7HDyIn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973" y="7971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937776" y="214171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</a:t>
            </a:r>
            <a:r>
              <a:rPr lang="en-US" b="1" dirty="0"/>
              <a:t> 2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:~ POLYNOMIALS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 TOPIC :~ FACTOR THEOREM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3801D-8C44-4EE3-A490-3B2EFDC20483}"/>
              </a:ext>
            </a:extLst>
          </p:cNvPr>
          <p:cNvSpPr txBox="1"/>
          <p:nvPr/>
        </p:nvSpPr>
        <p:spPr>
          <a:xfrm>
            <a:off x="4009350" y="565536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MODEL LESSON</a:t>
            </a:r>
            <a:endParaRPr lang="en-IN" sz="18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11522" y="260130"/>
            <a:ext cx="7801200" cy="506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SzPts val="4000"/>
            </a:pPr>
            <a:endParaRPr lang="en-IN" sz="2800" dirty="0">
              <a:solidFill>
                <a:srgbClr val="00206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8F7F7-6DE3-4E5A-8ECF-1E6C9AA5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7234" y="0"/>
            <a:ext cx="89148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006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Google Shape;78;p16"/>
              <p:cNvSpPr txBox="1"/>
              <p:nvPr/>
            </p:nvSpPr>
            <p:spPr>
              <a:xfrm>
                <a:off x="-171451" y="0"/>
                <a:ext cx="9020101" cy="4243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algn="ctr">
                  <a:lnSpc>
                    <a:spcPct val="115000"/>
                  </a:lnSpc>
                  <a:buSzPts val="4000"/>
                </a:pPr>
                <a:r>
                  <a:rPr lang="en-US" sz="20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</a:t>
                </a:r>
                <a:r>
                  <a:rPr lang="en-US" sz="2000" u="sng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Evaluation:-</a:t>
                </a:r>
              </a:p>
              <a:p>
                <a:pPr marL="457200">
                  <a:lnSpc>
                    <a:spcPct val="115000"/>
                  </a:lnSpc>
                  <a:buSzPts val="4000"/>
                </a:pPr>
                <a:r>
                  <a:rPr lang="en-US" sz="20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1. </a:t>
                </a:r>
                <a:r>
                  <a:rPr lang="en-US" sz="20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Find the value of ‘k’ if x-1is a factor of</a:t>
                </a:r>
                <a:r>
                  <a:rPr lang="en-US" sz="20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  <m:r>
                          <a:rPr kumimoji="0" lang="en-I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IN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3</m:t>
                    </m:r>
                    <m:sSup>
                      <m:sSupPr>
                        <m:ctrlPr>
                          <a:rPr kumimoji="0" lang="en-I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−4</m:t>
                    </m:r>
                    <m:r>
                      <a:rPr kumimoji="0" lang="en-I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IN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k</m:t>
                    </m:r>
                  </m:oMath>
                </a14:m>
                <a:r>
                  <a:rPr lang="en-IN" sz="20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.</a:t>
                </a:r>
              </a:p>
              <a:p>
                <a:pPr marL="457200">
                  <a:lnSpc>
                    <a:spcPct val="115000"/>
                  </a:lnSpc>
                  <a:buSzPts val="4000"/>
                </a:pPr>
                <a:r>
                  <a:rPr lang="en-IN" sz="20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2. </a:t>
                </a:r>
                <a:r>
                  <a:rPr lang="en-IN" sz="20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Factorize </a:t>
                </a:r>
                <a14:m>
                  <m:oMath xmlns:m="http://schemas.openxmlformats.org/officeDocument/2006/math">
                    <m:r>
                      <a:rPr lang="en-IN" sz="2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I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000" i="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0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+17</m:t>
                    </m:r>
                    <m:r>
                      <a:rPr lang="en-I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IN" sz="2000" dirty="0">
                    <a:solidFill>
                      <a:srgbClr val="00B050"/>
                    </a:solidFill>
                    <a:latin typeface="Footlight MT Light" panose="0204060206030A020304" pitchFamily="18" charset="0"/>
                  </a:rPr>
                  <a:t> </a:t>
                </a:r>
                <a:r>
                  <a:rPr lang="en-IN" sz="20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by splitting the middle term and by using factor theorem.</a:t>
                </a:r>
              </a:p>
            </p:txBody>
          </p:sp>
        </mc:Choice>
        <mc:Fallback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451" y="0"/>
                <a:ext cx="9020101" cy="4243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2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400" b="1" dirty="0">
                <a:solidFill>
                  <a:srgbClr val="FF0000"/>
                </a:solidFill>
                <a:latin typeface="Castellar" panose="020A0402060406010301" pitchFamily="18" charset="0"/>
              </a:rPr>
              <a:t>H</a:t>
            </a:r>
            <a:r>
              <a:rPr lang="en" sz="2400" b="1" dirty="0">
                <a:solidFill>
                  <a:srgbClr val="FF0000"/>
                </a:solidFill>
                <a:latin typeface="Castellar" panose="020A0402060406010301" pitchFamily="18" charset="0"/>
              </a:rPr>
              <a:t>omework:-</a:t>
            </a:r>
            <a:r>
              <a:rPr lang="en-IN" sz="2400" b="1" dirty="0">
                <a:latin typeface="Castellar" panose="020A0402060406010301" pitchFamily="18" charset="0"/>
              </a:rPr>
              <a:t>E</a:t>
            </a:r>
            <a:r>
              <a:rPr lang="en" sz="2400" b="1" dirty="0">
                <a:latin typeface="Castellar" panose="020A0402060406010301" pitchFamily="18" charset="0"/>
              </a:rPr>
              <a:t>xercise - 2.4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Castellar" panose="020A0402060406010301" pitchFamily="18" charset="0"/>
                <a:sym typeface="Arial"/>
              </a:rPr>
              <a:t>QUESTION NUMBER-1,2,3</a:t>
            </a:r>
            <a:endParaRPr sz="2400" b="1" i="0" u="none" strike="noStrike" cap="none" dirty="0">
              <a:solidFill>
                <a:srgbClr val="FF0000"/>
              </a:solidFill>
              <a:latin typeface="Castellar" panose="020A0402060406010301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78337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-123899" y="0"/>
                <a:ext cx="9144000" cy="4266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4000" i="0" u="sng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A</a:t>
                </a:r>
                <a:r>
                  <a:rPr lang="en-IN" sz="4000" u="sng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HA:-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1. For what value of ‘a’ is</a:t>
                </a:r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IN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sSup>
                      <m:sSup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11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a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+3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is exactly divisible by (2x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1)?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2. Find the value of ‘a’ and ‘b’ so that the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IN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10</m:t>
                    </m:r>
                    <m:sSup>
                      <m:sSup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a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is exactly divisible by x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1 and x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2.</a:t>
                </a: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99" y="0"/>
                <a:ext cx="9144000" cy="426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4377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Google Shape;78;p16"/>
              <p:cNvSpPr txBox="1"/>
              <p:nvPr/>
            </p:nvSpPr>
            <p:spPr>
              <a:xfrm>
                <a:off x="-230501" y="1236116"/>
                <a:ext cx="8681141" cy="3693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u="sng" dirty="0">
                    <a:solidFill>
                      <a:srgbClr val="FF0000"/>
                    </a:solidFill>
                    <a:latin typeface="Castellar" panose="020A0402060406010301" pitchFamily="18" charset="0"/>
                  </a:rPr>
                  <a:t>PREVIOUS KNOWLEDGE TEST </a:t>
                </a:r>
                <a:r>
                  <a:rPr lang="en-US" sz="2000" b="0" i="0" u="sng" strike="noStrike" cap="none" dirty="0">
                    <a:solidFill>
                      <a:srgbClr val="FF0000"/>
                    </a:solidFill>
                    <a:latin typeface="Castellar" panose="020A0402060406010301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400" b="0" i="0" strike="noStrike" cap="none" dirty="0">
                    <a:solidFill>
                      <a:srgbClr val="0070C0"/>
                    </a:solidFill>
                    <a:latin typeface="Castellar" panose="020A0402060406010301" pitchFamily="18" charset="0"/>
                    <a:sym typeface="Arial"/>
                  </a:rPr>
                  <a:t>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a) Find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−2</m:t>
                    </m:r>
                    <m:sSup>
                      <m:sSupPr>
                        <m:ctrlP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IN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IN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IN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I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+1</m:t>
                    </m:r>
                    <m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is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I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Footlight MT Light" panose="0204060206030A020304" pitchFamily="18" charset="0"/>
                    <a:cs typeface="Arial"/>
                    <a:sym typeface="Arial"/>
                  </a:rPr>
                  <a:t>divided by x-1 </a:t>
                </a:r>
                <a:r>
                  <a:rPr lang="en-US" sz="24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1800" dirty="0">
                  <a:solidFill>
                    <a:srgbClr val="0070C0"/>
                  </a:solidFill>
                  <a:latin typeface="Footlight MT Light" panose="0204060206030A020304" pitchFamily="18" charset="0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501" y="1236116"/>
                <a:ext cx="8681141" cy="3693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287" y="5000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71438" y="-50006"/>
            <a:ext cx="868114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Students will learn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Footlight MT Light" panose="0204060206030A020304" pitchFamily="18" charset="0"/>
              </a:rPr>
              <a:t>a)</a:t>
            </a:r>
            <a:r>
              <a:rPr lang="en-US" sz="2000" b="0" i="0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Footlight MT Light" panose="0204060206030A020304" pitchFamily="18" charset="0"/>
              </a:rPr>
              <a:t>factor</a:t>
            </a:r>
            <a:r>
              <a:rPr lang="en-US" sz="20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theorem.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1863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31429" y="-928440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28B2D-F096-46B6-8DA0-E84682E5F581}"/>
              </a:ext>
            </a:extLst>
          </p:cNvPr>
          <p:cNvSpPr txBox="1"/>
          <p:nvPr/>
        </p:nvSpPr>
        <p:spPr>
          <a:xfrm>
            <a:off x="457200" y="459717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2.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Find the remainder when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ax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+ 6x – a is divided by x – a.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Solution: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We have, p(x) = 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ax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+ 6x – a and zero of x – a is a.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∴ p(a) = (a)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a(a)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+ 6(a) – a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= a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– a</a:t>
            </a:r>
            <a:r>
              <a:rPr lang="en-US" sz="1800" b="0" i="0" baseline="3000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 + 6a – a = 5a</a:t>
            </a:r>
            <a:br>
              <a:rPr lang="en-US" sz="1800" dirty="0">
                <a:latin typeface="Footlight MT Light" panose="0204060206030A020304" pitchFamily="18" charset="0"/>
              </a:rPr>
            </a:br>
            <a:r>
              <a:rPr lang="en-US" sz="1800" b="0" i="0" dirty="0"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Thus, the required remainder is 5a.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7833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277303" y="-591206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Question 3.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Check whether 7 + 3x is a factor of 3x3+7x.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Solution: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We have, p(x) = 3x3+7x. and zero of 7 + 3x is −73.</a:t>
            </a:r>
            <a:endParaRPr lang="en-US" sz="1800" b="0" i="0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979D24-0627-4B2C-84F4-11083BB35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6091"/>
            <a:ext cx="3571875" cy="99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B2C70-A939-47D4-8FCF-30A3D3FB2391}"/>
              </a:ext>
            </a:extLst>
          </p:cNvPr>
          <p:cNvSpPr txBox="1"/>
          <p:nvPr/>
        </p:nvSpPr>
        <p:spPr>
          <a:xfrm>
            <a:off x="163566" y="3030774"/>
            <a:ext cx="4709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Footlight MT Light" panose="0204060206030A020304" pitchFamily="18" charset="0"/>
              </a:rPr>
              <a:t>Since,( −4909) ≠ 0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i.e. the remainder is not 0.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∴ 3x3 + 7x is not divisib1e by 7 + 3x.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Thus, 7 + 3x is not a factor of 3x3 + 7x.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107156" y="-406222"/>
            <a:ext cx="8780028" cy="494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8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  <a:hlinkClick r:id="rId4"/>
              </a:rPr>
              <a:t>https://www.youtube.com/watch?v=4YXE7HDyInM</a:t>
            </a:r>
            <a:endParaRPr lang="en-IN" sz="28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3200" b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IN" sz="2000" dirty="0">
                <a:solidFill>
                  <a:srgbClr val="0070C0"/>
                </a:solidFill>
                <a:latin typeface="Footlight MT Light" panose="0204060206030A020304" pitchFamily="18" charset="0"/>
              </a:rPr>
              <a:t>“As great a genius as Archimedes could not invent analytical geometry, for the algebraic knowledge necessary for such as achievement was not available in his time…”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0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                                                                             -</a:t>
            </a:r>
            <a:r>
              <a:rPr lang="en-IN" sz="2000" b="0" strike="noStrike" cap="none" dirty="0">
                <a:solidFill>
                  <a:schemeClr val="tx1"/>
                </a:solidFill>
                <a:latin typeface="Edwardian Script ITC" panose="030303020407070D0804" pitchFamily="66" charset="0"/>
                <a:sym typeface="Arial"/>
              </a:rPr>
              <a:t>Nathan A. Court…</a:t>
            </a:r>
            <a:endParaRPr lang="en-IN" sz="2000" b="0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8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765" y="83015"/>
            <a:ext cx="1232526" cy="5242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2183524"/>
            <a:ext cx="8537028" cy="393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1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800" b="0" i="0" u="sng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668D6-F534-4D87-9CEF-F5398FE2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469" y="0"/>
            <a:ext cx="90229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CB8B0D-F2B4-4F3E-A403-DFDC0761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7820" y="0"/>
            <a:ext cx="88753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6581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A05E1-6388-42E3-928A-888727F90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7234" y="0"/>
            <a:ext cx="89148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407</Words>
  <Application>Microsoft Office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Castellar</vt:lpstr>
      <vt:lpstr>Edwardian Script ITC</vt:lpstr>
      <vt:lpstr>Footlight MT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112</cp:revision>
  <dcterms:modified xsi:type="dcterms:W3CDTF">2021-12-18T05:32:35Z</dcterms:modified>
</cp:coreProperties>
</file>