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6" r:id="rId3"/>
    <p:sldId id="266" r:id="rId4"/>
    <p:sldId id="277" r:id="rId5"/>
    <p:sldId id="278" r:id="rId6"/>
    <p:sldId id="267" r:id="rId7"/>
    <p:sldId id="269" r:id="rId8"/>
    <p:sldId id="271" r:id="rId9"/>
    <p:sldId id="272" r:id="rId10"/>
    <p:sldId id="274" r:id="rId11"/>
    <p:sldId id="270" r:id="rId12"/>
    <p:sldId id="273" r:id="rId13"/>
    <p:sldId id="268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D8"/>
    <a:srgbClr val="41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 autoAdjust="0"/>
    <p:restoredTop sz="93842" autoAdjust="0"/>
  </p:normalViewPr>
  <p:slideViewPr>
    <p:cSldViewPr snapToGrid="0">
      <p:cViewPr varScale="1">
        <p:scale>
          <a:sx n="89" d="100"/>
          <a:sy n="89" d="100"/>
        </p:scale>
        <p:origin x="6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96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91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025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7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4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85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24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32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96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6onUHbWC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2325" y="69153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937776" y="214171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856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33293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 :~</a:t>
            </a:r>
            <a:r>
              <a:rPr lang="en-US" b="1" dirty="0"/>
              <a:t> 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:~ POLYNOMIALS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 TOPIC :~ REMAINDER THEOREM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B143E-DC96-4075-B241-FEDBBC43928C}"/>
              </a:ext>
            </a:extLst>
          </p:cNvPr>
          <p:cNvSpPr txBox="1"/>
          <p:nvPr/>
        </p:nvSpPr>
        <p:spPr>
          <a:xfrm>
            <a:off x="2421301" y="668062"/>
            <a:ext cx="504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MODEL LESSON</a:t>
            </a:r>
            <a:endParaRPr lang="en-IN" sz="18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6581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2A435-ECD0-4DB4-8B9A-47B281179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7820" y="0"/>
            <a:ext cx="88753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0799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Google Shape;78;p16"/>
              <p:cNvSpPr txBox="1"/>
              <p:nvPr/>
            </p:nvSpPr>
            <p:spPr>
              <a:xfrm>
                <a:off x="-787459" y="40399"/>
                <a:ext cx="9648497" cy="5062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algn="ctr">
                  <a:lnSpc>
                    <a:spcPct val="115000"/>
                  </a:lnSpc>
                  <a:buSzPts val="4000"/>
                </a:pPr>
                <a:r>
                  <a:rPr lang="en-US" sz="20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</a:t>
                </a:r>
                <a:r>
                  <a:rPr lang="en-US" sz="2000" u="sng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Evaluation:-</a:t>
                </a:r>
              </a:p>
              <a:p>
                <a:pPr marL="457200">
                  <a:lnSpc>
                    <a:spcPct val="115000"/>
                  </a:lnSpc>
                  <a:buSzPts val="4000"/>
                </a:pPr>
                <a:r>
                  <a:rPr lang="en-US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           a) Find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IN" sz="1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IN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8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is</a:t>
                </a:r>
                <a:r>
                  <a:rPr lang="en-IN" sz="1800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 </a:t>
                </a: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divided by x-1 .</a:t>
                </a:r>
              </a:p>
              <a:p>
                <a:pPr marL="457200">
                  <a:lnSpc>
                    <a:spcPct val="115000"/>
                  </a:lnSpc>
                  <a:buSzPts val="4000"/>
                </a:pPr>
                <a:endParaRPr kumimoji="0" lang="en-US" sz="2400" b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Footlight MT Light" panose="0204060206030A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7459" y="40399"/>
                <a:ext cx="9648497" cy="5062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1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b="1" dirty="0">
                <a:solidFill>
                  <a:srgbClr val="FF0000"/>
                </a:solidFill>
                <a:latin typeface="Castellar" panose="020A0402060406010301" pitchFamily="18" charset="0"/>
              </a:rPr>
              <a:t>H</a:t>
            </a:r>
            <a:r>
              <a:rPr lang="en" sz="1800" b="1" dirty="0">
                <a:solidFill>
                  <a:srgbClr val="FF0000"/>
                </a:solidFill>
                <a:latin typeface="Castellar" panose="020A0402060406010301" pitchFamily="18" charset="0"/>
              </a:rPr>
              <a:t>omework:-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b="1" dirty="0">
                <a:latin typeface="Castellar" panose="020A0402060406010301" pitchFamily="18" charset="0"/>
              </a:rPr>
              <a:t>E</a:t>
            </a:r>
            <a:r>
              <a:rPr lang="en" sz="1800" b="1" dirty="0">
                <a:latin typeface="Castellar" panose="020A0402060406010301" pitchFamily="18" charset="0"/>
              </a:rPr>
              <a:t>xercise - 2.3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stellar" panose="020A0402060406010301" pitchFamily="18" charset="0"/>
                <a:sym typeface="Arial"/>
              </a:rPr>
              <a:t>QUESTION NUMBER-2,3</a:t>
            </a:r>
            <a:endParaRPr sz="1800" b="1" i="0" u="none" strike="noStrike" cap="none" dirty="0">
              <a:solidFill>
                <a:srgbClr val="FF0000"/>
              </a:solidFill>
              <a:latin typeface="Castellar" panose="020A0402060406010301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869" y="85481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-123899" y="0"/>
                <a:ext cx="9144000" cy="4266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i="0" u="sng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A</a:t>
                </a:r>
                <a:r>
                  <a:rPr lang="en-IN" sz="1800" u="sng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HA:-</a:t>
                </a:r>
              </a:p>
              <a:p>
                <a:pPr marL="457200" marR="0" lvl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1.If the polynomials </a:t>
                </a:r>
                <a14:m>
                  <m:oMath xmlns:m="http://schemas.openxmlformats.org/officeDocument/2006/math">
                    <m:r>
                      <a:rPr lang="en-I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I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I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sSup>
                      <m:sSupPr>
                        <m:ctrlP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I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leave the same remainder when divided by x-3, find ‘a’.</a:t>
                </a: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2.If the p(x)=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+3</m:t>
                    </m:r>
                    <m:r>
                      <a:rPr kumimoji="0" lang="en-I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+1 </m:t>
                    </m:r>
                  </m:oMath>
                </a14:m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is divided by x+</a:t>
                </a:r>
                <a14:m>
                  <m:oMath xmlns:m="http://schemas.openxmlformats.org/officeDocument/2006/math">
                    <m:r>
                      <a:rPr lang="en-IN" sz="18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, find the remainder.</a:t>
                </a: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99" y="0"/>
                <a:ext cx="9144000" cy="426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0438" y="71194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Google Shape;78;p16"/>
              <p:cNvSpPr txBox="1"/>
              <p:nvPr/>
            </p:nvSpPr>
            <p:spPr>
              <a:xfrm>
                <a:off x="0" y="991740"/>
                <a:ext cx="8681141" cy="3693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000" u="sng" dirty="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PREVIOUS knowledge Test </a:t>
                </a:r>
                <a:r>
                  <a:rPr lang="en-US" sz="2000" b="0" i="0" u="sng" strike="noStrike" cap="none" dirty="0">
                    <a:solidFill>
                      <a:srgbClr val="FF0000"/>
                    </a:solidFill>
                    <a:latin typeface="Castellar" panose="020A0402060406010301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400" b="0" i="0" strike="noStrike" cap="none" dirty="0">
                    <a:solidFill>
                      <a:srgbClr val="0070C0"/>
                    </a:solidFill>
                    <a:latin typeface="Castellar" panose="020A0402060406010301" pitchFamily="18" charset="0"/>
                    <a:sym typeface="Arial"/>
                  </a:rPr>
                  <a:t> </a:t>
                </a: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Divide: </a:t>
                </a:r>
                <a14:m>
                  <m:oMath xmlns:m="http://schemas.openxmlformats.org/officeDocument/2006/math">
                    <m:r>
                      <a:rPr kumimoji="0" lang="en-IN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−4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−3</m:t>
                    </m:r>
                    <m:r>
                      <a:rPr kumimoji="0" lang="en-I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−1</m:t>
                    </m:r>
                    <m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by</m:t>
                    </m:r>
                    <m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x</m:t>
                    </m:r>
                    <m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−1</m:t>
                    </m:r>
                  </m:oMath>
                </a14:m>
                <a:r>
                  <a:rPr lang="en-US" sz="24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1740"/>
                <a:ext cx="8681141" cy="3693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527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23899" y="-152750"/>
            <a:ext cx="868114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strike="noStrike" cap="none" dirty="0">
                <a:solidFill>
                  <a:srgbClr val="00B050"/>
                </a:solidFill>
                <a:latin typeface="Footlight MT Light" panose="0204060206030A020304" pitchFamily="18" charset="0"/>
                <a:sym typeface="Arial"/>
              </a:rPr>
              <a:t>Students will learn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Footlight MT Light" panose="0204060206030A020304" pitchFamily="18" charset="0"/>
              </a:rPr>
              <a:t>a)</a:t>
            </a:r>
            <a:r>
              <a:rPr lang="en-US" sz="2000" b="0" i="0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US" sz="20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Remainder theorem.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006" y="13840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315760" y="286005"/>
            <a:ext cx="9648497" cy="9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SzPts val="4000"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Exercise-2.3</a:t>
            </a:r>
          </a:p>
          <a:p>
            <a:pPr marL="457200">
              <a:lnSpc>
                <a:spcPct val="115000"/>
              </a:lnSpc>
              <a:buSzPts val="4000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1.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Find the remainder when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 + 1 is divided by</a:t>
            </a:r>
            <a:endParaRPr kumimoji="0" lang="en-US" sz="1800" b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2693C-C68B-4C55-B158-A9E304B864DB}"/>
              </a:ext>
            </a:extLst>
          </p:cNvPr>
          <p:cNvSpPr txBox="1"/>
          <p:nvPr/>
        </p:nvSpPr>
        <p:spPr>
          <a:xfrm>
            <a:off x="157656" y="1214555"/>
            <a:ext cx="4824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  <a:cs typeface="Microsoft Uighur" panose="02000000000000000000" pitchFamily="2" charset="-78"/>
              </a:rPr>
              <a:t>(</a:t>
            </a:r>
            <a:r>
              <a:rPr lang="en-IN" sz="18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  <a:cs typeface="Microsoft Uighur" panose="02000000000000000000" pitchFamily="2" charset="-78"/>
              </a:rPr>
              <a:t>i</a:t>
            </a:r>
            <a:r>
              <a:rPr lang="en-IN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  <a:cs typeface="Microsoft Uighur" panose="02000000000000000000" pitchFamily="2" charset="-78"/>
              </a:rPr>
              <a:t>) x + 1</a:t>
            </a:r>
            <a:endParaRPr lang="en-IN" sz="1800" dirty="0">
              <a:latin typeface="Footlight MT Light" panose="0204060206030A020304" pitchFamily="18" charset="0"/>
              <a:cs typeface="Microsoft Uighur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2AE52-0642-48C6-8CE1-406350A81BC7}"/>
              </a:ext>
            </a:extLst>
          </p:cNvPr>
          <p:cNvSpPr txBox="1"/>
          <p:nvPr/>
        </p:nvSpPr>
        <p:spPr>
          <a:xfrm>
            <a:off x="176856" y="1565338"/>
            <a:ext cx="4824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x</a:t>
            </a:r>
            <a:endParaRPr lang="en-IN" sz="1800" dirty="0">
              <a:latin typeface="Footlight MT Light" panose="0204060206030A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90395-CF45-4C67-B5AF-D4689ABB9642}"/>
              </a:ext>
            </a:extLst>
          </p:cNvPr>
          <p:cNvSpPr txBox="1"/>
          <p:nvPr/>
        </p:nvSpPr>
        <p:spPr>
          <a:xfrm>
            <a:off x="163314" y="1866684"/>
            <a:ext cx="4824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Let p(x) =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 +1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The zero of x + 1 is -1.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p(-1) = (-1)3 + 3(-1)2 + 3(-1) +1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-1 + 3- 3 + 1 = 0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Thus, the required remainder = 0</a:t>
            </a:r>
            <a:endParaRPr lang="en-IN" sz="1800" dirty="0">
              <a:latin typeface="Footlight MT Light" panose="0204060206030A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6FF67-0613-4320-AB82-2D1696CA9D97}"/>
              </a:ext>
            </a:extLst>
          </p:cNvPr>
          <p:cNvSpPr txBox="1"/>
          <p:nvPr/>
        </p:nvSpPr>
        <p:spPr>
          <a:xfrm>
            <a:off x="157656" y="3559613"/>
            <a:ext cx="4824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The zero of x is 0.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p(0) = (0)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+ 3(0)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+ 3(0) + 1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0 + 0 + 0 + 1 = 1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Thus, the required remainder = 1.</a:t>
            </a:r>
            <a:endParaRPr lang="en-IN" sz="1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0141" y="14881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504497" y="260130"/>
            <a:ext cx="9648497" cy="100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>
              <a:lnSpc>
                <a:spcPct val="115000"/>
              </a:lnSpc>
              <a:buSzPts val="4000"/>
            </a:pPr>
            <a:r>
              <a:rPr lang="en-IN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x + </a:t>
            </a:r>
            <a:r>
              <a:rPr lang="el-GR" sz="1800" b="0" i="0" dirty="0">
                <a:solidFill>
                  <a:srgbClr val="222222"/>
                </a:solidFill>
                <a:effectLst/>
                <a:latin typeface="Roboto"/>
              </a:rPr>
              <a:t>π</a:t>
            </a:r>
            <a:endParaRPr kumimoji="0" lang="en-US" sz="1800" b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1DD22-BFD6-40B0-93A8-9A9DD0070D89}"/>
              </a:ext>
            </a:extLst>
          </p:cNvPr>
          <p:cNvSpPr txBox="1"/>
          <p:nvPr/>
        </p:nvSpPr>
        <p:spPr>
          <a:xfrm>
            <a:off x="-55181" y="932655"/>
            <a:ext cx="108545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Footlight MT Light" panose="0204060206030A020304" pitchFamily="18" charset="0"/>
              </a:rPr>
              <a:t> The zero of x + π is -π.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p(-π) = (-π)3 + 3(- π)22 + 3(- π) +1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= -π3 + 3π2 + (-3π) + 1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= – π3 + 3π2 – 3π +1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Thus, the required remainder is -π3 + 3π2 – 3π+1.</a:t>
            </a:r>
            <a:endParaRPr lang="en-IN" sz="1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877" y="6849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89210" y="-177622"/>
            <a:ext cx="8780028" cy="494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800" b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  <a:hlinkClick r:id="rId4"/>
              </a:rPr>
              <a:t>https://www.youtube.com/watch?v=F6onUHbWCus</a:t>
            </a:r>
            <a:r>
              <a:rPr lang="en-IN" sz="2800" b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dirty="0">
                <a:solidFill>
                  <a:srgbClr val="0070C0"/>
                </a:solidFill>
                <a:latin typeface="Footlight MT Light" panose="0204060206030A020304" pitchFamily="18" charset="0"/>
              </a:rPr>
              <a:t>“As great a genius as Archimedes could not invent analytical geometry, for the algebraic knowledge necessary for such as achievement was not available in his time…”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400" b="0" strike="noStrike" cap="none" dirty="0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                                                                             -</a:t>
            </a:r>
            <a:r>
              <a:rPr lang="en-IN" sz="2400" b="0" strike="noStrike" cap="none" dirty="0">
                <a:solidFill>
                  <a:schemeClr val="tx1"/>
                </a:solidFill>
                <a:latin typeface="Edwardian Script ITC" panose="030303020407070D0804" pitchFamily="66" charset="0"/>
                <a:sym typeface="Arial"/>
              </a:rPr>
              <a:t>Nathan A. Court…</a:t>
            </a:r>
            <a:endParaRPr lang="en-IN" sz="2400" b="0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8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765" y="136506"/>
            <a:ext cx="1232526" cy="5242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2183524"/>
            <a:ext cx="8537028" cy="393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1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65293-EF7E-4F59-893A-6BFBF14D6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0" y="0"/>
            <a:ext cx="905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869" y="9262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C5F84-7289-4AEE-A9F3-1FDC0450E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500" y="0"/>
            <a:ext cx="91210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6312" y="7833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CFA2A-FD2E-4233-BD52-643A2E848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5400" y="0"/>
            <a:ext cx="90829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419</Words>
  <Application>Microsoft Office PowerPoint</Application>
  <PresentationFormat>On-screen Show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Castellar</vt:lpstr>
      <vt:lpstr>Edwardian Script ITC</vt:lpstr>
      <vt:lpstr>Footlight MT Light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116</cp:revision>
  <dcterms:modified xsi:type="dcterms:W3CDTF">2021-12-18T05:30:25Z</dcterms:modified>
</cp:coreProperties>
</file>