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76" r:id="rId3"/>
    <p:sldId id="266" r:id="rId4"/>
    <p:sldId id="278" r:id="rId5"/>
    <p:sldId id="279" r:id="rId6"/>
    <p:sldId id="280" r:id="rId7"/>
    <p:sldId id="277" r:id="rId8"/>
    <p:sldId id="267" r:id="rId9"/>
    <p:sldId id="269" r:id="rId10"/>
    <p:sldId id="270" r:id="rId11"/>
    <p:sldId id="273" r:id="rId12"/>
    <p:sldId id="268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1199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7760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1949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7163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9255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6244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YvC_r6UwhG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3" y="8567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POLYNOMIALS</a:t>
            </a:r>
            <a:endParaRPr lang="en-I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SUB TOPIC :~ DIVISION OF POLYNOMIAL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829A0A-CC50-479E-B72E-CD47ED2C7E24}"/>
              </a:ext>
            </a:extLst>
          </p:cNvPr>
          <p:cNvSpPr txBox="1"/>
          <p:nvPr/>
        </p:nvSpPr>
        <p:spPr>
          <a:xfrm>
            <a:off x="2315561" y="668062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Footlight MT Light" panose="0204060206030A020304" pitchFamily="18" charset="0"/>
              </a:rPr>
              <a:t>MODEL LESSON</a:t>
            </a:r>
            <a:endParaRPr lang="en-IN" sz="1800" b="1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211522" y="260130"/>
                <a:ext cx="7801200" cy="50627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000" i="0" u="none" strike="noStrike" cap="none" dirty="0">
                    <a:solidFill>
                      <a:srgbClr val="4118D8"/>
                    </a:solidFill>
                    <a:latin typeface="Footlight MT Light" panose="0204060206030A020304" pitchFamily="18" charset="0"/>
                    <a:sym typeface="Arial"/>
                  </a:rPr>
                  <a:t>Evaluation:</a:t>
                </a:r>
                <a:r>
                  <a:rPr lang="en-IN" sz="2000" dirty="0">
                    <a:solidFill>
                      <a:srgbClr val="4118D8"/>
                    </a:solidFill>
                    <a:latin typeface="Footlight MT Light" panose="0204060206030A020304" pitchFamily="18" charset="0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1.Divide p(x)= x+3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1800" i="1" u="none" strike="noStrike" cap="none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sSubSupPr>
                      <m:e>
                        <m:r>
                          <a:rPr lang="en-IN" sz="1800" i="0" u="none" strike="noStrike" cap="none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b>
                        <m:r>
                          <a:rPr lang="en-IN" sz="1800" i="0" u="none" strike="noStrike" cap="none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−</m:t>
                        </m:r>
                      </m:sub>
                      <m:sup>
                        <m:r>
                          <a:rPr lang="en-IN" sz="1800" i="0" u="none" strike="noStrike" cap="none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2</m:t>
                        </m:r>
                      </m:sup>
                    </m:sSubSup>
                    <m:r>
                      <a:rPr lang="en-IN" sz="1800" i="0" u="none" strike="noStrike" cap="none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sym typeface="Arial"/>
                      </a:rPr>
                      <m:t>1</m:t>
                    </m:r>
                    <m:r>
                      <a:rPr lang="en-US" sz="1800" b="0" i="0" u="none" strike="noStrike" cap="none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sym typeface="Arial"/>
                      </a:rPr>
                      <m:t> </m:t>
                    </m:r>
                  </m:oMath>
                </a14:m>
                <a:r>
                  <a:rPr lang="en-IN" sz="1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by</a:t>
                </a:r>
                <a:r>
                  <a:rPr lang="en-IN" sz="18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 g(x)= 1+x</a:t>
                </a:r>
              </a:p>
              <a:p>
                <a:pPr marL="457200" algn="ctr">
                  <a:lnSpc>
                    <a:spcPct val="115000"/>
                  </a:lnSpc>
                  <a:buSzPts val="4000"/>
                </a:pPr>
                <a:r>
                  <a:rPr lang="en-IN" sz="18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2. Divide: </a:t>
                </a:r>
                <a14:m>
                  <m:oMath xmlns:m="http://schemas.openxmlformats.org/officeDocument/2006/math">
                    <m:r>
                      <a:rPr lang="en-IN" sz="180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IN" sz="1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IN" sz="1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 sz="1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1800" i="0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by</m:t>
                    </m:r>
                    <m: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N" sz="1800" dirty="0">
                  <a:solidFill>
                    <a:srgbClr val="002060"/>
                  </a:solidFill>
                  <a:latin typeface="Footlight MT Light" panose="0204060206030A020304" pitchFamily="18" charset="0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22" y="260130"/>
                <a:ext cx="7801200" cy="50627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292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dirty="0">
                <a:solidFill>
                  <a:srgbClr val="FF0000"/>
                </a:solidFill>
                <a:latin typeface="Castellar" panose="020A0402060406010301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latin typeface="Castellar" panose="020A0402060406010301" pitchFamily="18" charset="0"/>
              </a:rPr>
              <a:t>E</a:t>
            </a:r>
            <a:r>
              <a:rPr lang="en" sz="1800" b="1" dirty="0">
                <a:latin typeface="Castellar" panose="020A0402060406010301" pitchFamily="18" charset="0"/>
              </a:rPr>
              <a:t>xercise - 2.3 question number 1.</a:t>
            </a:r>
            <a:endParaRPr sz="18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-123899" y="0"/>
                <a:ext cx="9144000" cy="42662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i="0" u="sng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A</a:t>
                </a:r>
                <a:r>
                  <a:rPr lang="en-IN" sz="1800" u="sng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HA:-</a:t>
                </a:r>
              </a:p>
              <a:p>
                <a:pPr marL="457200" marR="0" lvl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</a:pPr>
                <a:r>
                  <a:rPr lang="en-IN" sz="1800" dirty="0">
                    <a:solidFill>
                      <a:schemeClr val="tx1"/>
                    </a:solidFill>
                    <a:latin typeface="Footlight MT Light" panose="0204060206030A020304" pitchFamily="18" charset="0"/>
                  </a:rPr>
                  <a:t>1. </a:t>
                </a: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Divide and find quotient and remainder . </a:t>
                </a:r>
              </a:p>
              <a:p>
                <a:pPr marL="457200" marR="0" lvl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p(x)=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sSup>
                      <m:sSupPr>
                        <m:ctrlP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IN" sz="1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by x-1.</a:t>
                </a:r>
              </a:p>
              <a:p>
                <a:pPr marL="457200" marR="0" lvl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</a:pPr>
                <a:r>
                  <a:rPr lang="en-IN" sz="1800" dirty="0">
                    <a:solidFill>
                      <a:schemeClr val="tx1"/>
                    </a:solidFill>
                    <a:latin typeface="Footlight MT Light" panose="0204060206030A020304" pitchFamily="18" charset="0"/>
                  </a:rPr>
                  <a:t>2.</a:t>
                </a: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Find remainder if p(y)=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N" sz="18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sz="180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N" sz="18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sz="180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IN" sz="1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N" sz="180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is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divided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by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+2.</m:t>
                    </m:r>
                  </m:oMath>
                </a14:m>
                <a:endParaRPr lang="en-IN" sz="1800" dirty="0">
                  <a:solidFill>
                    <a:srgbClr val="FF0000"/>
                  </a:solidFill>
                  <a:latin typeface="Footlight MT Light" panose="0204060206030A020304" pitchFamily="18" charset="0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3899" y="0"/>
                <a:ext cx="9144000" cy="42662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61125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8" name="Google Shape;78;p16"/>
              <p:cNvSpPr txBox="1"/>
              <p:nvPr/>
            </p:nvSpPr>
            <p:spPr>
              <a:xfrm>
                <a:off x="-114300" y="1083365"/>
                <a:ext cx="8681141" cy="3693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000" u="sng" dirty="0">
                    <a:solidFill>
                      <a:srgbClr val="FF0000"/>
                    </a:solidFill>
                    <a:latin typeface="Castellar" panose="020A0402060406010301" pitchFamily="18" charset="0"/>
                  </a:rPr>
                  <a:t>PREVIOUS KNOWLEDGE TEST </a:t>
                </a:r>
                <a:r>
                  <a:rPr lang="en-US" sz="2000" b="0" i="0" u="sng" strike="noStrike" cap="none" dirty="0">
                    <a:solidFill>
                      <a:srgbClr val="FF0000"/>
                    </a:solidFill>
                    <a:latin typeface="Castellar" panose="020A0402060406010301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rgbClr val="0070C0"/>
                    </a:solidFill>
                    <a:latin typeface="Castellar" panose="020A0402060406010301" pitchFamily="18" charset="0"/>
                    <a:sym typeface="Arial"/>
                  </a:rPr>
                  <a:t> </a:t>
                </a:r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1. Find the values of the polynomials if x=1 :-</a:t>
                </a:r>
              </a:p>
              <a:p>
                <a:pPr marL="457200" marR="0" lvl="0" indent="0" algn="ctr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  <a:tabLst/>
                  <a:defRPr/>
                </a:pPr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a.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ar-AE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US" sz="1800" b="0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5</m:t>
                        </m:r>
                        <m:r>
                          <a:rPr kumimoji="0" lang="ar-AE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ar-AE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2</m:t>
                        </m:r>
                      </m:sup>
                    </m:sSup>
                    <m:r>
                      <a:rPr kumimoji="0" lang="ar-AE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+</m:t>
                    </m:r>
                    <m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3</m:t>
                    </m:r>
                    <m:r>
                      <a:rPr kumimoji="0" lang="ar-AE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𝑥</m:t>
                    </m:r>
                    <m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+</m:t>
                    </m:r>
                    <m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7</m:t>
                    </m:r>
                  </m:oMath>
                </a14:m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     b.5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US" sz="1800" b="0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</m:sup>
                    </m:sSup>
                    <m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−</m:t>
                    </m:r>
                    <m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2</m:t>
                    </m:r>
                    <m:sSup>
                      <m:sSupPr>
                        <m:ctrlPr>
                          <a:rPr kumimoji="0" lang="en-IN" sz="18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US" sz="18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 + 3x </a:t>
                </a:r>
                <a14:m>
                  <m:oMath xmlns:m="http://schemas.openxmlformats.org/officeDocument/2006/math">
                    <m:r>
                      <a:rPr kumimoji="0" lang="en-IN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−</m:t>
                    </m:r>
                  </m:oMath>
                </a14:m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 </a:t>
                </a:r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2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</p:txBody>
          </p:sp>
        </mc:Choice>
        <mc:Fallback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4300" y="1083365"/>
                <a:ext cx="8681141" cy="36930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704776" y="-152750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32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</a:t>
            </a:r>
            <a:r>
              <a:rPr lang="en-US" sz="20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Division of Polynomials.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1590" y="74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13086" y="74795"/>
            <a:ext cx="7801200" cy="168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EXERCISE-2.2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Question 1.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Find the value of the polynomial 5x – 4x2 + 3 at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) x = 0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(ii) x = – 1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(iii) x 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D18C6D-7AC0-4240-8AF5-FA46DFC66F00}"/>
              </a:ext>
            </a:extLst>
          </p:cNvPr>
          <p:cNvSpPr txBox="1"/>
          <p:nvPr/>
        </p:nvSpPr>
        <p:spPr>
          <a:xfrm>
            <a:off x="796159" y="1927243"/>
            <a:ext cx="4572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1et p(x) = 5x – 4x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p(0) = 5(0) – 4(0)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= 0 – 0 + 3 = 3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value of 5x – 4x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at x = 0 is 3.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p(-1) = 5(-1) – 4(-1)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– 5x – 4x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= -9 + 3 = -6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value of 5x – 4x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at x = -1 is -6.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p(2) = 5(2) – 4(2)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= 10 – 4(4) + 3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 – 16 + 3 = -3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value of 5x – 4x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at x = 2 is – 3.</a:t>
            </a:r>
            <a:endParaRPr lang="en-IN" sz="18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2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9012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625" y="212836"/>
            <a:ext cx="7801200" cy="1592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Question-2.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Find p (0), p (1) and p (2) for each of the following polynomials.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p(y) = y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 +1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p (t) = 2 +1 + 2t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-t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b="0" i="0" baseline="3000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182CE7-E8A6-49EA-BDB2-AAFC0F6D0169}"/>
              </a:ext>
            </a:extLst>
          </p:cNvPr>
          <p:cNvSpPr txBox="1"/>
          <p:nvPr/>
        </p:nvSpPr>
        <p:spPr>
          <a:xfrm>
            <a:off x="461142" y="1400430"/>
            <a:ext cx="457988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Given that p(y) =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 + 1.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P(0) = (0)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0 + 1 = 0 – 0 + 1 = 1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p(1) = (1)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 + 1 = 1 – 1 + 1 = 1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p(2) = (2)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 + 1 = 4 – 2 + 1 = 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Given that p(t) = 2 + t + 2t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t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∴p(0) = 2 + 0 + 2(0)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(0)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2 + 0 + 0 – 0=2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P(1) = 2 + 1 + 2(1)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(1)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2 + 1 + 2 – 1 = 4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p( 2) = 2 + 2 + 2(2)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(2)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2 + 2 + 8 – 8 = 4</a:t>
            </a:r>
            <a:endParaRPr lang="en-IN" sz="18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29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222032" y="-108389"/>
            <a:ext cx="8837885" cy="2680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>
              <a:lnSpc>
                <a:spcPct val="115000"/>
              </a:lnSpc>
              <a:buSzPts val="4000"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3.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Verify whether the following are zeroes of the polynomial, indicated against them.</a:t>
            </a:r>
            <a:r>
              <a:rPr lang="en-US" altLang="en-US" sz="1800" dirty="0">
                <a:solidFill>
                  <a:srgbClr val="222222"/>
                </a:solidFill>
                <a:latin typeface="Roboto"/>
              </a:rPr>
              <a:t> </a:t>
            </a:r>
            <a:br>
              <a:rPr lang="en-US" altLang="en-US" sz="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(iii) p (x) = x</a:t>
            </a:r>
            <a:r>
              <a:rPr lang="en-US" altLang="en-US" sz="11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1, x = x – 1</a:t>
            </a:r>
            <a:br>
              <a:rPr lang="en-US" altLang="en-US" sz="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(v) p (x) = x</a:t>
            </a:r>
            <a:r>
              <a:rPr lang="en-US" altLang="en-US" sz="11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, x = 0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altLang="en-US" sz="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endParaRPr lang="en-US" altLang="en-US" sz="28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D40C39-835F-4167-AF28-6609B9DE8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67" y="1550783"/>
            <a:ext cx="4929555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have, p(x) 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p(1) = (1)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 = 1 – 1=0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Since, p(1) = 0, so x = 1 is a zero of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Also, p(-1) = (-1)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 = 1 – 1 = 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Since p(-1) = 0, so, x = -1, is also a zero of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 We have, p(x) 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p(o) = (0)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Since, p(0) = 0, so, x = 0 is a zero of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5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625" y="0"/>
            <a:ext cx="7801200" cy="1466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Question-4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Find the zero of the polynomial in each of the following cases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p(x)=x+5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p (x) = x – 5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Solution-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28871-A811-4C60-87D2-A1E288096075}"/>
              </a:ext>
            </a:extLst>
          </p:cNvPr>
          <p:cNvSpPr txBox="1"/>
          <p:nvPr/>
        </p:nvSpPr>
        <p:spPr>
          <a:xfrm>
            <a:off x="457200" y="1466194"/>
            <a:ext cx="457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Footlight MT Light" panose="0204060206030A020304" pitchFamily="18" charset="0"/>
              </a:rPr>
              <a:t>(</a:t>
            </a:r>
            <a:r>
              <a:rPr lang="en-US" sz="1800" dirty="0" err="1">
                <a:latin typeface="Footlight MT Light" panose="0204060206030A020304" pitchFamily="18" charset="0"/>
              </a:rPr>
              <a:t>i</a:t>
            </a:r>
            <a:r>
              <a:rPr lang="en-US" sz="1800" dirty="0">
                <a:latin typeface="Footlight MT Light" panose="0204060206030A020304" pitchFamily="18" charset="0"/>
              </a:rPr>
              <a:t>) We have, p(x) = x + 5. Since, p(x) = 0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⇒ x + 5 = 0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⇒ x = -5.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Thus, zero of x + 5 is -5.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(ii) We have, p(x) = x – 5.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Since, p(x) = 0 ⇒ x – 5 = 0 ⇒ x = -5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Thus, zero of x – 5 is 5.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(iii) We have, p(x) = 2x + 5. Since, p(x) = 0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⇒ 2x + 5 =0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⇒ 2x = -5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⇒ x = −52</a:t>
            </a:r>
          </a:p>
          <a:p>
            <a:r>
              <a:rPr lang="en-US" sz="1800" dirty="0">
                <a:latin typeface="Footlight MT Light" panose="0204060206030A020304" pitchFamily="18" charset="0"/>
              </a:rPr>
              <a:t>Thus, zero of 2x + 5 is −52 .</a:t>
            </a:r>
            <a:endParaRPr lang="en-IN" sz="18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96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431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0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  <a:hlinkClick r:id="rId4"/>
              </a:rPr>
              <a:t>https://www.youtube.com/watch?v=YvC_r6UwhGI</a:t>
            </a:r>
            <a:endParaRPr lang="en-IN"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“As great a genius as Archimedes could not invent analytical geometry, for the algebraic knowledge necessary for such as achievement was not available in his time…”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lang="en-IN" sz="20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Nathan A. Court…</a:t>
            </a:r>
            <a:endParaRPr lang="en-IN" sz="20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881" y="0"/>
            <a:ext cx="1232526" cy="52420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94593" y="482820"/>
            <a:ext cx="8537028" cy="3933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1: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Make sure the polynomial is written in descending order. If any terms are missing, use a zero to fill in the missing term (this will help with the spacing).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2: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Divide the term with the highest power inside the division symbol by the term with the highest power outside the division symbol.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3: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Multiply (or distribute) the answer obtained in the previous step by the polynomial in front of the division symbol.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4: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Subtract and bring down the next term.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5: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Repeat Steps 2, 3, and 4 until there are no more terms to bring down.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Step 6:</a:t>
            </a:r>
            <a:r>
              <a:rPr lang="en-US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	</a:t>
            </a:r>
            <a:r>
              <a:rPr lang="en-US" sz="1800" b="0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Write the final answer. The term remaining after the last subtract step is the remainder and must be written as a fraction in the final answer.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Example 1 – </a:t>
            </a:r>
            <a:endParaRPr lang="en-US" sz="1800" b="0" i="0" u="sng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6ADDD29-0993-4BD3-ADAC-529CA0CD6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172" y="-138539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Divide: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2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            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Example 1">
            <a:extLst>
              <a:ext uri="{FF2B5EF4-FFF2-40B4-BE49-F238E27FC236}">
                <a16:creationId xmlns:a16="http://schemas.microsoft.com/office/drawing/2014/main" id="{71DEA37E-4B4D-4908-A308-7356552EF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122" y="4108887"/>
            <a:ext cx="1123950" cy="551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90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1177</Words>
  <Application>Microsoft Office PowerPoint</Application>
  <PresentationFormat>On-screen Show (16:9)</PresentationFormat>
  <Paragraphs>74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Castellar</vt:lpstr>
      <vt:lpstr>Edwardian Script ITC</vt:lpstr>
      <vt:lpstr>Footlight MT Light</vt:lpstr>
      <vt:lpstr>Roboto</vt:lpstr>
      <vt:lpstr>Times New Roman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118</cp:revision>
  <dcterms:modified xsi:type="dcterms:W3CDTF">2021-12-18T05:28:09Z</dcterms:modified>
</cp:coreProperties>
</file>