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6" r:id="rId3"/>
    <p:sldId id="26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7" r:id="rId13"/>
    <p:sldId id="271" r:id="rId14"/>
    <p:sldId id="269" r:id="rId15"/>
    <p:sldId id="270" r:id="rId16"/>
    <p:sldId id="273" r:id="rId17"/>
    <p:sldId id="268" r:id="rId18"/>
    <p:sldId id="25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D8"/>
    <a:srgbClr val="41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93842" autoAdjust="0"/>
  </p:normalViewPr>
  <p:slideViewPr>
    <p:cSldViewPr snapToGrid="0">
      <p:cViewPr varScale="1">
        <p:scale>
          <a:sx n="89" d="100"/>
          <a:sy n="89" d="100"/>
        </p:scale>
        <p:origin x="6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936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14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85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32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24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91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02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781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199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569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765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3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27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nZqhZZivG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973" y="5186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937776" y="214171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856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33293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 :~</a:t>
            </a:r>
            <a:r>
              <a:rPr lang="en-US" b="1" dirty="0"/>
              <a:t> 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:~ POLYNOMIALS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 TOPIC :~ ZEROES OF POLYNOMIAL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3CC46-8483-42C0-A619-740B62132BCE}"/>
              </a:ext>
            </a:extLst>
          </p:cNvPr>
          <p:cNvSpPr txBox="1"/>
          <p:nvPr/>
        </p:nvSpPr>
        <p:spPr>
          <a:xfrm>
            <a:off x="3576063" y="667063"/>
            <a:ext cx="504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MODEL LESSON</a:t>
            </a:r>
            <a:endParaRPr lang="en-IN" sz="18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1862" y="108169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2462" y="932460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F203F-820A-4C7A-BC2C-B6AF634B363B}"/>
              </a:ext>
            </a:extLst>
          </p:cNvPr>
          <p:cNvSpPr txBox="1"/>
          <p:nvPr/>
        </p:nvSpPr>
        <p:spPr>
          <a:xfrm>
            <a:off x="338960" y="147507"/>
            <a:ext cx="457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5.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Classify the following as linear, quadratic and cubic polynomials.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 x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x –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y + y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+4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1 + x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(v) 3t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(vi) r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(vii) 7x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</a:p>
          <a:p>
            <a:b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endParaRPr lang="en-IN" sz="1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582" y="7168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31429" y="71685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0BAFF-E459-4979-8AEF-63B1C7A5D356}"/>
              </a:ext>
            </a:extLst>
          </p:cNvPr>
          <p:cNvSpPr txBox="1"/>
          <p:nvPr/>
        </p:nvSpPr>
        <p:spPr>
          <a:xfrm>
            <a:off x="338959" y="299545"/>
            <a:ext cx="66293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The degree of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is 2. So, it is a quadratic polynomial.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The degree of x –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 3. So, it is a cubic polynomial.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The degree of y + y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+ 4 is 2. So, it is a quadratic polynomial.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The degree of 1 + x is 1. So, it is a linear polynomial.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(v) The degree of 3t is 1. So, it is a linear polynomial.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(vi) The degree of r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 2. So, it is a quadratic polynomial.</a:t>
            </a:r>
          </a:p>
          <a:p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(vii) The degree of 7x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 3. So, it is a cubic polynomial.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788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857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250032" y="-163333"/>
            <a:ext cx="8780028" cy="494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400" b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  <a:hlinkClick r:id="rId4"/>
              </a:rPr>
              <a:t>https://www.youtube.com/watch?v=dnZqhZZivGs</a:t>
            </a:r>
            <a:endParaRPr lang="en-IN" sz="24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dirty="0">
                <a:solidFill>
                  <a:srgbClr val="0070C0"/>
                </a:solidFill>
                <a:latin typeface="Footlight MT Light" panose="0204060206030A020304" pitchFamily="18" charset="0"/>
              </a:rPr>
              <a:t>“As great a genius as Archimedes could not invent analytical geometry, for the algebraic knowledge necessary for such as achievement was not available in his time…”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b="0" strike="noStrike" cap="none" dirty="0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                                                                             -</a:t>
            </a:r>
            <a:r>
              <a:rPr lang="en-IN" sz="2000" b="0" strike="noStrike" cap="none" dirty="0">
                <a:solidFill>
                  <a:schemeClr val="tx1"/>
                </a:solidFill>
                <a:latin typeface="Edwardian Script ITC" panose="030303020407070D0804" pitchFamily="66" charset="0"/>
                <a:sym typeface="Arial"/>
              </a:rPr>
              <a:t>Nathan A. Court…</a:t>
            </a:r>
            <a:endParaRPr lang="en-IN" sz="2000" b="0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8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4" y="71194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C8EAA-7265-47AB-BCDC-82DBB8B6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7821" y="0"/>
            <a:ext cx="8875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433" y="54439"/>
            <a:ext cx="1232526" cy="5242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2183524"/>
            <a:ext cx="8537028" cy="393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1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2D247-68E3-4D83-80DC-B028F696C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9351" y="0"/>
            <a:ext cx="90308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3294" y="71194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211522" y="260130"/>
                <a:ext cx="7801200" cy="5062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2000" i="0" u="none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  <a:r>
                  <a:rPr lang="en-IN" sz="2000" i="0" u="none" strike="noStrike" cap="none" dirty="0">
                    <a:solidFill>
                      <a:srgbClr val="4118D8"/>
                    </a:solidFill>
                    <a:latin typeface="Footlight MT Light" panose="0204060206030A020304" pitchFamily="18" charset="0"/>
                    <a:sym typeface="Arial"/>
                  </a:rPr>
                  <a:t>Evaluation:</a:t>
                </a:r>
                <a:endParaRPr lang="en-US" sz="2000" dirty="0">
                  <a:solidFill>
                    <a:srgbClr val="00206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i="0" u="none" strike="noStrike" cap="none" dirty="0">
                    <a:solidFill>
                      <a:srgbClr val="002060"/>
                    </a:solidFill>
                    <a:latin typeface="Footlight MT Light" panose="0204060206030A020304" pitchFamily="18" charset="0"/>
                    <a:sym typeface="Arial"/>
                  </a:rPr>
                  <a:t>    1. Find the values of the polynomials if x=1 :-</a:t>
                </a:r>
              </a:p>
              <a:p>
                <a:pPr marL="457200" algn="ctr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1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1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1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1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    b.5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I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+ 3x </a:t>
                </a:r>
                <a14:m>
                  <m:oMath xmlns:m="http://schemas.openxmlformats.org/officeDocument/2006/math">
                    <m:r>
                      <a:rPr lang="en-IN" sz="1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sz="1800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2</a:t>
                </a:r>
                <a:endParaRPr lang="en-IN" sz="1800" i="0" u="none" strike="noStrike" cap="none" dirty="0">
                  <a:solidFill>
                    <a:srgbClr val="00206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algn="ctr">
                  <a:lnSpc>
                    <a:spcPct val="115000"/>
                  </a:lnSpc>
                  <a:buSzPts val="4000"/>
                </a:pPr>
                <a:endParaRPr lang="en-IN" sz="2800" dirty="0">
                  <a:solidFill>
                    <a:srgbClr val="002060"/>
                  </a:solidFill>
                  <a:latin typeface="Footlight MT Light" panose="0204060206030A020304" pitchFamily="18" charset="0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22" y="260130"/>
                <a:ext cx="7801200" cy="5062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4000" b="1" dirty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b="1" dirty="0">
                <a:solidFill>
                  <a:srgbClr val="FF0000"/>
                </a:solidFill>
                <a:latin typeface="Castellar" panose="020A0402060406010301" pitchFamily="18" charset="0"/>
              </a:rPr>
              <a:t>H</a:t>
            </a:r>
            <a:r>
              <a:rPr lang="en" sz="2000" b="1" dirty="0">
                <a:solidFill>
                  <a:srgbClr val="FF0000"/>
                </a:solidFill>
                <a:latin typeface="Castellar" panose="020A0402060406010301" pitchFamily="18" charset="0"/>
              </a:rPr>
              <a:t>omework:-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b="1" dirty="0">
                <a:latin typeface="Castellar" panose="020A0402060406010301" pitchFamily="18" charset="0"/>
              </a:rPr>
              <a:t>E</a:t>
            </a:r>
            <a:r>
              <a:rPr lang="en" sz="1800" b="1" dirty="0">
                <a:latin typeface="Castellar" panose="020A0402060406010301" pitchFamily="18" charset="0"/>
              </a:rPr>
              <a:t>xercise - 2.2</a:t>
            </a:r>
            <a:endParaRPr sz="1800" b="1" i="0" u="none" strike="noStrike" cap="none" dirty="0">
              <a:solidFill>
                <a:srgbClr val="FF0000"/>
              </a:solidFill>
              <a:latin typeface="Castellar" panose="020A0402060406010301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-123899" y="0"/>
                <a:ext cx="9144000" cy="4266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2000" i="0" u="sng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A</a:t>
                </a:r>
                <a:r>
                  <a:rPr lang="en-IN" sz="2000" u="sng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HA:-</a:t>
                </a:r>
              </a:p>
              <a:p>
                <a:pPr marL="457200" marR="0" lvl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chemeClr val="tx1"/>
                    </a:solidFill>
                    <a:latin typeface="Footlight MT Light" panose="0204060206030A020304" pitchFamily="18" charset="0"/>
                  </a:rPr>
                  <a:t>1. </a:t>
                </a: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If x=0 and x=1 are roots of the polynomial</a:t>
                </a:r>
              </a:p>
              <a:p>
                <a:pPr marL="457200" marR="0" lvl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f(x)=</a:t>
                </a:r>
                <a14:m>
                  <m:oMath xmlns:m="http://schemas.openxmlformats.org/officeDocument/2006/math">
                    <m:r>
                      <a:rPr lang="en-IN" sz="1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</a:t>
                </a:r>
              </a:p>
              <a:p>
                <a:pPr marL="457200" marR="0" lvl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chemeClr val="tx1"/>
                    </a:solidFill>
                    <a:latin typeface="Footlight MT Light" panose="0204060206030A020304" pitchFamily="18" charset="0"/>
                  </a:rPr>
                  <a:t>2. </a:t>
                </a: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Find integral roots of the polynomial</a:t>
                </a:r>
              </a:p>
              <a:p>
                <a:pPr marL="457200" marR="0" lvl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I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.</a:t>
                </a:r>
              </a:p>
              <a:p>
                <a:pPr marL="457200" marR="0" lvl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chemeClr val="tx1"/>
                    </a:solidFill>
                    <a:latin typeface="Footlight MT Light" panose="0204060206030A020304" pitchFamily="18" charset="0"/>
                  </a:rPr>
                  <a:t>3. </a:t>
                </a: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Find rational roots of the polynomial f(x)=</a:t>
                </a:r>
              </a:p>
              <a:p>
                <a:pPr marL="457200" marR="0" lvl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8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I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IN" sz="1800" dirty="0">
                  <a:solidFill>
                    <a:schemeClr val="tx1"/>
                  </a:solidFill>
                  <a:latin typeface="Footlight MT Light" panose="0204060206030A020304" pitchFamily="18" charset="0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99" y="0"/>
                <a:ext cx="9144000" cy="426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581" y="99769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Google Shape;78;p16"/>
              <p:cNvSpPr txBox="1"/>
              <p:nvPr/>
            </p:nvSpPr>
            <p:spPr>
              <a:xfrm>
                <a:off x="-277303" y="1297678"/>
                <a:ext cx="8681141" cy="3693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000" u="sng" dirty="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PREVIOUS knowledge Test </a:t>
                </a:r>
                <a:r>
                  <a:rPr lang="en-US" sz="2000" b="0" i="0" u="sng" strike="noStrike" cap="none" dirty="0">
                    <a:solidFill>
                      <a:srgbClr val="FF0000"/>
                    </a:solidFill>
                    <a:latin typeface="Castellar" panose="020A0402060406010301" pitchFamily="18" charset="0"/>
                    <a:sym typeface="Arial"/>
                  </a:rPr>
                  <a:t> 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1.Find the degree of the following polynomials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+3</m:t>
                    </m:r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ootlight MT Light" panose="0204060206030A020304" pitchFamily="18" charset="0"/>
                  <a:cs typeface="Arial"/>
                  <a:sym typeface="Arial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b) 2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2.Classify the polynomials into linear, quadratic, cubic polynomials:-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a.</a:t>
                </a:r>
                <a:r>
                  <a:rPr kumimoji="0" lang="ar-A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ar-AE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ar-AE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</m:oMath>
                </a14:m>
                <a:endParaRPr kumimoji="0" lang="ar-A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b.1+x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c.7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ootlight MT Light" panose="0204060206030A020304" pitchFamily="18" charset="0"/>
                  <a:cs typeface="Arial"/>
                  <a:sym typeface="Arial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  <a:tabLst/>
                  <a:defRPr/>
                </a:pP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I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IN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Castellar" panose="020A0402060406010301" pitchFamily="18" charset="0"/>
                    <a:sym typeface="Arial"/>
                  </a:rPr>
                  <a:t> 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4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303" y="1297678"/>
                <a:ext cx="8681141" cy="3693072"/>
              </a:xfrm>
              <a:prstGeom prst="rect">
                <a:avLst/>
              </a:prstGeom>
              <a:blipFill>
                <a:blip r:embed="rId4"/>
                <a:stretch>
                  <a:fillRect t="-20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013" y="7833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561901" y="-328613"/>
            <a:ext cx="868114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</a:t>
            </a:r>
            <a:r>
              <a:rPr lang="en-US" sz="48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strike="noStrike" cap="none" dirty="0">
                <a:solidFill>
                  <a:srgbClr val="00B050"/>
                </a:solidFill>
                <a:latin typeface="Footlight MT Light" panose="0204060206030A020304" pitchFamily="18" charset="0"/>
                <a:sym typeface="Arial"/>
              </a:rPr>
              <a:t>Students will learn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Footlight MT Light" panose="0204060206030A020304" pitchFamily="18" charset="0"/>
              </a:rPr>
              <a:t>a)</a:t>
            </a:r>
            <a:r>
              <a:rPr lang="en-US" sz="20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Zeroes of the Polynomials.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F93B43-1AF0-464B-8072-AA68013B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5"/>
            <a:ext cx="8373715" cy="52937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EXERCISE-2.1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1.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Which of the following expressions are polynomials in one variable and which are not? State reasons for your answer.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4x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3x + 7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√2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3 √t + t√2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y+ 2y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(v)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 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+t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We have 4x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3x + 7 = 4x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3x + 7x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It is a polynomial in one variable i.e., x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because each exponent of x is a whole number.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We have 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√2 = 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√2y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It is a polynomial in one variable i.e., y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because each exponent of y is a whole number.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oogle Shape;77;p16">
            <a:extLst>
              <a:ext uri="{FF2B5EF4-FFF2-40B4-BE49-F238E27FC236}">
                <a16:creationId xmlns:a16="http://schemas.microsoft.com/office/drawing/2014/main" id="{41A082AA-913B-4751-B3D4-67716DF90B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0456" y="9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1349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183529" y="1450428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12F74-0383-49D9-B1ED-96234974FAA2}"/>
              </a:ext>
            </a:extLst>
          </p:cNvPr>
          <p:cNvSpPr txBox="1"/>
          <p:nvPr/>
        </p:nvSpPr>
        <p:spPr>
          <a:xfrm>
            <a:off x="228601" y="740915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We have 3 √t + t√2 = 3 √t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1/2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√2.t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It is not a polynomial, because one of the exponents of t is 12,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which is not a whole number.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We have y + y+2y = y + 2.y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-1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It is not a polynomial, because one of the exponents of y is -1,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which is not a whole number.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(v) We have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  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 t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50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Here, exponent of every variable is a whole number, but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y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t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50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 a polynomial in x, y and t, i.e., in three variables.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it is not a polynomial in one variable.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3021" y="8131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211857" y="850353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3771C9-C727-4A99-9DA2-0E321A18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5" y="160497"/>
            <a:ext cx="4488729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2.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Write the coefficients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in each of the following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2 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2 –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 π2 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√2 x –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The given polynomial is 2 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The coefficient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 1.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The given polynomial is 2 –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The coefficient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 -1.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The given polynomial is π2x2 + x.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The coefficient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 π2.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The given polynomial is √2 x – 1.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The coefficient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is 0.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ootlight MT Light" panose="0204060206030A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5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4725" y="3593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23899" y="685803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8E60E-22D2-4FBC-A19A-2A519F8B33F2}"/>
              </a:ext>
            </a:extLst>
          </p:cNvPr>
          <p:cNvSpPr txBox="1"/>
          <p:nvPr/>
        </p:nvSpPr>
        <p:spPr>
          <a:xfrm>
            <a:off x="504497" y="1321547"/>
            <a:ext cx="78354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3.</a:t>
            </a:r>
            <a:br>
              <a:rPr lang="en-US" sz="1600" dirty="0">
                <a:latin typeface="Footlight MT Light" panose="0204060206030A020304" pitchFamily="18" charset="0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Give one example each of a binomial of degree 35, and of a monomial of degree 100.</a:t>
            </a:r>
          </a:p>
          <a:p>
            <a:br>
              <a:rPr lang="en-US" sz="1600" dirty="0">
                <a:latin typeface="Footlight MT Light" panose="0204060206030A020304" pitchFamily="18" charset="0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br>
              <a:rPr lang="en-US" sz="1600" dirty="0">
                <a:latin typeface="Footlight MT Light" panose="0204060206030A020304" pitchFamily="18" charset="0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Abmomial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 of degree 35 can be 3x</a:t>
            </a:r>
            <a:r>
              <a:rPr lang="en-US" sz="16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35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-4.</a:t>
            </a:r>
            <a:br>
              <a:rPr lang="en-US" sz="1600" dirty="0">
                <a:latin typeface="Footlight MT Light" panose="0204060206030A020304" pitchFamily="18" charset="0"/>
              </a:rPr>
            </a:b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A monomial of degree 100 can be √2y</a:t>
            </a:r>
            <a:r>
              <a:rPr lang="en-US" sz="16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100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.</a:t>
            </a:r>
            <a:endParaRPr lang="en-IN" sz="1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341" y="7392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08133" y="685803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4.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Write the degree of each of the following polynomials.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5x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+4x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+ 7x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4 – y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5t – √7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3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The given polynomial is 5x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+ 4x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+ 7x.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The highest power of the variable x is 3.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the degree of the polynomial is 3.</a:t>
            </a:r>
            <a:br>
              <a:rPr lang="en-US" sz="1800" dirty="0">
                <a:latin typeface="Footlight MT Light" panose="0204060206030A020304" pitchFamily="18" charset="0"/>
              </a:rPr>
            </a:br>
            <a:endParaRPr lang="en-US" sz="18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1223" y="40904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00251" y="346842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The given polynomial is 4- y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. The highest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power of the variable y is 2.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the degree of the polynomial is 2.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The given polynomial is 5t – √7 . The highest power of variable t is 1. So, the degree of the polynomial is 1.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Since, 3 = 3x° [∵ x°=1]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the degree of the polynomial is 0.</a:t>
            </a:r>
            <a:endParaRPr lang="en-US" sz="18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1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1127</Words>
  <Application>Microsoft Office PowerPoint</Application>
  <PresentationFormat>On-screen Show (16:9)</PresentationFormat>
  <Paragraphs>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Castellar</vt:lpstr>
      <vt:lpstr>Edwardian Script ITC</vt:lpstr>
      <vt:lpstr>Footlight MT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115</cp:revision>
  <dcterms:modified xsi:type="dcterms:W3CDTF">2021-12-18T05:26:07Z</dcterms:modified>
</cp:coreProperties>
</file>