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66" r:id="rId3"/>
    <p:sldId id="269" r:id="rId4"/>
    <p:sldId id="271" r:id="rId5"/>
    <p:sldId id="272" r:id="rId6"/>
    <p:sldId id="270" r:id="rId7"/>
    <p:sldId id="273" r:id="rId8"/>
    <p:sldId id="268" r:id="rId9"/>
    <p:sldId id="259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18D8"/>
    <a:srgbClr val="411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9" autoAdjust="0"/>
    <p:restoredTop sz="93842" autoAdjust="0"/>
  </p:normalViewPr>
  <p:slideViewPr>
    <p:cSldViewPr snapToGrid="0">
      <p:cViewPr varScale="1">
        <p:scale>
          <a:sx n="89" d="100"/>
          <a:sy n="89" d="100"/>
        </p:scale>
        <p:origin x="620" y="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12692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76244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273218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319678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739116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980250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819108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5" r:id="rId4"/>
    <p:sldLayoutId id="2147483657" r:id="rId5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777640"/>
            <a:ext cx="9144000" cy="1365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65599" y="45698"/>
            <a:ext cx="1578401" cy="78357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-937776" y="2141710"/>
            <a:ext cx="8763000" cy="19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en" sz="3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MATHEMATICS</a:t>
            </a:r>
            <a:endParaRPr sz="2900" b="1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5874275" y="85675"/>
            <a:ext cx="3176100" cy="12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58;p13"/>
          <p:cNvSpPr txBox="1"/>
          <p:nvPr/>
        </p:nvSpPr>
        <p:spPr>
          <a:xfrm>
            <a:off x="2189999" y="2433293"/>
            <a:ext cx="6860375" cy="9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I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b="1" dirty="0"/>
              <a:t>CHAPTER NUMBER :~ 4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b="1" dirty="0"/>
              <a:t>CHAPTER NAME :~ LINEAR EQUATIONS IN TWO VARIABLES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b="1" dirty="0"/>
              <a:t>SUB TOPIC :~ INTRODUCTION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4E507B-6B40-4D98-9A9A-68565CF00ACF}"/>
              </a:ext>
            </a:extLst>
          </p:cNvPr>
          <p:cNvSpPr txBox="1"/>
          <p:nvPr/>
        </p:nvSpPr>
        <p:spPr>
          <a:xfrm>
            <a:off x="1672870" y="606507"/>
            <a:ext cx="50410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FF0000"/>
                </a:solidFill>
                <a:latin typeface="Footlight MT Light" panose="0204060206030A020304" pitchFamily="18" charset="0"/>
              </a:rPr>
              <a:t>MODEL LESSON</a:t>
            </a:r>
            <a:endParaRPr lang="en-IN" sz="1800" b="1" dirty="0">
              <a:solidFill>
                <a:srgbClr val="FF0000"/>
              </a:solidFill>
              <a:latin typeface="Footlight MT Light" panose="0204060206030A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09007" y="71194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/>
        </p:nvSpPr>
        <p:spPr>
          <a:xfrm>
            <a:off x="-461889" y="0"/>
            <a:ext cx="8681141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2000" b="0" i="0" u="sng" strike="noStrike" cap="none" dirty="0">
                <a:solidFill>
                  <a:srgbClr val="FF0000"/>
                </a:solidFill>
                <a:latin typeface="Footlight MT Light" panose="0204060206030A020304" pitchFamily="18" charset="0"/>
                <a:sym typeface="Arial"/>
              </a:rPr>
              <a:t>LEARNING OUTCOME:-</a:t>
            </a: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1800" dirty="0">
                <a:solidFill>
                  <a:srgbClr val="FF0000"/>
                </a:solidFill>
                <a:latin typeface="Footlight MT Light" panose="0204060206030A020304" pitchFamily="18" charset="0"/>
              </a:rPr>
              <a:t>Students will be able to learn </a:t>
            </a: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1800" dirty="0">
                <a:solidFill>
                  <a:srgbClr val="FF0000"/>
                </a:solidFill>
                <a:latin typeface="Footlight MT Light" panose="0204060206030A020304" pitchFamily="18" charset="0"/>
              </a:rPr>
              <a:t>       </a:t>
            </a:r>
            <a:r>
              <a:rPr lang="en-US" sz="1800" dirty="0" err="1">
                <a:solidFill>
                  <a:srgbClr val="FF0000"/>
                </a:solidFill>
                <a:latin typeface="Footlight MT Light" panose="0204060206030A020304" pitchFamily="18" charset="0"/>
              </a:rPr>
              <a:t>a.The</a:t>
            </a:r>
            <a:r>
              <a:rPr lang="en-US" sz="1800" dirty="0">
                <a:solidFill>
                  <a:srgbClr val="FF0000"/>
                </a:solidFill>
                <a:latin typeface="Footlight MT Light" panose="0204060206030A020304" pitchFamily="18" charset="0"/>
              </a:rPr>
              <a:t> general form of linear equations in two variables</a:t>
            </a: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1800" dirty="0">
                <a:solidFill>
                  <a:srgbClr val="FF0000"/>
                </a:solidFill>
                <a:latin typeface="Footlight MT Light" panose="0204060206030A020304" pitchFamily="18" charset="0"/>
              </a:rPr>
              <a:t>                    </a:t>
            </a:r>
            <a:r>
              <a:rPr lang="en-US" sz="1800" dirty="0" err="1">
                <a:solidFill>
                  <a:srgbClr val="FF0000"/>
                </a:solidFill>
                <a:latin typeface="Footlight MT Light" panose="0204060206030A020304" pitchFamily="18" charset="0"/>
              </a:rPr>
              <a:t>b.The</a:t>
            </a:r>
            <a:r>
              <a:rPr lang="en-US" sz="1800" dirty="0">
                <a:solidFill>
                  <a:srgbClr val="FF0000"/>
                </a:solidFill>
                <a:latin typeface="Footlight MT Light" panose="0204060206030A020304" pitchFamily="18" charset="0"/>
              </a:rPr>
              <a:t> formation of linear equations when statements are given </a:t>
            </a:r>
            <a:endParaRPr lang="en-US" sz="1800" dirty="0">
              <a:solidFill>
                <a:srgbClr val="0070C0"/>
              </a:solidFill>
              <a:latin typeface="Footlight MT Light" panose="0204060206030A020304" pitchFamily="18" charset="0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lang="en-US" sz="2000" dirty="0">
              <a:solidFill>
                <a:srgbClr val="0070C0"/>
              </a:solidFill>
              <a:latin typeface="Footlight MT Light" panose="0204060206030A020304" pitchFamily="18" charset="0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lang="en-US" sz="2400" b="0" i="0" strike="noStrike" cap="none" dirty="0">
              <a:solidFill>
                <a:srgbClr val="0070C0"/>
              </a:solidFill>
              <a:latin typeface="Footlight MT Light" panose="0204060206030A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124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0037" y="68728"/>
            <a:ext cx="1232526" cy="524204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8" name="Google Shape;78;p16"/>
              <p:cNvSpPr txBox="1"/>
              <p:nvPr/>
            </p:nvSpPr>
            <p:spPr>
              <a:xfrm>
                <a:off x="0" y="2183524"/>
                <a:ext cx="8537028" cy="39334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457200" marR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000"/>
                  <a:buFont typeface="Arial"/>
                  <a:buNone/>
                </a:pPr>
                <a:r>
                  <a:rPr lang="en-US" sz="2000" b="0" i="0" u="sng" strike="noStrike" cap="none" dirty="0">
                    <a:solidFill>
                      <a:schemeClr val="tx1"/>
                    </a:solidFill>
                    <a:latin typeface="Castellar" panose="020A0402060406010301" pitchFamily="18" charset="0"/>
                    <a:sym typeface="Arial"/>
                  </a:rPr>
                  <a:t>POLYNOMIALS:-</a:t>
                </a:r>
              </a:p>
              <a:p>
                <a:pPr marL="457200" marR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000"/>
                  <a:buFont typeface="Arial"/>
                  <a:buNone/>
                </a:pPr>
                <a:r>
                  <a:rPr lang="en-US" sz="1800" b="0" i="0" strike="noStrike" cap="none" dirty="0">
                    <a:solidFill>
                      <a:srgbClr val="0070C0"/>
                    </a:solidFill>
                    <a:latin typeface="Footlight MT Light" panose="0204060206030A020304" pitchFamily="18" charset="0"/>
                    <a:sym typeface="Arial"/>
                  </a:rPr>
                  <a:t>Let </a:t>
                </a:r>
                <a:r>
                  <a:rPr lang="en-US" sz="1800" b="0" i="1" strike="noStrike" cap="none" dirty="0">
                    <a:solidFill>
                      <a:srgbClr val="0070C0"/>
                    </a:solidFill>
                    <a:latin typeface="Footlight MT Light" panose="0204060206030A020304" pitchFamily="18" charset="0"/>
                    <a:sym typeface="Arial"/>
                  </a:rPr>
                  <a:t>x </a:t>
                </a:r>
                <a:r>
                  <a:rPr lang="en-US" sz="1800" b="0" strike="noStrike" cap="none" dirty="0">
                    <a:solidFill>
                      <a:srgbClr val="0070C0"/>
                    </a:solidFill>
                    <a:latin typeface="Footlight MT Light" panose="0204060206030A020304" pitchFamily="18" charset="0"/>
                    <a:sym typeface="Arial"/>
                  </a:rPr>
                  <a:t>be a variable </a:t>
                </a:r>
                <a:r>
                  <a:rPr lang="en-US" sz="1800" b="0" strike="noStrike" cap="none" dirty="0">
                    <a:solidFill>
                      <a:srgbClr val="FF0000"/>
                    </a:solidFill>
                    <a:latin typeface="Footlight MT Light" panose="0204060206030A020304" pitchFamily="18" charset="0"/>
                    <a:sym typeface="Arial"/>
                  </a:rPr>
                  <a:t>(literal)</a:t>
                </a:r>
                <a:r>
                  <a:rPr lang="en-US" sz="1800" b="0" strike="noStrike" cap="none" dirty="0">
                    <a:solidFill>
                      <a:srgbClr val="0070C0"/>
                    </a:solidFill>
                    <a:latin typeface="Footlight MT Light" panose="0204060206030A020304" pitchFamily="18" charset="0"/>
                    <a:sym typeface="Arial"/>
                  </a:rPr>
                  <a:t>,</a:t>
                </a:r>
                <a:r>
                  <a:rPr lang="en-US" sz="1800" b="0" strike="noStrike" cap="none" dirty="0">
                    <a:solidFill>
                      <a:srgbClr val="FF0000"/>
                    </a:solidFill>
                    <a:latin typeface="Footlight MT Light" panose="0204060206030A020304" pitchFamily="18" charset="0"/>
                    <a:sym typeface="Arial"/>
                  </a:rPr>
                  <a:t> </a:t>
                </a:r>
                <a:r>
                  <a:rPr lang="en-US" sz="1800" b="0" strike="noStrike" cap="none" dirty="0">
                    <a:solidFill>
                      <a:srgbClr val="0070C0"/>
                    </a:solidFill>
                    <a:latin typeface="Footlight MT Light" panose="0204060206030A020304" pitchFamily="18" charset="0"/>
                    <a:sym typeface="Arial"/>
                  </a:rPr>
                  <a:t>n be a integer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trike="noStrike" cap="none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sSubPr>
                      <m:e>
                        <m:r>
                          <a:rPr lang="en-US" sz="1800" b="0" i="0" strike="noStrike" cap="none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𝑎</m:t>
                        </m:r>
                      </m:e>
                      <m:sub>
                        <m:r>
                          <a:rPr lang="en-US" sz="1800" b="0" i="0" strike="noStrike" cap="none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sz="1800" b="0" i="1" strike="noStrike" cap="none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sSubPr>
                      <m:e>
                        <m:r>
                          <a:rPr lang="en-US" sz="1800" b="0" i="0" strike="noStrike" cap="none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,</m:t>
                        </m:r>
                        <m:r>
                          <a:rPr lang="en-US" sz="1800" b="0" i="0" strike="noStrike" cap="none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𝑎</m:t>
                        </m:r>
                      </m:e>
                      <m:sub>
                        <m:r>
                          <a:rPr lang="en-US" sz="1800" b="0" i="0" strike="noStrike" cap="none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1800" b="0" i="1" strike="noStrike" cap="none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sSubPr>
                      <m:e>
                        <m:r>
                          <a:rPr lang="en-US" sz="1800" b="0" i="0" strike="noStrike" cap="none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,</m:t>
                        </m:r>
                        <m:r>
                          <a:rPr lang="en-US" sz="1800" b="0" i="0" strike="noStrike" cap="none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𝑎</m:t>
                        </m:r>
                      </m:e>
                      <m:sub>
                        <m:sSup>
                          <m:sSupPr>
                            <m:ctrlPr>
                              <a:rPr lang="en-US" sz="1800" b="0" i="1" strike="noStrike" cap="none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</m:ctrlPr>
                          </m:sSupPr>
                          <m:e>
                            <m:r>
                              <a:rPr lang="en-US" sz="1800" b="0" i="0" strike="noStrike" cap="none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  <m:t>2</m:t>
                            </m:r>
                            <m:r>
                              <a:rPr lang="en-US" sz="1800" b="0" i="0" strike="noStrike" cap="none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  <m:t> </m:t>
                            </m:r>
                          </m:e>
                          <m:sup>
                            <m:r>
                              <a:rPr lang="en-US" sz="1800" b="0" i="0" strike="noStrike" cap="none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  <m:t>,   ⋯,   </m:t>
                            </m:r>
                            <m:r>
                              <a:rPr lang="en-US" sz="1800" b="0" i="0" strike="noStrike" cap="none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  <m:t>𝑎</m:t>
                            </m:r>
                          </m:sup>
                        </m:sSup>
                        <m:r>
                          <a:rPr lang="en-US" sz="1800" b="0" i="0" strike="noStrike" cap="none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1800" b="0" i="0" strike="noStrike" cap="none" dirty="0">
                    <a:solidFill>
                      <a:srgbClr val="0070C0"/>
                    </a:solidFill>
                    <a:latin typeface="Footlight MT Light" panose="0204060206030A020304" pitchFamily="18" charset="0"/>
                    <a:sym typeface="Arial"/>
                  </a:rPr>
                  <a:t> be constants </a:t>
                </a:r>
                <a:r>
                  <a:rPr lang="en-US" sz="1800" b="0" i="0" strike="noStrike" cap="none" dirty="0">
                    <a:solidFill>
                      <a:srgbClr val="FF0000"/>
                    </a:solidFill>
                    <a:latin typeface="Footlight MT Light" panose="0204060206030A020304" pitchFamily="18" charset="0"/>
                    <a:sym typeface="Arial"/>
                  </a:rPr>
                  <a:t>(real numbers)</a:t>
                </a:r>
                <a:r>
                  <a:rPr lang="en-US" sz="1800" b="0" i="0" strike="noStrike" cap="none" dirty="0">
                    <a:solidFill>
                      <a:srgbClr val="0070C0"/>
                    </a:solidFill>
                    <a:latin typeface="Footlight MT Light" panose="0204060206030A020304" pitchFamily="18" charset="0"/>
                    <a:sym typeface="Arial"/>
                  </a:rPr>
                  <a:t>.</a:t>
                </a:r>
                <a:r>
                  <a:rPr lang="en-US" sz="1800" b="0" i="0" strike="noStrike" cap="none" dirty="0">
                    <a:solidFill>
                      <a:srgbClr val="FF0000"/>
                    </a:solidFill>
                    <a:latin typeface="Footlight MT Light" panose="0204060206030A020304" pitchFamily="18" charset="0"/>
                    <a:sym typeface="Arial"/>
                  </a:rPr>
                  <a:t> </a:t>
                </a:r>
                <a:r>
                  <a:rPr lang="en-US" sz="1800" b="0" i="0" strike="noStrike" cap="none" dirty="0">
                    <a:solidFill>
                      <a:srgbClr val="0070C0"/>
                    </a:solidFill>
                    <a:latin typeface="Footlight MT Light" panose="0204060206030A020304" pitchFamily="18" charset="0"/>
                    <a:sym typeface="Arial"/>
                  </a:rPr>
                  <a:t>Then,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trike="noStrike" cap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sSubPr>
                      <m:e>
                        <m:r>
                          <a:rPr lang="en-US" sz="1800" b="0" i="0" strike="noStrike" cap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𝑎</m:t>
                        </m:r>
                      </m:e>
                      <m:sub>
                        <m:r>
                          <a:rPr lang="en-US" sz="1800" b="0" i="0" strike="noStrike" cap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US" sz="1800" b="0" i="1" strike="noStrike" cap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sSubPr>
                      <m:e>
                        <m:r>
                          <a:rPr lang="en-US" sz="1800" b="0" i="0" strike="noStrike" cap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𝑥</m:t>
                        </m:r>
                      </m:e>
                      <m:sub>
                        <m:r>
                          <a:rPr lang="en-US" sz="1800" b="0" i="0" strike="noStrike" cap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𝑛</m:t>
                        </m:r>
                      </m:sub>
                    </m:sSub>
                    <m:r>
                      <a:rPr lang="en-US" sz="1800" b="0" i="0" strike="noStrike" cap="none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Arial"/>
                      </a:rPr>
                      <m:t>+</m:t>
                    </m:r>
                    <m:sSub>
                      <m:sSubPr>
                        <m:ctrlPr>
                          <a:rPr lang="en-US" sz="1800" b="0" i="1" strike="noStrike" cap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sSubPr>
                      <m:e>
                        <m:r>
                          <a:rPr lang="en-US" sz="1800" b="0" i="0" strike="noStrike" cap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𝑎</m:t>
                        </m:r>
                      </m:e>
                      <m:sub>
                        <m:r>
                          <a:rPr lang="en-US" sz="1800" b="0" i="0" strike="noStrike" cap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𝑛</m:t>
                        </m:r>
                        <m:r>
                          <a:rPr lang="en-US" sz="1800" b="0" i="0" strike="noStrike" cap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−</m:t>
                        </m:r>
                        <m:r>
                          <a:rPr lang="en-US" sz="1800" b="0" i="0" strike="noStrike" cap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sz="1800" b="0" i="1" strike="noStrike" cap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sSupPr>
                      <m:e>
                        <m:r>
                          <a:rPr lang="en-US" sz="1800" b="0" i="0" strike="noStrike" cap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𝑥</m:t>
                        </m:r>
                      </m:e>
                      <m:sup>
                        <m:r>
                          <a:rPr lang="en-US" sz="1800" b="0" i="0" strike="noStrike" cap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𝑛</m:t>
                        </m:r>
                        <m:r>
                          <a:rPr lang="en-US" sz="1800" b="0" i="0" strike="noStrike" cap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−</m:t>
                        </m:r>
                        <m:r>
                          <a:rPr lang="en-US" sz="1800" b="0" i="0" strike="noStrike" cap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1800" b="0" i="0" strike="noStrike" cap="none" dirty="0">
                    <a:solidFill>
                      <a:srgbClr val="0070C0"/>
                    </a:solidFill>
                    <a:latin typeface="Footlight MT Light" panose="0204060206030A020304" pitchFamily="18" charset="0"/>
                    <a:sym typeface="Arial"/>
                  </a:rPr>
                  <a:t>is known as a polynomial is variable </a:t>
                </a:r>
                <a:r>
                  <a:rPr lang="en-US" sz="1800" b="0" i="1" strike="noStrike" cap="none" dirty="0">
                    <a:solidFill>
                      <a:srgbClr val="0070C0"/>
                    </a:solidFill>
                    <a:latin typeface="Footlight MT Light" panose="0204060206030A020304" pitchFamily="18" charset="0"/>
                    <a:sym typeface="Arial"/>
                  </a:rPr>
                  <a:t>x.</a:t>
                </a:r>
              </a:p>
              <a:p>
                <a:pPr marL="457200" marR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000"/>
                  <a:buFont typeface="Arial"/>
                  <a:buNone/>
                </a:pPr>
                <a:r>
                  <a:rPr lang="en-US" sz="2000" u="sng" dirty="0">
                    <a:solidFill>
                      <a:schemeClr val="tx1"/>
                    </a:solidFill>
                    <a:latin typeface="Castellar" panose="020A0402060406010301" pitchFamily="18" charset="0"/>
                  </a:rPr>
                  <a:t>VARIABLES:-</a:t>
                </a:r>
                <a:r>
                  <a:rPr lang="en-US" sz="2000" b="0" i="1" strike="noStrike" cap="none" dirty="0">
                    <a:solidFill>
                      <a:schemeClr val="tx1"/>
                    </a:solidFill>
                    <a:latin typeface="Castellar" panose="020A0402060406010301" pitchFamily="18" charset="0"/>
                    <a:sym typeface="Arial"/>
                  </a:rPr>
                  <a:t> </a:t>
                </a:r>
              </a:p>
              <a:p>
                <a:pPr marL="457200" marR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000"/>
                  <a:buFont typeface="Arial"/>
                  <a:buNone/>
                </a:pPr>
                <a:r>
                  <a:rPr lang="en-US" sz="1800" dirty="0">
                    <a:solidFill>
                      <a:srgbClr val="0070C0"/>
                    </a:solidFill>
                    <a:latin typeface="Footlight MT Light" panose="0204060206030A020304" pitchFamily="18" charset="0"/>
                  </a:rPr>
                  <a:t>A term or a quantity which can take any real value in a particular situation or in a given problem is called a variable.</a:t>
                </a:r>
              </a:p>
              <a:p>
                <a:pPr marL="457200" marR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000"/>
                  <a:buFont typeface="Arial"/>
                  <a:buNone/>
                </a:pPr>
                <a:r>
                  <a:rPr lang="en-US" sz="1800" b="0" strike="noStrike" cap="none" dirty="0">
                    <a:solidFill>
                      <a:srgbClr val="0070C0"/>
                    </a:solidFill>
                    <a:latin typeface="Footlight MT Light" panose="0204060206030A020304" pitchFamily="18" charset="0"/>
                    <a:sym typeface="Arial"/>
                  </a:rPr>
                  <a:t>Va</a:t>
                </a:r>
                <a:r>
                  <a:rPr lang="en-US" sz="1800" dirty="0">
                    <a:solidFill>
                      <a:srgbClr val="0070C0"/>
                    </a:solidFill>
                    <a:latin typeface="Footlight MT Light" panose="0204060206030A020304" pitchFamily="18" charset="0"/>
                  </a:rPr>
                  <a:t>riables are generally denoted by the letters </a:t>
                </a:r>
                <a:r>
                  <a:rPr lang="en-US" sz="1800" dirty="0">
                    <a:solidFill>
                      <a:srgbClr val="FF0000"/>
                    </a:solidFill>
                    <a:latin typeface="Footlight MT Light" panose="0204060206030A020304" pitchFamily="18" charset="0"/>
                  </a:rPr>
                  <a:t>x, y, z, </a:t>
                </a:r>
                <a:r>
                  <a:rPr lang="en-US" sz="1800" dirty="0">
                    <a:solidFill>
                      <a:srgbClr val="0070C0"/>
                    </a:solidFill>
                    <a:latin typeface="Footlight MT Light" panose="0204060206030A020304" pitchFamily="18" charset="0"/>
                  </a:rPr>
                  <a:t>etc.</a:t>
                </a:r>
              </a:p>
              <a:p>
                <a:pPr marL="457200" marR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000"/>
                  <a:buFont typeface="Arial"/>
                  <a:buNone/>
                </a:pPr>
                <a:r>
                  <a:rPr lang="en-US" sz="2000" u="sng" dirty="0">
                    <a:solidFill>
                      <a:schemeClr val="tx1"/>
                    </a:solidFill>
                    <a:latin typeface="Castellar" panose="020A0402060406010301" pitchFamily="18" charset="0"/>
                  </a:rPr>
                  <a:t>CONSTANT:-</a:t>
                </a:r>
              </a:p>
              <a:p>
                <a:pPr marL="457200" marR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000"/>
                  <a:buFont typeface="Arial"/>
                  <a:buNone/>
                </a:pPr>
                <a:r>
                  <a:rPr lang="en-US" sz="2400" dirty="0">
                    <a:solidFill>
                      <a:srgbClr val="0070C0"/>
                    </a:solidFill>
                    <a:latin typeface="Footlight MT Light" panose="0204060206030A020304" pitchFamily="18" charset="0"/>
                  </a:rPr>
                  <a:t> </a:t>
                </a:r>
                <a:r>
                  <a:rPr lang="en-US" sz="1800" dirty="0">
                    <a:solidFill>
                      <a:srgbClr val="0070C0"/>
                    </a:solidFill>
                    <a:latin typeface="Footlight MT Light" panose="0204060206030A020304" pitchFamily="18" charset="0"/>
                  </a:rPr>
                  <a:t>A term or a quantity whose value remains same throughout a particular situation or in a given problem is called a constant.</a:t>
                </a:r>
              </a:p>
              <a:p>
                <a:pPr marL="457200" marR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000"/>
                  <a:buFont typeface="Arial"/>
                  <a:buNone/>
                </a:pPr>
                <a:r>
                  <a:rPr lang="en-US" sz="1800" dirty="0">
                    <a:solidFill>
                      <a:srgbClr val="0070C0"/>
                    </a:solidFill>
                    <a:latin typeface="Footlight MT Light" panose="0204060206030A020304" pitchFamily="18" charset="0"/>
                  </a:rPr>
                  <a:t>Constants are generally denoted by letters </a:t>
                </a:r>
                <a:r>
                  <a:rPr lang="en-US" sz="1800" dirty="0">
                    <a:solidFill>
                      <a:srgbClr val="FF0000"/>
                    </a:solidFill>
                    <a:latin typeface="Footlight MT Light" panose="0204060206030A020304" pitchFamily="18" charset="0"/>
                  </a:rPr>
                  <a:t>a, b, c, </a:t>
                </a:r>
                <a:r>
                  <a:rPr lang="en-US" sz="1800" dirty="0">
                    <a:solidFill>
                      <a:srgbClr val="0070C0"/>
                    </a:solidFill>
                    <a:latin typeface="Footlight MT Light" panose="0204060206030A020304" pitchFamily="18" charset="0"/>
                  </a:rPr>
                  <a:t>etc.</a:t>
                </a:r>
              </a:p>
              <a:p>
                <a:pPr marL="457200" marR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000"/>
                  <a:buFont typeface="Arial"/>
                  <a:buNone/>
                </a:pPr>
                <a:endParaRPr lang="en-US" sz="2400" b="0" strike="noStrike" cap="none" dirty="0">
                  <a:solidFill>
                    <a:srgbClr val="0070C0"/>
                  </a:solidFill>
                  <a:latin typeface="Footlight MT Light" panose="0204060206030A020304" pitchFamily="18" charset="0"/>
                  <a:sym typeface="Arial"/>
                </a:endParaRPr>
              </a:p>
              <a:p>
                <a:pPr marL="457200" marR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000"/>
                  <a:buFont typeface="Arial"/>
                  <a:buNone/>
                </a:pPr>
                <a:endParaRPr lang="en-US" sz="2400" b="0" i="1" strike="noStrike" cap="none" dirty="0">
                  <a:solidFill>
                    <a:schemeClr val="tx1"/>
                  </a:solidFill>
                  <a:latin typeface="Footlight MT Light" panose="0204060206030A020304" pitchFamily="18" charset="0"/>
                  <a:sym typeface="Arial"/>
                </a:endParaRPr>
              </a:p>
              <a:p>
                <a:pPr marL="457200" marR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000"/>
                  <a:buFont typeface="Arial"/>
                  <a:buNone/>
                </a:pPr>
                <a:endParaRPr lang="en-US" sz="2400" b="0" i="0" u="sng" strike="noStrike" cap="none" dirty="0">
                  <a:solidFill>
                    <a:srgbClr val="0070C0"/>
                  </a:solidFill>
                  <a:latin typeface="Footlight MT Light" panose="0204060206030A020304" pitchFamily="18" charset="0"/>
                  <a:sym typeface="Arial"/>
                </a:endParaRPr>
              </a:p>
              <a:p>
                <a:pPr marL="457200" marR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000"/>
                  <a:buFont typeface="Arial"/>
                  <a:buNone/>
                </a:pPr>
                <a:endParaRPr lang="en-US" sz="2400" b="0" i="0" u="sng" strike="noStrike" cap="none" dirty="0">
                  <a:solidFill>
                    <a:srgbClr val="0070C0"/>
                  </a:solidFill>
                  <a:latin typeface="Footlight MT Light" panose="0204060206030A020304" pitchFamily="18" charset="0"/>
                  <a:sym typeface="Arial"/>
                </a:endParaRPr>
              </a:p>
              <a:p>
                <a:pPr marL="457200" marR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000"/>
                  <a:buFont typeface="Arial"/>
                  <a:buNone/>
                </a:pPr>
                <a:endParaRPr lang="en-US" sz="2800" b="0" i="0" u="sng" strike="noStrike" cap="none" dirty="0">
                  <a:solidFill>
                    <a:srgbClr val="0070C0"/>
                  </a:solidFill>
                  <a:latin typeface="Footlight MT Light" panose="0204060206030A020304" pitchFamily="18" charset="0"/>
                  <a:sym typeface="Arial"/>
                </a:endParaRPr>
              </a:p>
              <a:p>
                <a:pPr marL="457200" marR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000"/>
                  <a:buFont typeface="Arial"/>
                  <a:buNone/>
                </a:pPr>
                <a:endParaRPr lang="en-US" sz="2800" b="0" i="0" u="sng" strike="noStrike" cap="none" dirty="0">
                  <a:solidFill>
                    <a:srgbClr val="0070C0"/>
                  </a:solidFill>
                  <a:latin typeface="Footlight MT Light" panose="0204060206030A020304" pitchFamily="18" charset="0"/>
                  <a:sym typeface="Arial"/>
                </a:endParaRPr>
              </a:p>
              <a:p>
                <a:pPr marL="457200" marR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000"/>
                  <a:buFont typeface="Arial"/>
                  <a:buNone/>
                </a:pPr>
                <a:endParaRPr lang="en-US" sz="2800" b="0" i="0" u="sng" strike="noStrike" cap="none" dirty="0">
                  <a:solidFill>
                    <a:schemeClr val="tx1"/>
                  </a:solidFill>
                  <a:latin typeface="Footlight MT Light" panose="0204060206030A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78" name="Google Shape;78;p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183524"/>
                <a:ext cx="8537028" cy="3933497"/>
              </a:xfrm>
              <a:prstGeom prst="rect">
                <a:avLst/>
              </a:prstGeom>
              <a:blipFill>
                <a:blip r:embed="rId4"/>
                <a:stretch>
                  <a:fillRect t="-38140" r="-28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2901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37581" y="78338"/>
            <a:ext cx="1232526" cy="61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925BBE5-1C32-4E91-A42A-C026CFEB23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85839" y="0"/>
            <a:ext cx="877341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21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3043" y="78337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/>
        </p:nvSpPr>
        <p:spPr>
          <a:xfrm>
            <a:off x="621425" y="743500"/>
            <a:ext cx="7801200" cy="3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F4BA2F-BA45-4582-8D27-43F008687C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14425" y="0"/>
            <a:ext cx="89019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814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d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59012" y="56906"/>
            <a:ext cx="1232526" cy="61187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8" name="Google Shape;78;p16"/>
              <p:cNvSpPr txBox="1"/>
              <p:nvPr/>
            </p:nvSpPr>
            <p:spPr>
              <a:xfrm>
                <a:off x="-362607" y="260130"/>
                <a:ext cx="8655269" cy="50627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457200" marR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000"/>
                  <a:buFont typeface="Arial"/>
                  <a:buNone/>
                </a:pPr>
                <a:r>
                  <a:rPr lang="en-IN" sz="2000" i="0" u="none" strike="noStrike" cap="none" dirty="0">
                    <a:solidFill>
                      <a:srgbClr val="0070C0"/>
                    </a:solidFill>
                    <a:latin typeface="Footlight MT Light" panose="0204060206030A020304" pitchFamily="18" charset="0"/>
                    <a:sym typeface="Arial"/>
                  </a:rPr>
                  <a:t> </a:t>
                </a:r>
                <a:r>
                  <a:rPr lang="en-IN" sz="2000" i="0" u="none" strike="noStrike" cap="none" dirty="0">
                    <a:solidFill>
                      <a:srgbClr val="4118D8"/>
                    </a:solidFill>
                    <a:latin typeface="Footlight MT Light" panose="0204060206030A020304" pitchFamily="18" charset="0"/>
                    <a:sym typeface="Arial"/>
                  </a:rPr>
                  <a:t>Evaluation:</a:t>
                </a:r>
                <a:r>
                  <a:rPr lang="en-IN" sz="2000" dirty="0">
                    <a:solidFill>
                      <a:srgbClr val="4118D8"/>
                    </a:solidFill>
                    <a:latin typeface="Footlight MT Light" panose="0204060206030A020304" pitchFamily="18" charset="0"/>
                  </a:rPr>
                  <a:t> </a:t>
                </a:r>
              </a:p>
              <a:p>
                <a:pPr marL="457200" lvl="0">
                  <a:lnSpc>
                    <a:spcPct val="115000"/>
                  </a:lnSpc>
                  <a:buSzPts val="4000"/>
                </a:pPr>
                <a:r>
                  <a:rPr lang="en-IN" sz="1800" i="0" u="none" strike="noStrike" cap="none" dirty="0">
                    <a:solidFill>
                      <a:srgbClr val="002060"/>
                    </a:solidFill>
                    <a:latin typeface="Footlight MT Light" panose="0204060206030A020304" pitchFamily="18" charset="0"/>
                    <a:sym typeface="Arial"/>
                  </a:rPr>
                  <a:t>Question:</a:t>
                </a:r>
                <a:r>
                  <a:rPr lang="en-US" sz="1800" dirty="0">
                    <a:solidFill>
                      <a:srgbClr val="002060"/>
                    </a:solidFill>
                    <a:latin typeface="Footlight MT Light" panose="0204060206030A020304" pitchFamily="18" charset="0"/>
                  </a:rPr>
                  <a:t>1.Find the degree of the following polynomials:-</a:t>
                </a:r>
              </a:p>
              <a:p>
                <a:pPr marL="457200" lvl="0">
                  <a:lnSpc>
                    <a:spcPct val="115000"/>
                  </a:lnSpc>
                  <a:buSzPts val="4000"/>
                </a:pPr>
                <a:r>
                  <a:rPr lang="en-US" sz="1800" dirty="0">
                    <a:solidFill>
                      <a:srgbClr val="002060"/>
                    </a:solidFill>
                  </a:rPr>
                  <a:t>a)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800" i="0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sz="1800" i="0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18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800" i="0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1800" i="0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800" i="0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sz="1800" dirty="0">
                  <a:solidFill>
                    <a:srgbClr val="002060"/>
                  </a:solidFill>
                  <a:latin typeface="Footlight MT Light" panose="0204060206030A020304" pitchFamily="18" charset="0"/>
                </a:endParaRPr>
              </a:p>
              <a:p>
                <a:pPr marL="457200" lvl="0">
                  <a:lnSpc>
                    <a:spcPct val="115000"/>
                  </a:lnSpc>
                  <a:buSzPts val="4000"/>
                </a:pPr>
                <a:r>
                  <a:rPr lang="en-US" sz="1800" dirty="0">
                    <a:solidFill>
                      <a:srgbClr val="002060"/>
                    </a:solidFill>
                    <a:latin typeface="Footlight MT Light" panose="0204060206030A020304" pitchFamily="18" charset="0"/>
                  </a:rPr>
                  <a:t>b) 2</a:t>
                </a:r>
              </a:p>
              <a:p>
                <a:pPr marL="457200" marR="0" lvl="0" indent="0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000"/>
                  <a:buFont typeface="Arial"/>
                  <a:buNone/>
                </a:pPr>
                <a:r>
                  <a:rPr lang="en-IN" sz="1800" i="0" u="none" strike="noStrike" cap="none" dirty="0">
                    <a:solidFill>
                      <a:srgbClr val="002060"/>
                    </a:solidFill>
                    <a:latin typeface="Footlight MT Light" panose="0204060206030A020304" pitchFamily="18" charset="0"/>
                    <a:sym typeface="Arial"/>
                  </a:rPr>
                  <a:t>2. Classify the polynomials into linear, quadratic, cubic polynomials:-</a:t>
                </a:r>
              </a:p>
              <a:p>
                <a:pPr marL="457200">
                  <a:lnSpc>
                    <a:spcPct val="115000"/>
                  </a:lnSpc>
                  <a:buSzPts val="4000"/>
                </a:pPr>
                <a:r>
                  <a:rPr lang="en-IN" sz="1800" dirty="0">
                    <a:solidFill>
                      <a:srgbClr val="002060"/>
                    </a:solidFill>
                    <a:latin typeface="Footlight MT Light" panose="0204060206030A020304" pitchFamily="18" charset="0"/>
                  </a:rPr>
                  <a:t>a.</a:t>
                </a:r>
                <a:r>
                  <a:rPr lang="ar-AE" sz="180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sz="18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sz="1800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ar-AE" sz="1800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ar-AE" sz="1800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ar-AE" sz="1800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ar-AE" sz="1800" dirty="0">
                  <a:solidFill>
                    <a:srgbClr val="002060"/>
                  </a:solidFill>
                  <a:latin typeface="+mj-lt"/>
                </a:endParaRPr>
              </a:p>
              <a:p>
                <a:pPr marL="457200" lvl="0">
                  <a:lnSpc>
                    <a:spcPct val="115000"/>
                  </a:lnSpc>
                  <a:buSzPts val="4000"/>
                </a:pPr>
                <a:r>
                  <a:rPr lang="en-IN" sz="1800" dirty="0">
                    <a:solidFill>
                      <a:srgbClr val="002060"/>
                    </a:solidFill>
                    <a:latin typeface="Footlight MT Light" panose="0204060206030A020304" pitchFamily="18" charset="0"/>
                  </a:rPr>
                  <a:t>b.1+x</a:t>
                </a:r>
              </a:p>
              <a:p>
                <a:pPr marL="457200" lvl="0">
                  <a:lnSpc>
                    <a:spcPct val="115000"/>
                  </a:lnSpc>
                  <a:buSzPts val="4000"/>
                </a:pPr>
                <a:r>
                  <a:rPr lang="en-IN" sz="1800" dirty="0">
                    <a:solidFill>
                      <a:srgbClr val="002060"/>
                    </a:solidFill>
                    <a:latin typeface="Footlight MT Light" panose="0204060206030A020304" pitchFamily="18" charset="0"/>
                  </a:rPr>
                  <a:t>c.7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18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800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IN" sz="1800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IN" sz="1800" dirty="0">
                  <a:solidFill>
                    <a:srgbClr val="002060"/>
                  </a:solidFill>
                  <a:latin typeface="Footlight MT Light" panose="0204060206030A020304" pitchFamily="18" charset="0"/>
                </a:endParaRPr>
              </a:p>
              <a:p>
                <a:pPr marL="457200" lvl="0">
                  <a:lnSpc>
                    <a:spcPct val="115000"/>
                  </a:lnSpc>
                  <a:buSzPts val="4000"/>
                </a:pPr>
                <a:r>
                  <a:rPr lang="en-IN" sz="1800" dirty="0">
                    <a:solidFill>
                      <a:srgbClr val="002060"/>
                    </a:solidFill>
                    <a:latin typeface="Footlight MT Light" panose="0204060206030A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IN" sz="1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sz="180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IN" sz="1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IN" sz="18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IN" sz="1800" dirty="0">
                    <a:solidFill>
                      <a:srgbClr val="002060"/>
                    </a:solidFill>
                    <a:latin typeface="Footlight MT Light" panose="0204060206030A020304" pitchFamily="18" charset="0"/>
                  </a:rPr>
                  <a:t> </a:t>
                </a:r>
                <a:endParaRPr lang="en-IN" sz="1800" i="0" u="none" strike="noStrike" cap="none" dirty="0">
                  <a:solidFill>
                    <a:srgbClr val="002060"/>
                  </a:solidFill>
                  <a:latin typeface="Footlight MT Light" panose="0204060206030A020304" pitchFamily="18" charset="0"/>
                  <a:sym typeface="Arial"/>
                </a:endParaRPr>
              </a:p>
              <a:p>
                <a:pPr marL="457200" algn="ctr">
                  <a:lnSpc>
                    <a:spcPct val="115000"/>
                  </a:lnSpc>
                  <a:buSzPts val="4000"/>
                </a:pPr>
                <a:endParaRPr lang="en-IN" sz="2800" dirty="0">
                  <a:solidFill>
                    <a:srgbClr val="002060"/>
                  </a:solidFill>
                  <a:latin typeface="Footlight MT Light" panose="0204060206030A020304" pitchFamily="18" charset="0"/>
                </a:endParaRPr>
              </a:p>
            </p:txBody>
          </p:sp>
        </mc:Choice>
        <mc:Fallback xmlns="">
          <p:sp>
            <p:nvSpPr>
              <p:cNvPr id="78" name="Google Shape;78;p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2607" y="260130"/>
                <a:ext cx="8655269" cy="506270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302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06312" y="64050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/>
        </p:nvSpPr>
        <p:spPr>
          <a:xfrm>
            <a:off x="621425" y="743500"/>
            <a:ext cx="7801200" cy="3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lang="en" sz="4000" b="1" dirty="0">
              <a:solidFill>
                <a:srgbClr val="FF0000"/>
              </a:solidFill>
              <a:latin typeface="Castellar" panose="020A0402060406010301" pitchFamily="18" charset="0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IN" sz="2000" b="1" dirty="0">
                <a:solidFill>
                  <a:srgbClr val="FF0000"/>
                </a:solidFill>
                <a:latin typeface="Castellar" panose="020A0402060406010301" pitchFamily="18" charset="0"/>
              </a:rPr>
              <a:t>H</a:t>
            </a:r>
            <a:r>
              <a:rPr lang="en" sz="2000" b="1" dirty="0">
                <a:solidFill>
                  <a:srgbClr val="FF0000"/>
                </a:solidFill>
                <a:latin typeface="Castellar" panose="020A0402060406010301" pitchFamily="18" charset="0"/>
              </a:rPr>
              <a:t>omework:-</a:t>
            </a: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IN" sz="1800" b="1" dirty="0">
                <a:latin typeface="Castellar" panose="020A0402060406010301" pitchFamily="18" charset="0"/>
              </a:rPr>
              <a:t>E</a:t>
            </a:r>
            <a:r>
              <a:rPr lang="en" sz="1800" b="1" dirty="0">
                <a:latin typeface="Castellar" panose="020A0402060406010301" pitchFamily="18" charset="0"/>
              </a:rPr>
              <a:t>xercise - 2.1</a:t>
            </a:r>
            <a:endParaRPr sz="1800" b="1" i="0" u="none" strike="noStrike" cap="none" dirty="0">
              <a:solidFill>
                <a:srgbClr val="FF0000"/>
              </a:solidFill>
              <a:latin typeface="Castellar" panose="020A0402060406010301" pitchFamily="18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62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d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37582" y="64050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/>
        </p:nvSpPr>
        <p:spPr>
          <a:xfrm>
            <a:off x="-123899" y="0"/>
            <a:ext cx="9144000" cy="4266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IN" sz="2000" i="0" u="sng" strike="noStrike" cap="none" dirty="0">
                <a:solidFill>
                  <a:srgbClr val="FF0000"/>
                </a:solidFill>
                <a:latin typeface="Footlight MT Light" panose="0204060206030A020304" pitchFamily="18" charset="0"/>
                <a:sym typeface="Arial"/>
              </a:rPr>
              <a:t>A</a:t>
            </a:r>
            <a:r>
              <a:rPr lang="en-IN" sz="2000" u="sng" dirty="0">
                <a:solidFill>
                  <a:srgbClr val="FF0000"/>
                </a:solidFill>
                <a:latin typeface="Footlight MT Light" panose="0204060206030A020304" pitchFamily="18" charset="0"/>
              </a:rPr>
              <a:t>HA:-</a:t>
            </a:r>
          </a:p>
          <a:p>
            <a:pPr marL="457200" marR="0"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</a:pPr>
            <a:r>
              <a:rPr lang="en-IN" sz="1800" u="sng" dirty="0">
                <a:solidFill>
                  <a:srgbClr val="FF0000"/>
                </a:solidFill>
                <a:latin typeface="Footlight MT Light" panose="0204060206030A020304" pitchFamily="18" charset="0"/>
              </a:rPr>
              <a:t>Give 2 examples of :</a:t>
            </a:r>
          </a:p>
          <a:p>
            <a:pPr marL="457200" marR="0"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</a:pPr>
            <a:r>
              <a:rPr lang="en-IN" sz="1800" dirty="0">
                <a:solidFill>
                  <a:srgbClr val="FF0000"/>
                </a:solidFill>
                <a:latin typeface="Footlight MT Light" panose="0204060206030A020304" pitchFamily="18" charset="0"/>
              </a:rPr>
              <a:t>Linear polynomial</a:t>
            </a:r>
          </a:p>
          <a:p>
            <a:pPr marL="457200" marR="0"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</a:pPr>
            <a:r>
              <a:rPr lang="en-IN" sz="1800" dirty="0">
                <a:solidFill>
                  <a:srgbClr val="FF0000"/>
                </a:solidFill>
                <a:latin typeface="Footlight MT Light" panose="0204060206030A020304" pitchFamily="18" charset="0"/>
              </a:rPr>
              <a:t>Quadratic polynomial</a:t>
            </a:r>
          </a:p>
          <a:p>
            <a:pPr marL="457200" marR="0"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</a:pPr>
            <a:r>
              <a:rPr lang="en-IN" sz="1800" dirty="0">
                <a:solidFill>
                  <a:srgbClr val="FF0000"/>
                </a:solidFill>
                <a:latin typeface="Footlight MT Light" panose="0204060206030A020304" pitchFamily="18" charset="0"/>
              </a:rPr>
              <a:t>Cubic polynomial</a:t>
            </a:r>
          </a:p>
          <a:p>
            <a:pPr marL="457200" marR="0"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</a:pPr>
            <a:r>
              <a:rPr lang="en-IN" sz="1800" dirty="0">
                <a:solidFill>
                  <a:srgbClr val="FF0000"/>
                </a:solidFill>
                <a:latin typeface="Footlight MT Light" panose="0204060206030A020304" pitchFamily="18" charset="0"/>
              </a:rPr>
              <a:t>Biquadratic polynomial</a:t>
            </a:r>
          </a:p>
        </p:txBody>
      </p:sp>
    </p:spTree>
    <p:extLst>
      <p:ext uri="{BB962C8B-B14F-4D97-AF65-F5344CB8AC3E}">
        <p14:creationId xmlns:p14="http://schemas.microsoft.com/office/powerpoint/2010/main" val="131576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06362" y="64050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/>
        </p:nvSpPr>
        <p:spPr>
          <a:xfrm>
            <a:off x="621425" y="743500"/>
            <a:ext cx="7801200" cy="3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4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  <a:endParaRPr sz="4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40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sz="40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d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914</TotalTime>
  <Words>258</Words>
  <Application>Microsoft Office PowerPoint</Application>
  <PresentationFormat>On-screen Show (16:9)</PresentationFormat>
  <Paragraphs>43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Cambria Math</vt:lpstr>
      <vt:lpstr>Castellar</vt:lpstr>
      <vt:lpstr>Footlight MT Light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Sujit Kumar Patra</dc:creator>
  <cp:lastModifiedBy>Sujit Kumar Patra</cp:lastModifiedBy>
  <cp:revision>112</cp:revision>
  <dcterms:modified xsi:type="dcterms:W3CDTF">2021-12-18T05:21:57Z</dcterms:modified>
</cp:coreProperties>
</file>