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6398" y="1508836"/>
            <a:ext cx="7839202" cy="16910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3059" y="2191895"/>
            <a:ext cx="10768330" cy="2145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youtube.com/watch?v=YQT_mI9r6dw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9042" y="1644853"/>
            <a:ext cx="53117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solidFill>
                  <a:schemeClr val="tx1"/>
                </a:solidFill>
                <a:latin typeface="Calibri Light"/>
                <a:cs typeface="Calibri Light"/>
              </a:rPr>
              <a:t>PHYSICAL</a:t>
            </a:r>
            <a:r>
              <a:rPr sz="2400" b="1" spc="-80" dirty="0">
                <a:solidFill>
                  <a:schemeClr val="tx1"/>
                </a:solidFill>
                <a:latin typeface="Calibri Light"/>
                <a:cs typeface="Calibri Light"/>
              </a:rPr>
              <a:t> </a:t>
            </a:r>
            <a:r>
              <a:rPr sz="2400" b="1" spc="-25" dirty="0">
                <a:solidFill>
                  <a:schemeClr val="tx1"/>
                </a:solidFill>
                <a:latin typeface="Calibri Light"/>
                <a:cs typeface="Calibri Light"/>
              </a:rPr>
              <a:t>QUANTITIES</a:t>
            </a:r>
            <a:r>
              <a:rPr sz="2400" b="1" spc="-85" dirty="0">
                <a:solidFill>
                  <a:schemeClr val="tx1"/>
                </a:solidFill>
                <a:latin typeface="Calibri Light"/>
                <a:cs typeface="Calibri Light"/>
              </a:rPr>
              <a:t> </a:t>
            </a:r>
            <a:r>
              <a:rPr sz="2400" b="1" spc="-5" dirty="0">
                <a:solidFill>
                  <a:schemeClr val="tx1"/>
                </a:solidFill>
                <a:latin typeface="Calibri Light"/>
                <a:cs typeface="Calibri Light"/>
              </a:rPr>
              <a:t>AND</a:t>
            </a:r>
            <a:r>
              <a:rPr sz="2400" b="1" spc="-105" dirty="0">
                <a:solidFill>
                  <a:schemeClr val="tx1"/>
                </a:solidFill>
                <a:latin typeface="Calibri Light"/>
                <a:cs typeface="Calibri Light"/>
              </a:rPr>
              <a:t> </a:t>
            </a:r>
            <a:r>
              <a:rPr sz="2400" b="1" spc="-25" dirty="0">
                <a:solidFill>
                  <a:schemeClr val="tx1"/>
                </a:solidFill>
                <a:latin typeface="Calibri Light"/>
                <a:cs typeface="Calibri Light"/>
              </a:rPr>
              <a:t>MEASUREMENT</a:t>
            </a:r>
            <a:endParaRPr sz="2400" b="1" dirty="0">
              <a:solidFill>
                <a:schemeClr val="tx1"/>
              </a:solidFill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52747" y="2254721"/>
            <a:ext cx="4552950" cy="1233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3820" marR="1346200" algn="ctr">
              <a:lnSpc>
                <a:spcPct val="110800"/>
              </a:lnSpc>
              <a:spcBef>
                <a:spcPts val="95"/>
              </a:spcBef>
            </a:pPr>
            <a:r>
              <a:rPr lang="en-US" sz="2400" spc="-5" dirty="0">
                <a:cs typeface="Calibri"/>
              </a:rPr>
              <a:t>CHAPTER NO.1  SUB: PHYSICS</a:t>
            </a:r>
          </a:p>
          <a:p>
            <a:pPr marL="1353820" marR="1346200" algn="ctr">
              <a:lnSpc>
                <a:spcPct val="110800"/>
              </a:lnSpc>
              <a:spcBef>
                <a:spcPts val="95"/>
              </a:spcBef>
            </a:pPr>
            <a:r>
              <a:rPr lang="en-US" sz="2400" spc="-5" dirty="0">
                <a:cs typeface="Calibri"/>
              </a:rPr>
              <a:t>STD- VII</a:t>
            </a:r>
            <a:endParaRPr lang="en-US" sz="2400" spc="-5" dirty="0"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76200"/>
            <a:ext cx="1923288" cy="1143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50758"/>
            <a:ext cx="12192000" cy="16072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5111" y="1999686"/>
            <a:ext cx="7421880" cy="1049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95"/>
              </a:spcBef>
            </a:pPr>
            <a:r>
              <a:rPr sz="2800" spc="-10" dirty="0">
                <a:solidFill>
                  <a:srgbClr val="000000"/>
                </a:solidFill>
              </a:rPr>
              <a:t>Measurement </a:t>
            </a:r>
            <a:r>
              <a:rPr sz="2800" dirty="0">
                <a:solidFill>
                  <a:srgbClr val="000000"/>
                </a:solidFill>
              </a:rPr>
              <a:t>of </a:t>
            </a:r>
            <a:r>
              <a:rPr sz="2800" spc="-10" dirty="0">
                <a:solidFill>
                  <a:srgbClr val="000000"/>
                </a:solidFill>
              </a:rPr>
              <a:t>Area </a:t>
            </a:r>
            <a:r>
              <a:rPr sz="2800" dirty="0">
                <a:solidFill>
                  <a:srgbClr val="000000"/>
                </a:solidFill>
              </a:rPr>
              <a:t>of </a:t>
            </a:r>
            <a:r>
              <a:rPr sz="2800" spc="-10" dirty="0">
                <a:solidFill>
                  <a:srgbClr val="000000"/>
                </a:solidFill>
              </a:rPr>
              <a:t>Irregular Surfaces </a:t>
            </a:r>
            <a:r>
              <a:rPr sz="2800" spc="-5" dirty="0">
                <a:solidFill>
                  <a:srgbClr val="000000"/>
                </a:solidFill>
              </a:rPr>
              <a:t> </a:t>
            </a:r>
            <a:r>
              <a:rPr sz="2800" spc="-20" dirty="0">
                <a:solidFill>
                  <a:srgbClr val="000000"/>
                </a:solidFill>
              </a:rPr>
              <a:t>https:/</a:t>
            </a:r>
            <a:r>
              <a:rPr sz="2800" spc="-20" dirty="0">
                <a:solidFill>
                  <a:srgbClr val="000000"/>
                </a:solidFill>
                <a:hlinkClick r:id="rId2"/>
              </a:rPr>
              <a:t>/ww</a:t>
            </a:r>
            <a:r>
              <a:rPr sz="2800" spc="-20" dirty="0">
                <a:solidFill>
                  <a:srgbClr val="000000"/>
                </a:solidFill>
              </a:rPr>
              <a:t>w</a:t>
            </a:r>
            <a:r>
              <a:rPr sz="2800" spc="-20" dirty="0">
                <a:solidFill>
                  <a:srgbClr val="000000"/>
                </a:solidFill>
                <a:hlinkClick r:id="rId2"/>
              </a:rPr>
              <a:t>.youtube.com/watch?v=YQT_mI9r6dw</a:t>
            </a:r>
            <a:endParaRPr sz="2800"/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87000" y="304800"/>
            <a:ext cx="1712975" cy="89001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24914" y="2099113"/>
            <a:ext cx="5916930" cy="1522095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800" dirty="0">
                <a:solidFill>
                  <a:srgbClr val="EC7C30"/>
                </a:solidFill>
                <a:latin typeface="Calibri"/>
                <a:cs typeface="Calibri"/>
              </a:rPr>
              <a:t>HOME</a:t>
            </a:r>
            <a:r>
              <a:rPr sz="1800" spc="-4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EC7C30"/>
                </a:solidFill>
                <a:latin typeface="Calibri"/>
                <a:cs typeface="Calibri"/>
              </a:rPr>
              <a:t>ASSIGNMENT</a:t>
            </a:r>
            <a:endParaRPr sz="1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795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How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will</a:t>
            </a:r>
            <a:r>
              <a:rPr sz="1800" spc="-10" dirty="0">
                <a:latin typeface="Calibri"/>
                <a:cs typeface="Calibri"/>
              </a:rPr>
              <a:t> you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determine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volume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cuboid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?</a:t>
            </a:r>
            <a:endParaRPr sz="1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795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spc="-5" dirty="0">
                <a:latin typeface="Calibri"/>
                <a:cs typeface="Calibri"/>
              </a:rPr>
              <a:t>Name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two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device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used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volume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liquid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?</a:t>
            </a:r>
            <a:endParaRPr sz="18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241300" algn="l"/>
                <a:tab pos="241935" algn="l"/>
              </a:tabLst>
            </a:pPr>
            <a:r>
              <a:rPr sz="1800" dirty="0">
                <a:latin typeface="Calibri"/>
                <a:cs typeface="Calibri"/>
              </a:rPr>
              <a:t>How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you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determine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volume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irregular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solid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?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48269" y="152400"/>
            <a:ext cx="1716022" cy="8869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0" y="3621208"/>
            <a:ext cx="3078786" cy="251611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2209800"/>
            <a:ext cx="7839202" cy="1691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THANKING</a:t>
            </a:r>
            <a:r>
              <a:rPr spc="-25" dirty="0"/>
              <a:t> </a:t>
            </a:r>
            <a:r>
              <a:rPr spc="-60" dirty="0"/>
              <a:t>YOU</a:t>
            </a:r>
          </a:p>
          <a:p>
            <a:pPr algn="ctr">
              <a:lnSpc>
                <a:spcPct val="100000"/>
              </a:lnSpc>
              <a:spcBef>
                <a:spcPts val="150"/>
              </a:spcBef>
            </a:pPr>
            <a:r>
              <a:rPr spc="-5" dirty="0"/>
              <a:t>ODM</a:t>
            </a:r>
            <a:r>
              <a:rPr spc="-40" dirty="0"/>
              <a:t> </a:t>
            </a:r>
            <a:r>
              <a:rPr spc="-45" dirty="0"/>
              <a:t>EDUCATIONAL</a:t>
            </a:r>
            <a:r>
              <a:rPr spc="-10" dirty="0"/>
              <a:t> </a:t>
            </a:r>
            <a:r>
              <a:rPr spc="-15" dirty="0"/>
              <a:t>GROUP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10800" y="152400"/>
            <a:ext cx="1752600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0800" y="1676400"/>
            <a:ext cx="7159878" cy="2033249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856739">
              <a:lnSpc>
                <a:spcPct val="100000"/>
              </a:lnSpc>
              <a:spcBef>
                <a:spcPts val="795"/>
              </a:spcBef>
              <a:tabLst>
                <a:tab pos="3270885" algn="l"/>
              </a:tabLst>
            </a:pPr>
            <a:r>
              <a:rPr sz="2000" spc="-5" dirty="0" smtClean="0">
                <a:solidFill>
                  <a:srgbClr val="FF0000"/>
                </a:solidFill>
                <a:latin typeface="Calibri"/>
                <a:cs typeface="Calibri"/>
              </a:rPr>
              <a:t>LEARNING</a:t>
            </a:r>
            <a:r>
              <a:rPr lang="en-US" sz="2000" spc="-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 smtClean="0">
                <a:solidFill>
                  <a:srgbClr val="FF0000"/>
                </a:solidFill>
                <a:latin typeface="Calibri"/>
                <a:cs typeface="Calibri"/>
              </a:rPr>
              <a:t>OBJECTIVE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>
                <a:latin typeface="Calibri"/>
                <a:cs typeface="Calibri"/>
              </a:rPr>
              <a:t>Students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will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be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able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to</a:t>
            </a:r>
            <a:endParaRPr dirty="0">
              <a:latin typeface="Calibri"/>
              <a:cs typeface="Calibri"/>
            </a:endParaRPr>
          </a:p>
          <a:p>
            <a:pPr marL="12700">
              <a:lnSpc>
                <a:spcPts val="2735"/>
              </a:lnSpc>
              <a:spcBef>
                <a:spcPts val="720"/>
              </a:spcBef>
            </a:pPr>
            <a:r>
              <a:rPr spc="-10" dirty="0">
                <a:latin typeface="Calibri"/>
                <a:cs typeface="Calibri"/>
              </a:rPr>
              <a:t>•Estimate</a:t>
            </a:r>
            <a:r>
              <a:rPr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area</a:t>
            </a:r>
            <a:r>
              <a:rPr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of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an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object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of</a:t>
            </a:r>
            <a:r>
              <a:rPr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irregular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shape</a:t>
            </a:r>
            <a:r>
              <a:rPr spc="-5" dirty="0">
                <a:latin typeface="Calibri"/>
                <a:cs typeface="Calibri"/>
              </a:rPr>
              <a:t> using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0" dirty="0">
                <a:latin typeface="Calibri"/>
                <a:cs typeface="Calibri"/>
              </a:rPr>
              <a:t> graph</a:t>
            </a:r>
            <a:endParaRPr dirty="0">
              <a:latin typeface="Calibri"/>
              <a:cs typeface="Calibri"/>
            </a:endParaRPr>
          </a:p>
          <a:p>
            <a:pPr marL="12700">
              <a:lnSpc>
                <a:spcPts val="2735"/>
              </a:lnSpc>
            </a:pPr>
            <a:r>
              <a:rPr dirty="0">
                <a:latin typeface="Calibri"/>
                <a:cs typeface="Calibri"/>
              </a:rPr>
              <a:t>paper</a:t>
            </a:r>
            <a:r>
              <a:rPr spc="-7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.</a:t>
            </a:r>
          </a:p>
          <a:p>
            <a:pPr marL="12700" marR="182880">
              <a:lnSpc>
                <a:spcPts val="2590"/>
              </a:lnSpc>
              <a:spcBef>
                <a:spcPts val="1050"/>
              </a:spcBef>
            </a:pPr>
            <a:r>
              <a:rPr spc="-5" dirty="0">
                <a:latin typeface="Calibri"/>
                <a:cs typeface="Calibri"/>
              </a:rPr>
              <a:t>•Measure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the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volume of</a:t>
            </a:r>
            <a:r>
              <a:rPr dirty="0">
                <a:latin typeface="Calibri"/>
                <a:cs typeface="Calibri"/>
              </a:rPr>
              <a:t> an </a:t>
            </a:r>
            <a:r>
              <a:rPr spc="-5" dirty="0">
                <a:latin typeface="Calibri"/>
                <a:cs typeface="Calibri"/>
              </a:rPr>
              <a:t>irregular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object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using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graduated </a:t>
            </a:r>
            <a:r>
              <a:rPr spc="-5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cylinder</a:t>
            </a:r>
            <a:endParaRPr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34600" y="228600"/>
            <a:ext cx="1993392" cy="91744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6344" y="4495798"/>
            <a:ext cx="2286000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620" y="1323593"/>
            <a:ext cx="355219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10" dirty="0">
                <a:solidFill>
                  <a:srgbClr val="000000"/>
                </a:solidFill>
                <a:latin typeface="Calibri"/>
                <a:cs typeface="Calibri"/>
              </a:rPr>
              <a:t>Measurement</a:t>
            </a:r>
            <a:r>
              <a:rPr sz="1900" b="1" spc="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sz="1900" b="1" spc="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900" b="1" spc="-15" dirty="0">
                <a:solidFill>
                  <a:srgbClr val="000000"/>
                </a:solidFill>
                <a:latin typeface="Calibri"/>
                <a:cs typeface="Calibri"/>
              </a:rPr>
              <a:t>volume</a:t>
            </a:r>
            <a:r>
              <a:rPr sz="1900" b="1" spc="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900" b="1" spc="-10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sz="1900" b="1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900" b="1" spc="-5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sz="1900" b="1" spc="-10" dirty="0">
                <a:solidFill>
                  <a:srgbClr val="000000"/>
                </a:solidFill>
                <a:latin typeface="Calibri"/>
                <a:cs typeface="Calibri"/>
              </a:rPr>
              <a:t> liquid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1620" y="1609474"/>
            <a:ext cx="8425180" cy="245900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spcBef>
                <a:spcPts val="894"/>
              </a:spcBef>
            </a:pPr>
            <a:r>
              <a:rPr sz="1800" spc="-10" dirty="0">
                <a:latin typeface="Calibri"/>
                <a:cs typeface="Calibri"/>
              </a:rPr>
              <a:t>By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using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measuring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cylinder</a:t>
            </a:r>
            <a:endParaRPr sz="1800" dirty="0">
              <a:latin typeface="Calibri"/>
              <a:cs typeface="Calibri"/>
            </a:endParaRPr>
          </a:p>
          <a:p>
            <a:pPr marL="12700" marR="1179195"/>
            <a:r>
              <a:rPr sz="1800" dirty="0">
                <a:latin typeface="Calibri"/>
                <a:cs typeface="Calibri"/>
              </a:rPr>
              <a:t>A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measuring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cylinder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 </a:t>
            </a:r>
            <a:r>
              <a:rPr sz="1800" spc="-10" dirty="0">
                <a:latin typeface="Calibri"/>
                <a:cs typeface="Calibri"/>
              </a:rPr>
              <a:t>used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laboratory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volume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a </a:t>
            </a:r>
            <a:r>
              <a:rPr sz="1800" spc="-10" dirty="0">
                <a:latin typeface="Calibri"/>
                <a:cs typeface="Calibri"/>
              </a:rPr>
              <a:t>given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 smtClean="0">
                <a:latin typeface="Calibri"/>
                <a:cs typeface="Calibri"/>
              </a:rPr>
              <a:t>liquid.</a:t>
            </a:r>
            <a:r>
              <a:rPr lang="en-US" sz="1800" spc="-10" dirty="0" smtClean="0">
                <a:latin typeface="Calibri"/>
                <a:cs typeface="Calibri"/>
              </a:rPr>
              <a:t> </a:t>
            </a:r>
            <a:r>
              <a:rPr sz="1800" spc="-15" dirty="0" smtClean="0">
                <a:latin typeface="Calibri"/>
                <a:cs typeface="Calibri"/>
              </a:rPr>
              <a:t>For</a:t>
            </a:r>
            <a:r>
              <a:rPr sz="1800" spc="-5" dirty="0" smtClean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this,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proceed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0" dirty="0" smtClean="0">
                <a:latin typeface="Calibri"/>
                <a:cs typeface="Calibri"/>
              </a:rPr>
              <a:t>follows</a:t>
            </a:r>
            <a:endParaRPr lang="en-US" dirty="0">
              <a:latin typeface="Calibri"/>
              <a:cs typeface="Calibri"/>
            </a:endParaRPr>
          </a:p>
          <a:p>
            <a:pPr marL="12700" marR="1179195"/>
            <a:r>
              <a:rPr sz="1800" spc="-10" dirty="0" smtClean="0">
                <a:latin typeface="Calibri"/>
                <a:cs typeface="Calibri"/>
              </a:rPr>
              <a:t>Select</a:t>
            </a:r>
            <a:r>
              <a:rPr sz="1800" spc="45" dirty="0" smtClean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5" dirty="0">
                <a:latin typeface="Calibri"/>
                <a:cs typeface="Calibri"/>
              </a:rPr>
              <a:t>cylinder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large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enough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hold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volume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liquid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being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measured.</a:t>
            </a:r>
            <a:endParaRPr sz="1800" dirty="0">
              <a:latin typeface="Calibri"/>
              <a:cs typeface="Calibri"/>
            </a:endParaRPr>
          </a:p>
          <a:p>
            <a:pPr marL="12700" marR="191135" algn="just">
              <a:spcBef>
                <a:spcPts val="1019"/>
              </a:spcBef>
            </a:pPr>
            <a:r>
              <a:rPr sz="1800" spc="-15" dirty="0" smtClean="0">
                <a:latin typeface="Calibri"/>
                <a:cs typeface="Calibri"/>
              </a:rPr>
              <a:t>Steady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tube </a:t>
            </a:r>
            <a:r>
              <a:rPr sz="1800" dirty="0">
                <a:latin typeface="Calibri"/>
                <a:cs typeface="Calibri"/>
              </a:rPr>
              <a:t>with one </a:t>
            </a:r>
            <a:r>
              <a:rPr sz="1800" spc="-5" dirty="0">
                <a:latin typeface="Calibri"/>
                <a:cs typeface="Calibri"/>
              </a:rPr>
              <a:t>hand while </a:t>
            </a:r>
            <a:r>
              <a:rPr sz="1800" spc="-10" dirty="0">
                <a:latin typeface="Calibri"/>
                <a:cs typeface="Calibri"/>
              </a:rPr>
              <a:t>pouring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10" dirty="0">
                <a:latin typeface="Calibri"/>
                <a:cs typeface="Calibri"/>
              </a:rPr>
              <a:t>liquid you are measuring </a:t>
            </a:r>
            <a:r>
              <a:rPr sz="1800" spc="-20" dirty="0">
                <a:latin typeface="Calibri"/>
                <a:cs typeface="Calibri"/>
              </a:rPr>
              <a:t>into </a:t>
            </a:r>
            <a:r>
              <a:rPr sz="1800" spc="-5" dirty="0">
                <a:latin typeface="Calibri"/>
                <a:cs typeface="Calibri"/>
              </a:rPr>
              <a:t>it </a:t>
            </a:r>
            <a:r>
              <a:rPr sz="1800" spc="-10" dirty="0">
                <a:latin typeface="Calibri"/>
                <a:cs typeface="Calibri"/>
              </a:rPr>
              <a:t>from </a:t>
            </a:r>
            <a:r>
              <a:rPr sz="1800" spc="-5" dirty="0">
                <a:latin typeface="Calibri"/>
                <a:cs typeface="Calibri"/>
              </a:rPr>
              <a:t>another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container. </a:t>
            </a:r>
            <a:r>
              <a:rPr sz="1800" spc="-20" dirty="0">
                <a:latin typeface="Calibri"/>
                <a:cs typeface="Calibri"/>
              </a:rPr>
              <a:t>Graduated </a:t>
            </a:r>
            <a:r>
              <a:rPr sz="1800" spc="-10" dirty="0">
                <a:latin typeface="Calibri"/>
                <a:cs typeface="Calibri"/>
              </a:rPr>
              <a:t>cylinders are </a:t>
            </a:r>
            <a:r>
              <a:rPr sz="1800" spc="-5" dirty="0">
                <a:latin typeface="Calibri"/>
                <a:cs typeface="Calibri"/>
              </a:rPr>
              <a:t>thin and </a:t>
            </a:r>
            <a:r>
              <a:rPr sz="1800" spc="-10" dirty="0">
                <a:latin typeface="Calibri"/>
                <a:cs typeface="Calibri"/>
              </a:rPr>
              <a:t>can </a:t>
            </a:r>
            <a:r>
              <a:rPr sz="1800" spc="-5" dirty="0">
                <a:latin typeface="Calibri"/>
                <a:cs typeface="Calibri"/>
              </a:rPr>
              <a:t>be </a:t>
            </a:r>
            <a:r>
              <a:rPr sz="1800" spc="-10" dirty="0">
                <a:latin typeface="Calibri"/>
                <a:cs typeface="Calibri"/>
              </a:rPr>
              <a:t>tipped over </a:t>
            </a:r>
            <a:r>
              <a:rPr sz="1800" spc="-25" dirty="0">
                <a:latin typeface="Calibri"/>
                <a:cs typeface="Calibri"/>
              </a:rPr>
              <a:t>easily, </a:t>
            </a:r>
            <a:r>
              <a:rPr sz="1800" spc="-5" dirty="0">
                <a:latin typeface="Calibri"/>
                <a:cs typeface="Calibri"/>
              </a:rPr>
              <a:t>so </a:t>
            </a:r>
            <a:r>
              <a:rPr sz="1800" spc="-20" dirty="0">
                <a:latin typeface="Calibri"/>
                <a:cs typeface="Calibri"/>
              </a:rPr>
              <a:t>take </a:t>
            </a:r>
            <a:r>
              <a:rPr sz="1800" spc="-5" dirty="0">
                <a:latin typeface="Calibri"/>
                <a:cs typeface="Calibri"/>
              </a:rPr>
              <a:t>special </a:t>
            </a:r>
            <a:r>
              <a:rPr sz="1800" spc="-15" dirty="0">
                <a:latin typeface="Calibri"/>
                <a:cs typeface="Calibri"/>
              </a:rPr>
              <a:t>care </a:t>
            </a:r>
            <a:r>
              <a:rPr sz="1800" spc="-5" dirty="0">
                <a:latin typeface="Calibri"/>
                <a:cs typeface="Calibri"/>
              </a:rPr>
              <a:t>when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working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with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noxious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 </a:t>
            </a:r>
            <a:r>
              <a:rPr sz="1800" spc="-10" dirty="0">
                <a:latin typeface="Calibri"/>
                <a:cs typeface="Calibri"/>
              </a:rPr>
              <a:t>volatile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liquids.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26956" y="1392420"/>
            <a:ext cx="2478531" cy="380798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10800" y="5730240"/>
            <a:ext cx="1752600" cy="1066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6018" y="831291"/>
            <a:ext cx="10902315" cy="165100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241300" marR="5080" indent="-228600">
              <a:lnSpc>
                <a:spcPts val="1730"/>
              </a:lnSpc>
              <a:spcBef>
                <a:spcPts val="515"/>
              </a:spcBef>
              <a:buFont typeface="Wingdings"/>
              <a:buChar char=""/>
              <a:tabLst>
                <a:tab pos="241300" algn="l"/>
              </a:tabLst>
            </a:pPr>
            <a:r>
              <a:rPr sz="1800" spc="-5" dirty="0">
                <a:latin typeface="Calibri"/>
                <a:cs typeface="Calibri"/>
              </a:rPr>
              <a:t>Hold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cylinder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eye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level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take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reading.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Ensure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that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hanging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straight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down.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Avoid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crouching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read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cylinder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while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 </a:t>
            </a:r>
            <a:r>
              <a:rPr sz="1800" spc="-15" dirty="0">
                <a:latin typeface="Calibri"/>
                <a:cs typeface="Calibri"/>
              </a:rPr>
              <a:t>resting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table;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if </a:t>
            </a:r>
            <a:r>
              <a:rPr sz="1800" spc="-10" dirty="0">
                <a:latin typeface="Calibri"/>
                <a:cs typeface="Calibri"/>
              </a:rPr>
              <a:t>jostled,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container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could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tip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over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pour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liquid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onto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your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face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or 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torso.</a:t>
            </a:r>
            <a:endParaRPr sz="1800" dirty="0">
              <a:latin typeface="Calibri"/>
              <a:cs typeface="Calibri"/>
            </a:endParaRPr>
          </a:p>
          <a:p>
            <a:pPr marL="241300" indent="-228600">
              <a:lnSpc>
                <a:spcPts val="1945"/>
              </a:lnSpc>
              <a:spcBef>
                <a:spcPts val="590"/>
              </a:spcBef>
              <a:buFont typeface="Wingdings"/>
              <a:buChar char=""/>
              <a:tabLst>
                <a:tab pos="241300" algn="l"/>
              </a:tabLst>
            </a:pPr>
            <a:r>
              <a:rPr sz="1800" spc="-50" dirty="0">
                <a:latin typeface="Calibri"/>
                <a:cs typeface="Calibri"/>
              </a:rPr>
              <a:t>Take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liquid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measurement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very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bottom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dip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surface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liquid.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This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dip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called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endParaRPr sz="1800" dirty="0">
              <a:latin typeface="Calibri"/>
              <a:cs typeface="Calibri"/>
            </a:endParaRPr>
          </a:p>
          <a:p>
            <a:pPr marL="241300">
              <a:lnSpc>
                <a:spcPts val="1945"/>
              </a:lnSpc>
            </a:pPr>
            <a:r>
              <a:rPr sz="1800" spc="-10" dirty="0">
                <a:latin typeface="Calibri"/>
                <a:cs typeface="Calibri"/>
              </a:rPr>
              <a:t>meniscus;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forms because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liquid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molecules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</a:t>
            </a:r>
            <a:r>
              <a:rPr sz="1800" spc="-5" dirty="0">
                <a:latin typeface="Calibri"/>
                <a:cs typeface="Calibri"/>
              </a:rPr>
              <a:t> more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attracted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glass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than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each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other.</a:t>
            </a:r>
            <a:endParaRPr sz="18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50"/>
              </a:spcBef>
              <a:buFont typeface="Wingdings"/>
              <a:buChar char=""/>
              <a:tabLst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Look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horizontal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lines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side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cylinder.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Ascertain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line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meniscus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closest.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6018" y="4609845"/>
            <a:ext cx="11040110" cy="1431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1945"/>
              </a:lnSpc>
              <a:spcBef>
                <a:spcPts val="100"/>
              </a:spcBef>
              <a:buFont typeface="Wingdings"/>
              <a:buChar char=""/>
              <a:tabLst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Determine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increments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measurement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tube.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example,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if 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area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between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40ml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mark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endParaRPr sz="1800" dirty="0">
              <a:latin typeface="Calibri"/>
              <a:cs typeface="Calibri"/>
            </a:endParaRPr>
          </a:p>
          <a:p>
            <a:pPr marL="241300">
              <a:lnSpc>
                <a:spcPts val="1945"/>
              </a:lnSpc>
            </a:pPr>
            <a:r>
              <a:rPr sz="1800" dirty="0">
                <a:latin typeface="Calibri"/>
                <a:cs typeface="Calibri"/>
              </a:rPr>
              <a:t>50ml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mark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divided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into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ten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segments,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each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segment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represents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1ml.</a:t>
            </a:r>
            <a:endParaRPr sz="18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80"/>
              </a:spcBef>
              <a:buFont typeface="Wingdings"/>
              <a:buChar char=""/>
              <a:tabLst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Locate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closest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whole </a:t>
            </a:r>
            <a:r>
              <a:rPr sz="1800" spc="-15" dirty="0">
                <a:latin typeface="Calibri"/>
                <a:cs typeface="Calibri"/>
              </a:rPr>
              <a:t>measurement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below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surface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liquid.</a:t>
            </a:r>
            <a:endParaRPr sz="1800" dirty="0">
              <a:latin typeface="Calibri"/>
              <a:cs typeface="Calibri"/>
            </a:endParaRPr>
          </a:p>
          <a:p>
            <a:pPr marL="241300" indent="-228600">
              <a:lnSpc>
                <a:spcPts val="1945"/>
              </a:lnSpc>
              <a:spcBef>
                <a:spcPts val="550"/>
              </a:spcBef>
              <a:buFont typeface="Wingdings"/>
              <a:buChar char=""/>
              <a:tabLst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Count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number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10" dirty="0">
                <a:latin typeface="Calibri"/>
                <a:cs typeface="Calibri"/>
              </a:rPr>
              <a:t>segments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up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line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nearest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meniscus.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Calculate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volume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liquid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adding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endParaRPr sz="1800" dirty="0">
              <a:latin typeface="Calibri"/>
              <a:cs typeface="Calibri"/>
            </a:endParaRPr>
          </a:p>
          <a:p>
            <a:pPr marL="241300">
              <a:lnSpc>
                <a:spcPts val="1945"/>
              </a:lnSpc>
            </a:pPr>
            <a:r>
              <a:rPr sz="1800" spc="-5" dirty="0">
                <a:latin typeface="Calibri"/>
                <a:cs typeface="Calibri"/>
              </a:rPr>
              <a:t>whole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measurement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sum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segments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800" y="2691104"/>
            <a:ext cx="4584193" cy="170992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75976" y="5971031"/>
            <a:ext cx="1716022" cy="8869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059" y="1756663"/>
            <a:ext cx="5057141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000" b="1" spc="-10" dirty="0" smtClean="0">
                <a:solidFill>
                  <a:srgbClr val="000000"/>
                </a:solidFill>
              </a:rPr>
              <a:t>BY</a:t>
            </a:r>
            <a:r>
              <a:rPr lang="en-US" sz="2000" b="1" spc="-25" dirty="0" smtClean="0">
                <a:solidFill>
                  <a:srgbClr val="000000"/>
                </a:solidFill>
              </a:rPr>
              <a:t> </a:t>
            </a:r>
            <a:r>
              <a:rPr lang="en-US" sz="2000" b="1" spc="-5" dirty="0" smtClean="0">
                <a:solidFill>
                  <a:srgbClr val="000000"/>
                </a:solidFill>
              </a:rPr>
              <a:t>USING</a:t>
            </a:r>
            <a:r>
              <a:rPr lang="en-US" sz="2000" b="1" spc="-25" dirty="0" smtClean="0">
                <a:solidFill>
                  <a:srgbClr val="000000"/>
                </a:solidFill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</a:rPr>
              <a:t>A</a:t>
            </a:r>
            <a:r>
              <a:rPr lang="en-US" sz="2000" b="1" spc="-20" dirty="0" smtClean="0">
                <a:solidFill>
                  <a:srgbClr val="000000"/>
                </a:solidFill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</a:rPr>
              <a:t>MEASURING</a:t>
            </a:r>
            <a:r>
              <a:rPr lang="en-US" sz="2000" b="1" spc="-25" dirty="0" smtClean="0">
                <a:solidFill>
                  <a:srgbClr val="000000"/>
                </a:solidFill>
              </a:rPr>
              <a:t> </a:t>
            </a:r>
            <a:r>
              <a:rPr lang="en-US" sz="2000" b="1" spc="-20" dirty="0" smtClean="0">
                <a:solidFill>
                  <a:srgbClr val="000000"/>
                </a:solidFill>
              </a:rPr>
              <a:t>BEAKER</a:t>
            </a:r>
            <a:endParaRPr lang="en-US" sz="2000" b="1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894"/>
              </a:spcBef>
              <a:buFont typeface="Wingdings"/>
              <a:buChar char=""/>
              <a:tabLst>
                <a:tab pos="241935" algn="l"/>
              </a:tabLst>
            </a:pPr>
            <a:r>
              <a:rPr dirty="0"/>
              <a:t>A</a:t>
            </a:r>
            <a:r>
              <a:rPr spc="-10" dirty="0"/>
              <a:t> measuring</a:t>
            </a:r>
            <a:r>
              <a:rPr spc="70" dirty="0"/>
              <a:t> </a:t>
            </a:r>
            <a:r>
              <a:rPr spc="-15" dirty="0"/>
              <a:t>beaker</a:t>
            </a:r>
            <a:r>
              <a:rPr spc="20" dirty="0"/>
              <a:t> </a:t>
            </a:r>
            <a:r>
              <a:rPr spc="-5" dirty="0"/>
              <a:t>is</a:t>
            </a:r>
            <a:r>
              <a:rPr spc="15" dirty="0"/>
              <a:t> </a:t>
            </a:r>
            <a:r>
              <a:rPr spc="-10" dirty="0"/>
              <a:t>used</a:t>
            </a:r>
            <a:r>
              <a:rPr spc="40" dirty="0"/>
              <a:t> </a:t>
            </a:r>
            <a:r>
              <a:rPr spc="-15" dirty="0"/>
              <a:t>to</a:t>
            </a:r>
            <a:r>
              <a:rPr spc="10" dirty="0"/>
              <a:t> </a:t>
            </a:r>
            <a:r>
              <a:rPr spc="-10" dirty="0"/>
              <a:t>measure</a:t>
            </a:r>
            <a:r>
              <a:rPr spc="40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spc="-20" dirty="0"/>
              <a:t>fixed</a:t>
            </a:r>
            <a:r>
              <a:rPr spc="15" dirty="0"/>
              <a:t> </a:t>
            </a:r>
            <a:r>
              <a:rPr spc="-10" dirty="0"/>
              <a:t>volume</a:t>
            </a:r>
            <a:r>
              <a:rPr spc="20" dirty="0"/>
              <a:t> </a:t>
            </a:r>
            <a:r>
              <a:rPr dirty="0"/>
              <a:t>of </a:t>
            </a:r>
            <a:r>
              <a:rPr spc="-10" dirty="0"/>
              <a:t>liquid</a:t>
            </a:r>
            <a:r>
              <a:rPr spc="60" dirty="0"/>
              <a:t> </a:t>
            </a:r>
            <a:r>
              <a:rPr spc="-10" dirty="0"/>
              <a:t>from</a:t>
            </a:r>
            <a:r>
              <a:rPr spc="-20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spc="-15" dirty="0"/>
              <a:t>large</a:t>
            </a:r>
            <a:r>
              <a:rPr spc="40" dirty="0"/>
              <a:t> </a:t>
            </a:r>
            <a:r>
              <a:rPr spc="-10" dirty="0"/>
              <a:t>volume.</a:t>
            </a:r>
          </a:p>
          <a:p>
            <a:pPr marL="241300" indent="-229235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241935" algn="l"/>
              </a:tabLst>
            </a:pPr>
            <a:r>
              <a:rPr dirty="0"/>
              <a:t>A</a:t>
            </a:r>
            <a:r>
              <a:rPr spc="-20" dirty="0"/>
              <a:t> </a:t>
            </a:r>
            <a:r>
              <a:rPr spc="-10" dirty="0"/>
              <a:t>measuring</a:t>
            </a:r>
            <a:r>
              <a:rPr spc="65" dirty="0"/>
              <a:t> </a:t>
            </a:r>
            <a:r>
              <a:rPr spc="-15" dirty="0"/>
              <a:t>beaker</a:t>
            </a:r>
            <a:r>
              <a:rPr spc="20" dirty="0"/>
              <a:t> </a:t>
            </a:r>
            <a:r>
              <a:rPr spc="-5" dirty="0"/>
              <a:t>is</a:t>
            </a:r>
            <a:r>
              <a:rPr spc="15" dirty="0"/>
              <a:t> </a:t>
            </a:r>
            <a:r>
              <a:rPr spc="-10" dirty="0"/>
              <a:t>used</a:t>
            </a:r>
            <a:r>
              <a:rPr spc="35" dirty="0"/>
              <a:t> </a:t>
            </a:r>
            <a:r>
              <a:rPr spc="-15" dirty="0"/>
              <a:t>to</a:t>
            </a:r>
            <a:r>
              <a:rPr spc="5" dirty="0"/>
              <a:t> </a:t>
            </a:r>
            <a:r>
              <a:rPr spc="-10" dirty="0"/>
              <a:t>measure</a:t>
            </a:r>
            <a:r>
              <a:rPr spc="35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spc="-15" dirty="0"/>
              <a:t>fixed</a:t>
            </a:r>
            <a:r>
              <a:rPr spc="10" dirty="0"/>
              <a:t> </a:t>
            </a:r>
            <a:r>
              <a:rPr spc="-10" dirty="0"/>
              <a:t>volume</a:t>
            </a:r>
          </a:p>
          <a:p>
            <a:pPr marL="241300" indent="-229235">
              <a:lnSpc>
                <a:spcPct val="100000"/>
              </a:lnSpc>
              <a:spcBef>
                <a:spcPts val="765"/>
              </a:spcBef>
              <a:buFont typeface="Wingdings"/>
              <a:buChar char=""/>
              <a:tabLst>
                <a:tab pos="241935" algn="l"/>
              </a:tabLst>
            </a:pPr>
            <a:r>
              <a:rPr spc="-10" dirty="0"/>
              <a:t>Suppose</a:t>
            </a:r>
            <a:r>
              <a:rPr spc="60" dirty="0"/>
              <a:t> </a:t>
            </a:r>
            <a:r>
              <a:rPr spc="-5" dirty="0"/>
              <a:t>it</a:t>
            </a:r>
            <a:r>
              <a:rPr dirty="0"/>
              <a:t> </a:t>
            </a:r>
            <a:r>
              <a:rPr spc="-5" dirty="0"/>
              <a:t>is </a:t>
            </a:r>
            <a:r>
              <a:rPr spc="-15" dirty="0"/>
              <a:t>required</a:t>
            </a:r>
            <a:r>
              <a:rPr spc="80" dirty="0"/>
              <a:t> </a:t>
            </a:r>
            <a:r>
              <a:rPr spc="-15" dirty="0"/>
              <a:t>to</a:t>
            </a:r>
            <a:r>
              <a:rPr spc="5" dirty="0"/>
              <a:t> </a:t>
            </a:r>
            <a:r>
              <a:rPr spc="-10" dirty="0"/>
              <a:t>measure</a:t>
            </a:r>
            <a:r>
              <a:rPr spc="40" dirty="0"/>
              <a:t> </a:t>
            </a:r>
            <a:r>
              <a:rPr dirty="0"/>
              <a:t>500</a:t>
            </a:r>
            <a:r>
              <a:rPr spc="-5" dirty="0"/>
              <a:t> </a:t>
            </a:r>
            <a:r>
              <a:rPr dirty="0"/>
              <a:t>Ml</a:t>
            </a:r>
            <a:r>
              <a:rPr spc="-15" dirty="0"/>
              <a:t> </a:t>
            </a:r>
            <a:r>
              <a:rPr dirty="0"/>
              <a:t>of </a:t>
            </a:r>
            <a:r>
              <a:rPr spc="-5" dirty="0"/>
              <a:t>milk</a:t>
            </a:r>
            <a:r>
              <a:rPr dirty="0"/>
              <a:t> </a:t>
            </a:r>
            <a:r>
              <a:rPr spc="-10" dirty="0"/>
              <a:t>from</a:t>
            </a:r>
            <a:r>
              <a:rPr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5" dirty="0"/>
              <a:t>milk</a:t>
            </a:r>
            <a:r>
              <a:rPr dirty="0"/>
              <a:t> </a:t>
            </a:r>
            <a:r>
              <a:rPr spc="-15" dirty="0"/>
              <a:t>contained</a:t>
            </a:r>
            <a:r>
              <a:rPr spc="55" dirty="0"/>
              <a:t> </a:t>
            </a:r>
            <a:r>
              <a:rPr spc="-5" dirty="0"/>
              <a:t>in</a:t>
            </a:r>
            <a:r>
              <a:rPr spc="15" dirty="0"/>
              <a:t> </a:t>
            </a:r>
            <a:r>
              <a:rPr dirty="0"/>
              <a:t>a </a:t>
            </a:r>
            <a:r>
              <a:rPr spc="-15" dirty="0"/>
              <a:t>bucket.</a:t>
            </a:r>
          </a:p>
          <a:p>
            <a:pPr marL="241300" indent="-229235">
              <a:lnSpc>
                <a:spcPct val="100000"/>
              </a:lnSpc>
              <a:spcBef>
                <a:spcPts val="795"/>
              </a:spcBef>
              <a:buFont typeface="Wingdings"/>
              <a:buChar char=""/>
              <a:tabLst>
                <a:tab pos="241935" algn="l"/>
              </a:tabLst>
            </a:pPr>
            <a:r>
              <a:rPr spc="-15" dirty="0"/>
              <a:t>For</a:t>
            </a:r>
            <a:r>
              <a:rPr dirty="0"/>
              <a:t> </a:t>
            </a:r>
            <a:r>
              <a:rPr spc="-10" dirty="0"/>
              <a:t>this,</a:t>
            </a:r>
            <a:r>
              <a:rPr spc="25" dirty="0"/>
              <a:t> </a:t>
            </a:r>
            <a:r>
              <a:rPr spc="-20" dirty="0"/>
              <a:t>take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10" dirty="0"/>
              <a:t>measuring</a:t>
            </a:r>
            <a:r>
              <a:rPr spc="65" dirty="0"/>
              <a:t> </a:t>
            </a:r>
            <a:r>
              <a:rPr spc="-15" dirty="0"/>
              <a:t>beaker</a:t>
            </a:r>
            <a:r>
              <a:rPr spc="20" dirty="0"/>
              <a:t> </a:t>
            </a:r>
            <a:r>
              <a:rPr dirty="0"/>
              <a:t>of </a:t>
            </a:r>
            <a:r>
              <a:rPr spc="-5" dirty="0"/>
              <a:t>capacity</a:t>
            </a:r>
            <a:r>
              <a:rPr dirty="0"/>
              <a:t> 500</a:t>
            </a:r>
            <a:r>
              <a:rPr spc="20" dirty="0"/>
              <a:t> </a:t>
            </a:r>
            <a:r>
              <a:rPr spc="-5" dirty="0"/>
              <a:t>Ml.</a:t>
            </a:r>
            <a:r>
              <a:rPr dirty="0"/>
              <a:t> </a:t>
            </a:r>
            <a:r>
              <a:rPr spc="-20" dirty="0"/>
              <a:t>Wash</a:t>
            </a:r>
            <a:r>
              <a:rPr spc="10" dirty="0"/>
              <a:t> </a:t>
            </a:r>
            <a:r>
              <a:rPr spc="-5" dirty="0"/>
              <a:t>it</a:t>
            </a:r>
            <a:r>
              <a:rPr dirty="0"/>
              <a:t> </a:t>
            </a:r>
            <a:r>
              <a:rPr spc="-5" dirty="0"/>
              <a:t>and</a:t>
            </a:r>
            <a:r>
              <a:rPr spc="15" dirty="0"/>
              <a:t> </a:t>
            </a:r>
            <a:r>
              <a:rPr spc="-5" dirty="0"/>
              <a:t>dry</a:t>
            </a:r>
            <a:r>
              <a:rPr spc="40" dirty="0"/>
              <a:t> </a:t>
            </a:r>
            <a:r>
              <a:rPr spc="-5" dirty="0"/>
              <a:t>it.</a:t>
            </a:r>
          </a:p>
          <a:p>
            <a:pPr marL="241300" marR="5080" indent="-229235">
              <a:lnSpc>
                <a:spcPts val="1939"/>
              </a:lnSpc>
              <a:spcBef>
                <a:spcPts val="1045"/>
              </a:spcBef>
              <a:buFont typeface="Wingdings"/>
              <a:buChar char=""/>
              <a:tabLst>
                <a:tab pos="241935" algn="l"/>
              </a:tabLst>
            </a:pPr>
            <a:r>
              <a:rPr spc="-5" dirty="0"/>
              <a:t>Then</a:t>
            </a:r>
            <a:r>
              <a:rPr spc="10" dirty="0"/>
              <a:t> </a:t>
            </a:r>
            <a:r>
              <a:rPr spc="-10" dirty="0"/>
              <a:t>immersed</a:t>
            </a:r>
            <a:r>
              <a:rPr spc="40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10" dirty="0"/>
              <a:t>measuring</a:t>
            </a:r>
            <a:r>
              <a:rPr spc="65" dirty="0"/>
              <a:t> </a:t>
            </a:r>
            <a:r>
              <a:rPr spc="-15" dirty="0"/>
              <a:t>beaker</a:t>
            </a:r>
            <a:r>
              <a:rPr spc="25" dirty="0"/>
              <a:t> </a:t>
            </a:r>
            <a:r>
              <a:rPr spc="-10" dirty="0"/>
              <a:t>from</a:t>
            </a:r>
            <a:r>
              <a:rPr spc="-20" dirty="0"/>
              <a:t> </a:t>
            </a:r>
            <a:r>
              <a:rPr spc="-5" dirty="0"/>
              <a:t>the</a:t>
            </a:r>
            <a:r>
              <a:rPr spc="40" dirty="0"/>
              <a:t> </a:t>
            </a:r>
            <a:r>
              <a:rPr spc="-15" dirty="0"/>
              <a:t>bucket</a:t>
            </a:r>
            <a:r>
              <a:rPr dirty="0"/>
              <a:t> </a:t>
            </a:r>
            <a:r>
              <a:rPr spc="-15" dirty="0"/>
              <a:t>gently</a:t>
            </a:r>
            <a:r>
              <a:rPr spc="75" dirty="0"/>
              <a:t> </a:t>
            </a:r>
            <a:r>
              <a:rPr spc="-5" dirty="0"/>
              <a:t>so</a:t>
            </a:r>
            <a:r>
              <a:rPr spc="10" dirty="0"/>
              <a:t> </a:t>
            </a:r>
            <a:r>
              <a:rPr spc="-10" dirty="0"/>
              <a:t>that</a:t>
            </a:r>
            <a:r>
              <a:rPr spc="15" dirty="0"/>
              <a:t> </a:t>
            </a:r>
            <a:r>
              <a:rPr spc="-5" dirty="0"/>
              <a:t>no</a:t>
            </a:r>
            <a:r>
              <a:rPr spc="10" dirty="0"/>
              <a:t> </a:t>
            </a:r>
            <a:r>
              <a:rPr spc="-5" dirty="0"/>
              <a:t>milk</a:t>
            </a:r>
            <a:r>
              <a:rPr spc="5" dirty="0"/>
              <a:t> </a:t>
            </a:r>
            <a:r>
              <a:rPr spc="-10" dirty="0"/>
              <a:t>splashes</a:t>
            </a:r>
            <a:r>
              <a:rPr spc="65" dirty="0"/>
              <a:t> </a:t>
            </a:r>
            <a:r>
              <a:rPr spc="-5" dirty="0"/>
              <a:t>out</a:t>
            </a:r>
            <a:r>
              <a:rPr dirty="0"/>
              <a:t> </a:t>
            </a:r>
            <a:r>
              <a:rPr spc="-5" dirty="0"/>
              <a:t>and</a:t>
            </a:r>
            <a:r>
              <a:rPr spc="15" dirty="0"/>
              <a:t> </a:t>
            </a:r>
            <a:r>
              <a:rPr spc="-10" dirty="0"/>
              <a:t>then</a:t>
            </a:r>
            <a:r>
              <a:rPr spc="40" dirty="0"/>
              <a:t> </a:t>
            </a:r>
            <a:r>
              <a:rPr spc="-5" dirty="0"/>
              <a:t>pour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40" dirty="0"/>
              <a:t> </a:t>
            </a:r>
            <a:r>
              <a:rPr spc="-5" dirty="0"/>
              <a:t>milk </a:t>
            </a:r>
            <a:r>
              <a:rPr spc="-390" dirty="0"/>
              <a:t> </a:t>
            </a:r>
            <a:r>
              <a:rPr spc="-10" dirty="0"/>
              <a:t>from</a:t>
            </a:r>
            <a:r>
              <a:rPr spc="-30" dirty="0"/>
              <a:t> </a:t>
            </a:r>
            <a:r>
              <a:rPr spc="-5" dirty="0"/>
              <a:t>the</a:t>
            </a:r>
            <a:r>
              <a:rPr spc="35" dirty="0"/>
              <a:t> </a:t>
            </a:r>
            <a:r>
              <a:rPr spc="-10" dirty="0"/>
              <a:t>measuring</a:t>
            </a:r>
            <a:r>
              <a:rPr spc="40" dirty="0"/>
              <a:t> </a:t>
            </a:r>
            <a:r>
              <a:rPr spc="-15" dirty="0"/>
              <a:t>beaker</a:t>
            </a:r>
            <a:r>
              <a:rPr spc="20" dirty="0"/>
              <a:t> </a:t>
            </a:r>
            <a:r>
              <a:rPr spc="-5" dirty="0"/>
              <a:t>in</a:t>
            </a:r>
            <a:r>
              <a:rPr spc="10" dirty="0"/>
              <a:t> </a:t>
            </a:r>
            <a:r>
              <a:rPr spc="-15" dirty="0"/>
              <a:t>to</a:t>
            </a:r>
            <a:r>
              <a:rPr spc="5" dirty="0"/>
              <a:t> </a:t>
            </a:r>
            <a:r>
              <a:rPr spc="-5" dirty="0"/>
              <a:t>another</a:t>
            </a:r>
            <a:r>
              <a:rPr spc="40" dirty="0"/>
              <a:t> </a:t>
            </a:r>
            <a:r>
              <a:rPr spc="-5" dirty="0"/>
              <a:t>empty</a:t>
            </a:r>
            <a:r>
              <a:rPr dirty="0"/>
              <a:t> </a:t>
            </a:r>
            <a:r>
              <a:rPr spc="-10" dirty="0"/>
              <a:t>vessel.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0603" y="228600"/>
            <a:ext cx="1716022" cy="8869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46378" y="1588966"/>
            <a:ext cx="9101455" cy="3724910"/>
          </a:xfrm>
          <a:prstGeom prst="rect">
            <a:avLst/>
          </a:prstGeom>
        </p:spPr>
        <p:txBody>
          <a:bodyPr vert="horz" wrap="square" lIns="0" tIns="15938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5"/>
              </a:spcBef>
            </a:pPr>
            <a:r>
              <a:rPr sz="1800" b="1" spc="-10" dirty="0">
                <a:latin typeface="Calibri"/>
                <a:cs typeface="Calibri"/>
              </a:rPr>
              <a:t>Measurement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of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volume</a:t>
            </a:r>
            <a:r>
              <a:rPr sz="1800" b="1" spc="2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of</a:t>
            </a:r>
            <a:r>
              <a:rPr sz="1800" b="1" spc="2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regular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object</a:t>
            </a:r>
            <a:endParaRPr sz="18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1155"/>
              </a:spcBef>
            </a:pP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calculation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volume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10" dirty="0">
                <a:latin typeface="Calibri"/>
                <a:cs typeface="Calibri"/>
              </a:rPr>
              <a:t>regular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solids,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various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formula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used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given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below,</a:t>
            </a:r>
            <a:endParaRPr sz="1800">
              <a:latin typeface="Calibri"/>
              <a:cs typeface="Calibri"/>
            </a:endParaRPr>
          </a:p>
          <a:p>
            <a:pPr marL="266065" indent="-228600">
              <a:lnSpc>
                <a:spcPct val="100000"/>
              </a:lnSpc>
              <a:spcBef>
                <a:spcPts val="1155"/>
              </a:spcBef>
              <a:buSzPct val="55555"/>
              <a:buFont typeface="Wingdings"/>
              <a:buChar char=""/>
              <a:tabLst>
                <a:tab pos="266700" algn="l"/>
              </a:tabLst>
            </a:pPr>
            <a:r>
              <a:rPr sz="1800" spc="-15" dirty="0">
                <a:latin typeface="Calibri"/>
                <a:cs typeface="Calibri"/>
              </a:rPr>
              <a:t>Volume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cuboid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(V)=</a:t>
            </a:r>
            <a:r>
              <a:rPr sz="1800" spc="-10" dirty="0">
                <a:latin typeface="Calibri"/>
                <a:cs typeface="Calibri"/>
              </a:rPr>
              <a:t> length(l)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×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Calibri"/>
                <a:cs typeface="Calibri"/>
              </a:rPr>
              <a:t>breadth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(b)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×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Calibri"/>
                <a:cs typeface="Calibri"/>
              </a:rPr>
              <a:t>height(h)</a:t>
            </a:r>
            <a:endParaRPr sz="1800">
              <a:latin typeface="Calibri"/>
              <a:cs typeface="Calibri"/>
            </a:endParaRPr>
          </a:p>
          <a:p>
            <a:pPr marL="266065">
              <a:lnSpc>
                <a:spcPct val="100000"/>
              </a:lnSpc>
              <a:spcBef>
                <a:spcPts val="145"/>
              </a:spcBef>
            </a:pPr>
            <a:r>
              <a:rPr sz="1800" dirty="0">
                <a:latin typeface="Cambria Math"/>
                <a:cs typeface="Cambria Math"/>
              </a:rPr>
              <a:t>∴</a:t>
            </a:r>
            <a:r>
              <a:rPr sz="1800" spc="-5" dirty="0">
                <a:latin typeface="Cambria Math"/>
                <a:cs typeface="Cambria Math"/>
              </a:rPr>
              <a:t> </a:t>
            </a:r>
            <a:r>
              <a:rPr sz="1800" spc="5" dirty="0">
                <a:latin typeface="Calibri"/>
                <a:cs typeface="Calibri"/>
              </a:rPr>
              <a:t>V=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×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b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×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h</a:t>
            </a:r>
            <a:endParaRPr sz="1800">
              <a:latin typeface="Calibri"/>
              <a:cs typeface="Calibri"/>
            </a:endParaRPr>
          </a:p>
          <a:p>
            <a:pPr marL="266065" indent="-228600">
              <a:lnSpc>
                <a:spcPct val="100000"/>
              </a:lnSpc>
              <a:spcBef>
                <a:spcPts val="1155"/>
              </a:spcBef>
              <a:buSzPct val="55555"/>
              <a:buFont typeface="Wingdings"/>
              <a:buChar char=""/>
              <a:tabLst>
                <a:tab pos="266700" algn="l"/>
              </a:tabLst>
            </a:pPr>
            <a:r>
              <a:rPr sz="1800" spc="-15" dirty="0">
                <a:latin typeface="Calibri"/>
                <a:cs typeface="Calibri"/>
              </a:rPr>
              <a:t>Volume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cube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(V)=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(length)</a:t>
            </a:r>
            <a:r>
              <a:rPr sz="1800" spc="-7" baseline="25462" dirty="0">
                <a:latin typeface="Calibri"/>
                <a:cs typeface="Calibri"/>
              </a:rPr>
              <a:t>3</a:t>
            </a:r>
            <a:endParaRPr sz="1800" baseline="25462">
              <a:latin typeface="Calibri"/>
              <a:cs typeface="Calibri"/>
            </a:endParaRPr>
          </a:p>
          <a:p>
            <a:pPr marL="266065">
              <a:lnSpc>
                <a:spcPct val="100000"/>
              </a:lnSpc>
              <a:spcBef>
                <a:spcPts val="165"/>
              </a:spcBef>
            </a:pPr>
            <a:r>
              <a:rPr sz="1800" dirty="0">
                <a:latin typeface="Cambria Math"/>
                <a:cs typeface="Cambria Math"/>
              </a:rPr>
              <a:t>∴</a:t>
            </a:r>
            <a:r>
              <a:rPr sz="1800" spc="-20" dirty="0">
                <a:latin typeface="Cambria Math"/>
                <a:cs typeface="Cambria Math"/>
              </a:rPr>
              <a:t> </a:t>
            </a:r>
            <a:r>
              <a:rPr sz="1800" spc="5" dirty="0">
                <a:latin typeface="Calibri"/>
                <a:cs typeface="Calibri"/>
              </a:rPr>
              <a:t>V=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-7" baseline="25462" dirty="0">
                <a:latin typeface="Calibri"/>
                <a:cs typeface="Calibri"/>
              </a:rPr>
              <a:t>3</a:t>
            </a:r>
            <a:endParaRPr sz="1800" baseline="25462">
              <a:latin typeface="Calibri"/>
              <a:cs typeface="Calibri"/>
            </a:endParaRPr>
          </a:p>
          <a:p>
            <a:pPr marL="266065" indent="-228600">
              <a:lnSpc>
                <a:spcPct val="100000"/>
              </a:lnSpc>
              <a:spcBef>
                <a:spcPts val="1155"/>
              </a:spcBef>
              <a:buSzPct val="55555"/>
              <a:buFont typeface="Wingdings"/>
              <a:buChar char=""/>
              <a:tabLst>
                <a:tab pos="266700" algn="l"/>
              </a:tabLst>
            </a:pPr>
            <a:r>
              <a:rPr sz="1800" spc="-15" dirty="0">
                <a:latin typeface="Calibri"/>
                <a:cs typeface="Calibri"/>
              </a:rPr>
              <a:t>Volume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sphere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(V)=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4/3π(radius)</a:t>
            </a:r>
            <a:r>
              <a:rPr sz="1800" spc="-15" baseline="25462" dirty="0">
                <a:latin typeface="Calibri"/>
                <a:cs typeface="Calibri"/>
              </a:rPr>
              <a:t>3</a:t>
            </a:r>
            <a:endParaRPr sz="1800" baseline="25462">
              <a:latin typeface="Calibri"/>
              <a:cs typeface="Calibri"/>
            </a:endParaRPr>
          </a:p>
          <a:p>
            <a:pPr marL="266065">
              <a:lnSpc>
                <a:spcPct val="100000"/>
              </a:lnSpc>
              <a:spcBef>
                <a:spcPts val="145"/>
              </a:spcBef>
            </a:pPr>
            <a:r>
              <a:rPr sz="1800" dirty="0">
                <a:latin typeface="Cambria Math"/>
                <a:cs typeface="Cambria Math"/>
              </a:rPr>
              <a:t>∴</a:t>
            </a:r>
            <a:r>
              <a:rPr sz="1800" spc="-20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libri"/>
                <a:cs typeface="Calibri"/>
              </a:rPr>
              <a:t>V=4/3πr</a:t>
            </a:r>
            <a:r>
              <a:rPr sz="1800" spc="-7" baseline="25462" dirty="0">
                <a:latin typeface="Calibri"/>
                <a:cs typeface="Calibri"/>
              </a:rPr>
              <a:t>3</a:t>
            </a:r>
            <a:endParaRPr sz="1800" baseline="25462">
              <a:latin typeface="Calibri"/>
              <a:cs typeface="Calibri"/>
            </a:endParaRPr>
          </a:p>
          <a:p>
            <a:pPr marL="266065" indent="-228600">
              <a:lnSpc>
                <a:spcPct val="100000"/>
              </a:lnSpc>
              <a:spcBef>
                <a:spcPts val="1155"/>
              </a:spcBef>
              <a:buSzPct val="55555"/>
              <a:buFont typeface="Wingdings"/>
              <a:buChar char=""/>
              <a:tabLst>
                <a:tab pos="266700" algn="l"/>
              </a:tabLst>
            </a:pPr>
            <a:r>
              <a:rPr sz="1800" spc="-15" dirty="0">
                <a:latin typeface="Calibri"/>
                <a:cs typeface="Calibri"/>
              </a:rPr>
              <a:t>Volume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cylinder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(V)=π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×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Calibri"/>
                <a:cs typeface="Calibri"/>
              </a:rPr>
              <a:t>(radius)</a:t>
            </a:r>
            <a:r>
              <a:rPr sz="1800" spc="-15" baseline="25462" dirty="0">
                <a:latin typeface="Calibri"/>
                <a:cs typeface="Calibri"/>
              </a:rPr>
              <a:t>2</a:t>
            </a:r>
            <a:r>
              <a:rPr sz="1800" spc="292" baseline="25462" dirty="0">
                <a:latin typeface="Calibri"/>
                <a:cs typeface="Calibri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×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Calibri"/>
                <a:cs typeface="Calibri"/>
              </a:rPr>
              <a:t>height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(h)</a:t>
            </a:r>
            <a:endParaRPr sz="1800">
              <a:latin typeface="Calibri"/>
              <a:cs typeface="Calibri"/>
            </a:endParaRPr>
          </a:p>
          <a:p>
            <a:pPr marL="266065">
              <a:lnSpc>
                <a:spcPct val="100000"/>
              </a:lnSpc>
              <a:spcBef>
                <a:spcPts val="145"/>
              </a:spcBef>
            </a:pPr>
            <a:r>
              <a:rPr sz="1800" dirty="0">
                <a:latin typeface="Cambria Math"/>
                <a:cs typeface="Cambria Math"/>
              </a:rPr>
              <a:t>∴</a:t>
            </a:r>
            <a:r>
              <a:rPr sz="1800" spc="-30" dirty="0">
                <a:latin typeface="Cambria Math"/>
                <a:cs typeface="Cambria Math"/>
              </a:rPr>
              <a:t> </a:t>
            </a:r>
            <a:r>
              <a:rPr sz="1800" spc="-5" dirty="0">
                <a:latin typeface="Calibri"/>
                <a:cs typeface="Calibri"/>
              </a:rPr>
              <a:t>V=πr</a:t>
            </a:r>
            <a:r>
              <a:rPr sz="1800" spc="-7" baseline="25462" dirty="0">
                <a:latin typeface="Calibri"/>
                <a:cs typeface="Calibri"/>
              </a:rPr>
              <a:t>2</a:t>
            </a:r>
            <a:r>
              <a:rPr sz="1800" spc="-5" dirty="0">
                <a:latin typeface="Calibri"/>
                <a:cs typeface="Calibri"/>
              </a:rPr>
              <a:t>h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75978" y="152400"/>
            <a:ext cx="1716022" cy="8869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86" y="1877643"/>
            <a:ext cx="8108315" cy="2959656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2000" b="1" dirty="0">
                <a:latin typeface="Calibri"/>
                <a:cs typeface="Calibri"/>
              </a:rPr>
              <a:t>Measurement</a:t>
            </a:r>
            <a:r>
              <a:rPr sz="2000" b="1" spc="-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volume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of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irregular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object</a:t>
            </a:r>
            <a:endParaRPr sz="2000" dirty="0">
              <a:latin typeface="Calibri"/>
              <a:cs typeface="Calibri"/>
            </a:endParaRPr>
          </a:p>
          <a:p>
            <a:pPr marL="12700" marR="55244">
              <a:lnSpc>
                <a:spcPct val="90100"/>
              </a:lnSpc>
              <a:spcBef>
                <a:spcPts val="1005"/>
              </a:spcBef>
            </a:pPr>
            <a:r>
              <a:rPr spc="-15" dirty="0">
                <a:latin typeface="Calibri"/>
                <a:cs typeface="Calibri"/>
              </a:rPr>
              <a:t>We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can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measure the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area</a:t>
            </a:r>
            <a:r>
              <a:rPr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of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irregular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bodies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by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using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graph</a:t>
            </a:r>
            <a:r>
              <a:rPr spc="-35" dirty="0">
                <a:latin typeface="Calibri"/>
                <a:cs typeface="Calibri"/>
              </a:rPr>
              <a:t> paper.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But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it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is impossible </a:t>
            </a:r>
            <a:r>
              <a:rPr spc="-20" dirty="0">
                <a:latin typeface="Calibri"/>
                <a:cs typeface="Calibri"/>
              </a:rPr>
              <a:t>to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measure </a:t>
            </a:r>
            <a:r>
              <a:rPr spc="-35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volume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of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irregular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bodies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by</a:t>
            </a:r>
            <a:r>
              <a:rPr spc="-5" dirty="0">
                <a:latin typeface="Calibri"/>
                <a:cs typeface="Calibri"/>
              </a:rPr>
              <a:t> using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graph</a:t>
            </a:r>
            <a:r>
              <a:rPr spc="-35" dirty="0">
                <a:latin typeface="Calibri"/>
                <a:cs typeface="Calibri"/>
              </a:rPr>
              <a:t> paper.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We</a:t>
            </a:r>
            <a:r>
              <a:rPr spc="-10" dirty="0">
                <a:latin typeface="Calibri"/>
                <a:cs typeface="Calibri"/>
              </a:rPr>
              <a:t> can</a:t>
            </a:r>
            <a:r>
              <a:rPr spc="-5" dirty="0">
                <a:latin typeface="Calibri"/>
                <a:cs typeface="Calibri"/>
              </a:rPr>
              <a:t> measure</a:t>
            </a:r>
            <a:r>
              <a:rPr spc="-10" dirty="0">
                <a:latin typeface="Calibri"/>
                <a:cs typeface="Calibri"/>
              </a:rPr>
              <a:t> the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volume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of</a:t>
            </a:r>
            <a:r>
              <a:rPr spc="-10" dirty="0">
                <a:latin typeface="Calibri"/>
                <a:cs typeface="Calibri"/>
              </a:rPr>
              <a:t> irregular 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bodies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by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using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measuring</a:t>
            </a:r>
            <a:r>
              <a:rPr spc="-25" dirty="0">
                <a:latin typeface="Calibri"/>
                <a:cs typeface="Calibri"/>
              </a:rPr>
              <a:t> cylinder.</a:t>
            </a:r>
            <a:endParaRPr dirty="0">
              <a:latin typeface="Calibri"/>
              <a:cs typeface="Calibri"/>
            </a:endParaRPr>
          </a:p>
          <a:p>
            <a:pPr marL="12700" marR="118745" indent="45720">
              <a:lnSpc>
                <a:spcPct val="90100"/>
              </a:lnSpc>
              <a:spcBef>
                <a:spcPts val="1005"/>
              </a:spcBef>
            </a:pPr>
            <a:r>
              <a:rPr dirty="0">
                <a:latin typeface="Calibri"/>
                <a:cs typeface="Calibri"/>
              </a:rPr>
              <a:t>This</a:t>
            </a:r>
            <a:r>
              <a:rPr spc="-5" dirty="0">
                <a:latin typeface="Calibri"/>
                <a:cs typeface="Calibri"/>
              </a:rPr>
              <a:t> method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is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based on</a:t>
            </a:r>
            <a:r>
              <a:rPr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the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fact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that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volume of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5" dirty="0">
                <a:latin typeface="Calibri"/>
                <a:cs typeface="Calibri"/>
              </a:rPr>
              <a:t>an</a:t>
            </a:r>
            <a:r>
              <a:rPr spc="-10" dirty="0">
                <a:latin typeface="Calibri"/>
                <a:cs typeface="Calibri"/>
              </a:rPr>
              <a:t> irregular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solid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is</a:t>
            </a:r>
            <a:r>
              <a:rPr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equal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to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volume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of 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water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displaced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by</a:t>
            </a:r>
            <a:r>
              <a:rPr spc="-10" dirty="0">
                <a:latin typeface="Calibri"/>
                <a:cs typeface="Calibri"/>
              </a:rPr>
              <a:t> it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when</a:t>
            </a:r>
            <a:r>
              <a:rPr spc="-5" dirty="0">
                <a:latin typeface="Calibri"/>
                <a:cs typeface="Calibri"/>
              </a:rPr>
              <a:t> it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is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immersed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in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45" dirty="0">
                <a:latin typeface="Calibri"/>
                <a:cs typeface="Calibri"/>
              </a:rPr>
              <a:t>water.</a:t>
            </a:r>
            <a:r>
              <a:rPr spc="5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When</a:t>
            </a:r>
            <a:r>
              <a:rPr spc="-10" dirty="0">
                <a:latin typeface="Calibri"/>
                <a:cs typeface="Calibri"/>
              </a:rPr>
              <a:t> we </a:t>
            </a:r>
            <a:r>
              <a:rPr spc="-5" dirty="0">
                <a:latin typeface="Calibri"/>
                <a:cs typeface="Calibri"/>
              </a:rPr>
              <a:t>immerse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an</a:t>
            </a:r>
            <a:r>
              <a:rPr spc="-10" dirty="0">
                <a:latin typeface="Calibri"/>
                <a:cs typeface="Calibri"/>
              </a:rPr>
              <a:t> irregular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body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in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40" dirty="0">
                <a:latin typeface="Calibri"/>
                <a:cs typeface="Calibri"/>
              </a:rPr>
              <a:t>water, </a:t>
            </a:r>
            <a:r>
              <a:rPr spc="-34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it</a:t>
            </a:r>
            <a:r>
              <a:rPr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displaces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some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amount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of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45" dirty="0">
                <a:latin typeface="Calibri"/>
                <a:cs typeface="Calibri"/>
              </a:rPr>
              <a:t>water.</a:t>
            </a:r>
            <a:endParaRPr dirty="0">
              <a:latin typeface="Calibri"/>
              <a:cs typeface="Calibri"/>
            </a:endParaRPr>
          </a:p>
          <a:p>
            <a:pPr marL="12700" marR="5080" indent="45720">
              <a:lnSpc>
                <a:spcPts val="1730"/>
              </a:lnSpc>
              <a:spcBef>
                <a:spcPts val="1010"/>
              </a:spcBef>
            </a:pPr>
            <a:r>
              <a:rPr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volume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of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displaced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water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is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equal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to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volume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of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an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irregular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body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that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displace</a:t>
            </a:r>
            <a:r>
              <a:rPr spc="30" dirty="0">
                <a:latin typeface="Calibri"/>
                <a:cs typeface="Calibri"/>
              </a:rPr>
              <a:t> </a:t>
            </a:r>
            <a:r>
              <a:rPr spc="-45" dirty="0">
                <a:latin typeface="Calibri"/>
                <a:cs typeface="Calibri"/>
              </a:rPr>
              <a:t>water. 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This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method </a:t>
            </a:r>
            <a:r>
              <a:rPr spc="-10" dirty="0">
                <a:latin typeface="Calibri"/>
                <a:cs typeface="Calibri"/>
              </a:rPr>
              <a:t>can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be</a:t>
            </a:r>
            <a:r>
              <a:rPr spc="-5" dirty="0">
                <a:latin typeface="Calibri"/>
                <a:cs typeface="Calibri"/>
              </a:rPr>
              <a:t> used </a:t>
            </a:r>
            <a:r>
              <a:rPr spc="-20" dirty="0">
                <a:latin typeface="Calibri"/>
                <a:cs typeface="Calibri"/>
              </a:rPr>
              <a:t>to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calculate</a:t>
            </a:r>
            <a:r>
              <a:rPr spc="4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volume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of those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irregular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bodies</a:t>
            </a:r>
            <a:r>
              <a:rPr spc="-5" dirty="0">
                <a:latin typeface="Calibri"/>
                <a:cs typeface="Calibri"/>
              </a:rPr>
              <a:t> which sink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in </a:t>
            </a:r>
            <a:r>
              <a:rPr spc="-20" dirty="0">
                <a:latin typeface="Calibri"/>
                <a:cs typeface="Calibri"/>
              </a:rPr>
              <a:t>water</a:t>
            </a:r>
            <a:r>
              <a:rPr spc="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and </a:t>
            </a:r>
            <a:r>
              <a:rPr spc="-34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do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not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dissolve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in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45" dirty="0">
                <a:latin typeface="Calibri"/>
                <a:cs typeface="Calibri"/>
              </a:rPr>
              <a:t>water.</a:t>
            </a:r>
            <a:endParaRPr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31818" y="2246469"/>
            <a:ext cx="2748552" cy="320105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06094" y="152400"/>
            <a:ext cx="1716022" cy="88696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772" y="1002944"/>
            <a:ext cx="10798810" cy="404495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869"/>
              </a:spcBef>
            </a:pPr>
            <a:r>
              <a:rPr sz="1900" b="1" spc="-10" dirty="0">
                <a:latin typeface="Calibri"/>
                <a:cs typeface="Calibri"/>
              </a:rPr>
              <a:t>Area</a:t>
            </a:r>
            <a:endParaRPr sz="1900">
              <a:latin typeface="Calibri"/>
              <a:cs typeface="Calibri"/>
            </a:endParaRPr>
          </a:p>
          <a:p>
            <a:pPr marL="76200" marR="114300">
              <a:lnSpc>
                <a:spcPts val="2039"/>
              </a:lnSpc>
              <a:spcBef>
                <a:spcPts val="1035"/>
              </a:spcBef>
            </a:pPr>
            <a:r>
              <a:rPr sz="1900" dirty="0">
                <a:latin typeface="Calibri"/>
                <a:cs typeface="Calibri"/>
              </a:rPr>
              <a:t>The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total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space occupied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by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the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plane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surface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the</a:t>
            </a:r>
            <a:r>
              <a:rPr sz="1900" spc="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object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is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known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as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the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area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that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object.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The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SI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unit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 </a:t>
            </a:r>
            <a:r>
              <a:rPr sz="1900" spc="-4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area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is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the square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-15" dirty="0">
                <a:latin typeface="Calibri"/>
                <a:cs typeface="Calibri"/>
              </a:rPr>
              <a:t>metre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(m</a:t>
            </a:r>
            <a:r>
              <a:rPr sz="1875" spc="-7" baseline="26666" dirty="0">
                <a:latin typeface="Calibri"/>
                <a:cs typeface="Calibri"/>
              </a:rPr>
              <a:t>2</a:t>
            </a:r>
            <a:r>
              <a:rPr sz="1900" spc="-5" dirty="0">
                <a:latin typeface="Calibri"/>
                <a:cs typeface="Calibri"/>
              </a:rPr>
              <a:t>).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Other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similar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units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area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are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5" dirty="0">
                <a:latin typeface="Calibri"/>
                <a:cs typeface="Calibri"/>
              </a:rPr>
              <a:t>mm</a:t>
            </a:r>
            <a:r>
              <a:rPr sz="1875" spc="7" baseline="26666" dirty="0">
                <a:latin typeface="Calibri"/>
                <a:cs typeface="Calibri"/>
              </a:rPr>
              <a:t>2</a:t>
            </a:r>
            <a:r>
              <a:rPr sz="1900" spc="5" dirty="0">
                <a:latin typeface="Calibri"/>
                <a:cs typeface="Calibri"/>
              </a:rPr>
              <a:t>,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cm</a:t>
            </a:r>
            <a:r>
              <a:rPr sz="1875" spc="-7" baseline="26666" dirty="0">
                <a:latin typeface="Calibri"/>
                <a:cs typeface="Calibri"/>
              </a:rPr>
              <a:t>2</a:t>
            </a:r>
            <a:r>
              <a:rPr sz="1900" spc="-5" dirty="0">
                <a:latin typeface="Calibri"/>
                <a:cs typeface="Calibri"/>
              </a:rPr>
              <a:t>,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km</a:t>
            </a:r>
            <a:r>
              <a:rPr sz="1875" baseline="26666" dirty="0">
                <a:latin typeface="Calibri"/>
                <a:cs typeface="Calibri"/>
              </a:rPr>
              <a:t>2</a:t>
            </a:r>
            <a:r>
              <a:rPr sz="1900" dirty="0">
                <a:latin typeface="Calibri"/>
                <a:cs typeface="Calibri"/>
              </a:rPr>
              <a:t>,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etc.</a:t>
            </a:r>
            <a:endParaRPr sz="19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740"/>
              </a:spcBef>
            </a:pPr>
            <a:r>
              <a:rPr sz="1900" b="1" spc="-10" dirty="0">
                <a:latin typeface="Calibri"/>
                <a:cs typeface="Calibri"/>
              </a:rPr>
              <a:t>Measurement</a:t>
            </a:r>
            <a:r>
              <a:rPr sz="1900" b="1" spc="55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of</a:t>
            </a:r>
            <a:r>
              <a:rPr sz="1900" b="1" spc="15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area of </a:t>
            </a:r>
            <a:r>
              <a:rPr sz="1900" b="1" spc="-15" dirty="0">
                <a:latin typeface="Calibri"/>
                <a:cs typeface="Calibri"/>
              </a:rPr>
              <a:t>regular</a:t>
            </a:r>
            <a:r>
              <a:rPr sz="1900" b="1" spc="40" dirty="0">
                <a:latin typeface="Calibri"/>
                <a:cs typeface="Calibri"/>
              </a:rPr>
              <a:t> </a:t>
            </a:r>
            <a:r>
              <a:rPr sz="1900" b="1" spc="-10" dirty="0">
                <a:latin typeface="Calibri"/>
                <a:cs typeface="Calibri"/>
              </a:rPr>
              <a:t>object</a:t>
            </a:r>
            <a:endParaRPr sz="1900">
              <a:latin typeface="Calibri"/>
              <a:cs typeface="Calibri"/>
            </a:endParaRPr>
          </a:p>
          <a:p>
            <a:pPr marL="76200">
              <a:lnSpc>
                <a:spcPts val="2160"/>
              </a:lnSpc>
              <a:spcBef>
                <a:spcPts val="795"/>
              </a:spcBef>
            </a:pPr>
            <a:r>
              <a:rPr sz="1900" spc="-5" dirty="0">
                <a:latin typeface="Calibri"/>
                <a:cs typeface="Calibri"/>
              </a:rPr>
              <a:t>There</a:t>
            </a:r>
            <a:r>
              <a:rPr sz="1900" spc="-10" dirty="0">
                <a:latin typeface="Calibri"/>
                <a:cs typeface="Calibri"/>
              </a:rPr>
              <a:t> are</a:t>
            </a:r>
            <a:r>
              <a:rPr sz="1900" spc="-5" dirty="0">
                <a:latin typeface="Calibri"/>
                <a:cs typeface="Calibri"/>
              </a:rPr>
              <a:t> various</a:t>
            </a:r>
            <a:r>
              <a:rPr sz="1900" spc="-4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formulae</a:t>
            </a:r>
            <a:r>
              <a:rPr sz="1900" spc="-5" dirty="0">
                <a:latin typeface="Calibri"/>
                <a:cs typeface="Calibri"/>
              </a:rPr>
              <a:t> used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20" dirty="0">
                <a:latin typeface="Calibri"/>
                <a:cs typeface="Calibri"/>
              </a:rPr>
              <a:t>for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the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measurement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the</a:t>
            </a:r>
            <a:r>
              <a:rPr sz="1900" spc="2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area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the regular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plane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surface.</a:t>
            </a:r>
            <a:r>
              <a:rPr sz="1900" spc="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Some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 </a:t>
            </a:r>
            <a:r>
              <a:rPr sz="1900" spc="-5" dirty="0">
                <a:latin typeface="Calibri"/>
                <a:cs typeface="Calibri"/>
              </a:rPr>
              <a:t>them</a:t>
            </a:r>
            <a:endParaRPr sz="1900">
              <a:latin typeface="Calibri"/>
              <a:cs typeface="Calibri"/>
            </a:endParaRPr>
          </a:p>
          <a:p>
            <a:pPr marL="76200">
              <a:lnSpc>
                <a:spcPts val="2160"/>
              </a:lnSpc>
            </a:pPr>
            <a:r>
              <a:rPr sz="1900" spc="-10" dirty="0">
                <a:latin typeface="Calibri"/>
                <a:cs typeface="Calibri"/>
              </a:rPr>
              <a:t>are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given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35" dirty="0">
                <a:latin typeface="Calibri"/>
                <a:cs typeface="Calibri"/>
              </a:rPr>
              <a:t>below,</a:t>
            </a:r>
            <a:endParaRPr sz="1900">
              <a:latin typeface="Calibri"/>
              <a:cs typeface="Calibri"/>
            </a:endParaRPr>
          </a:p>
          <a:p>
            <a:pPr marL="304800" indent="-228600">
              <a:lnSpc>
                <a:spcPts val="2170"/>
              </a:lnSpc>
              <a:spcBef>
                <a:spcPts val="770"/>
              </a:spcBef>
              <a:buFont typeface="Arial MT"/>
              <a:buChar char="•"/>
              <a:tabLst>
                <a:tab pos="304165" algn="l"/>
                <a:tab pos="304800" algn="l"/>
              </a:tabLst>
            </a:pPr>
            <a:r>
              <a:rPr sz="1900" spc="-10" dirty="0">
                <a:latin typeface="Calibri"/>
                <a:cs typeface="Calibri"/>
              </a:rPr>
              <a:t>Area</a:t>
            </a:r>
            <a:r>
              <a:rPr sz="1900" dirty="0">
                <a:latin typeface="Calibri"/>
                <a:cs typeface="Calibri"/>
              </a:rPr>
              <a:t> of</a:t>
            </a:r>
            <a:r>
              <a:rPr sz="1900" spc="-2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</a:t>
            </a:r>
            <a:r>
              <a:rPr sz="1900" dirty="0">
                <a:latin typeface="Calibri"/>
                <a:cs typeface="Calibri"/>
              </a:rPr>
              <a:t> </a:t>
            </a:r>
            <a:r>
              <a:rPr sz="1900" spc="-10" dirty="0">
                <a:latin typeface="Calibri"/>
                <a:cs typeface="Calibri"/>
              </a:rPr>
              <a:t>rectangular</a:t>
            </a:r>
            <a:r>
              <a:rPr sz="1900" spc="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object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(A)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= </a:t>
            </a:r>
            <a:r>
              <a:rPr sz="1900" spc="-10" dirty="0">
                <a:latin typeface="Calibri"/>
                <a:cs typeface="Calibri"/>
              </a:rPr>
              <a:t>length(l)</a:t>
            </a:r>
            <a:r>
              <a:rPr sz="1900" spc="6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×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breadth(b)</a:t>
            </a:r>
            <a:endParaRPr sz="1900">
              <a:latin typeface="Calibri"/>
              <a:cs typeface="Calibri"/>
            </a:endParaRPr>
          </a:p>
          <a:p>
            <a:pPr marL="304165">
              <a:lnSpc>
                <a:spcPts val="2170"/>
              </a:lnSpc>
            </a:pPr>
            <a:r>
              <a:rPr sz="1900" spc="-5" dirty="0">
                <a:latin typeface="Cambria Math"/>
                <a:cs typeface="Cambria Math"/>
              </a:rPr>
              <a:t>∴</a:t>
            </a:r>
            <a:r>
              <a:rPr sz="1900" spc="-10" dirty="0">
                <a:latin typeface="Cambria Math"/>
                <a:cs typeface="Cambria Math"/>
              </a:rPr>
              <a:t> </a:t>
            </a:r>
            <a:r>
              <a:rPr sz="1900" dirty="0">
                <a:latin typeface="Calibri"/>
                <a:cs typeface="Calibri"/>
              </a:rPr>
              <a:t>A=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l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×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b</a:t>
            </a:r>
            <a:endParaRPr sz="1900">
              <a:latin typeface="Calibri"/>
              <a:cs typeface="Calibri"/>
            </a:endParaRPr>
          </a:p>
          <a:p>
            <a:pPr marL="304800" indent="-228600">
              <a:lnSpc>
                <a:spcPts val="2170"/>
              </a:lnSpc>
              <a:spcBef>
                <a:spcPts val="775"/>
              </a:spcBef>
              <a:buFont typeface="Arial MT"/>
              <a:buChar char="•"/>
              <a:tabLst>
                <a:tab pos="304165" algn="l"/>
                <a:tab pos="304800" algn="l"/>
              </a:tabLst>
            </a:pPr>
            <a:r>
              <a:rPr sz="1900" spc="-10" dirty="0">
                <a:latin typeface="Calibri"/>
                <a:cs typeface="Calibri"/>
              </a:rPr>
              <a:t>Area</a:t>
            </a:r>
            <a:r>
              <a:rPr sz="1900" spc="-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 </a:t>
            </a:r>
            <a:r>
              <a:rPr sz="1900" spc="-10" dirty="0">
                <a:latin typeface="Calibri"/>
                <a:cs typeface="Calibri"/>
              </a:rPr>
              <a:t>circle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(A)=π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×</a:t>
            </a:r>
            <a:r>
              <a:rPr sz="1900" spc="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(radius)</a:t>
            </a:r>
            <a:r>
              <a:rPr sz="1875" spc="-7" baseline="26666" dirty="0">
                <a:latin typeface="Calibri"/>
                <a:cs typeface="Calibri"/>
              </a:rPr>
              <a:t>2</a:t>
            </a:r>
            <a:r>
              <a:rPr sz="1900" spc="-5" dirty="0">
                <a:latin typeface="Calibri"/>
                <a:cs typeface="Calibri"/>
              </a:rPr>
              <a:t>[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π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= 22/7 ]</a:t>
            </a:r>
            <a:endParaRPr sz="1900">
              <a:latin typeface="Calibri"/>
              <a:cs typeface="Calibri"/>
            </a:endParaRPr>
          </a:p>
          <a:p>
            <a:pPr marL="304165">
              <a:lnSpc>
                <a:spcPts val="2170"/>
              </a:lnSpc>
            </a:pPr>
            <a:r>
              <a:rPr sz="1900" spc="-5" dirty="0">
                <a:latin typeface="Cambria Math"/>
                <a:cs typeface="Cambria Math"/>
              </a:rPr>
              <a:t>∴</a:t>
            </a:r>
            <a:r>
              <a:rPr sz="1900" spc="-30" dirty="0">
                <a:latin typeface="Cambria Math"/>
                <a:cs typeface="Cambria Math"/>
              </a:rPr>
              <a:t> </a:t>
            </a:r>
            <a:r>
              <a:rPr sz="1900" dirty="0">
                <a:latin typeface="Calibri"/>
                <a:cs typeface="Calibri"/>
              </a:rPr>
              <a:t>A=πr</a:t>
            </a:r>
            <a:r>
              <a:rPr sz="1875" baseline="26666" dirty="0">
                <a:latin typeface="Calibri"/>
                <a:cs typeface="Calibri"/>
              </a:rPr>
              <a:t>2</a:t>
            </a:r>
            <a:endParaRPr sz="1875" baseline="26666">
              <a:latin typeface="Calibri"/>
              <a:cs typeface="Calibri"/>
            </a:endParaRPr>
          </a:p>
          <a:p>
            <a:pPr marL="304800" indent="-228600">
              <a:lnSpc>
                <a:spcPts val="2170"/>
              </a:lnSpc>
              <a:spcBef>
                <a:spcPts val="770"/>
              </a:spcBef>
              <a:buFont typeface="Arial MT"/>
              <a:buChar char="•"/>
              <a:tabLst>
                <a:tab pos="304165" algn="l"/>
                <a:tab pos="304800" algn="l"/>
              </a:tabLst>
            </a:pPr>
            <a:r>
              <a:rPr sz="1900" spc="-10" dirty="0">
                <a:latin typeface="Calibri"/>
                <a:cs typeface="Calibri"/>
              </a:rPr>
              <a:t>Area </a:t>
            </a:r>
            <a:r>
              <a:rPr sz="1900" dirty="0">
                <a:latin typeface="Calibri"/>
                <a:cs typeface="Calibri"/>
              </a:rPr>
              <a:t>of</a:t>
            </a:r>
            <a:r>
              <a:rPr sz="1900" spc="-2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a</a:t>
            </a:r>
            <a:r>
              <a:rPr sz="1900" spc="-1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square</a:t>
            </a:r>
            <a:r>
              <a:rPr sz="1900" spc="-30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(A)=</a:t>
            </a:r>
            <a:r>
              <a:rPr sz="1900" spc="-15" dirty="0">
                <a:latin typeface="Calibri"/>
                <a:cs typeface="Calibri"/>
              </a:rPr>
              <a:t> </a:t>
            </a:r>
            <a:r>
              <a:rPr sz="1900" spc="-5" dirty="0">
                <a:latin typeface="Calibri"/>
                <a:cs typeface="Calibri"/>
              </a:rPr>
              <a:t>(length)</a:t>
            </a:r>
            <a:r>
              <a:rPr sz="1875" spc="-7" baseline="26666" dirty="0">
                <a:latin typeface="Calibri"/>
                <a:cs typeface="Calibri"/>
              </a:rPr>
              <a:t>2</a:t>
            </a:r>
            <a:endParaRPr sz="1875" baseline="26666">
              <a:latin typeface="Calibri"/>
              <a:cs typeface="Calibri"/>
            </a:endParaRPr>
          </a:p>
          <a:p>
            <a:pPr marL="304165">
              <a:lnSpc>
                <a:spcPts val="2170"/>
              </a:lnSpc>
            </a:pPr>
            <a:r>
              <a:rPr sz="1900" spc="-5" dirty="0">
                <a:latin typeface="Cambria Math"/>
                <a:cs typeface="Cambria Math"/>
              </a:rPr>
              <a:t>∴</a:t>
            </a:r>
            <a:r>
              <a:rPr sz="1900" spc="-20" dirty="0">
                <a:latin typeface="Cambria Math"/>
                <a:cs typeface="Cambria Math"/>
              </a:rPr>
              <a:t> </a:t>
            </a:r>
            <a:r>
              <a:rPr sz="1900" dirty="0">
                <a:latin typeface="Calibri"/>
                <a:cs typeface="Calibri"/>
              </a:rPr>
              <a:t>A=</a:t>
            </a:r>
            <a:r>
              <a:rPr sz="1900" spc="-35" dirty="0">
                <a:latin typeface="Calibri"/>
                <a:cs typeface="Calibri"/>
              </a:rPr>
              <a:t> </a:t>
            </a:r>
            <a:r>
              <a:rPr sz="1900" dirty="0">
                <a:latin typeface="Calibri"/>
                <a:cs typeface="Calibri"/>
              </a:rPr>
              <a:t>l</a:t>
            </a:r>
            <a:r>
              <a:rPr sz="1875" baseline="26666" dirty="0">
                <a:latin typeface="Calibri"/>
                <a:cs typeface="Calibri"/>
              </a:rPr>
              <a:t>2</a:t>
            </a:r>
            <a:endParaRPr sz="1875" baseline="26666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56571" y="115977"/>
            <a:ext cx="1716022" cy="88696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172374"/>
            <a:ext cx="8684261" cy="3558665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sz="2000" b="1" spc="-10" dirty="0">
                <a:latin typeface="Calibri"/>
                <a:cs typeface="Calibri"/>
              </a:rPr>
              <a:t>Measurement</a:t>
            </a:r>
            <a:r>
              <a:rPr sz="2000" b="1" spc="5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of</a:t>
            </a:r>
            <a:r>
              <a:rPr sz="2000" b="1" spc="1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Area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of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Irregular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Surfaces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770"/>
              </a:spcBef>
            </a:pPr>
            <a:r>
              <a:rPr spc="-5" dirty="0">
                <a:latin typeface="Calibri"/>
                <a:cs typeface="Calibri"/>
              </a:rPr>
              <a:t>There</a:t>
            </a:r>
            <a:r>
              <a:rPr spc="-10" dirty="0">
                <a:latin typeface="Calibri"/>
                <a:cs typeface="Calibri"/>
              </a:rPr>
              <a:t> are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no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exact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formulae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for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measurement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area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irregular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surfaces.</a:t>
            </a:r>
            <a:endParaRPr dirty="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</a:pPr>
            <a:r>
              <a:rPr dirty="0">
                <a:latin typeface="Calibri"/>
                <a:cs typeface="Calibri"/>
              </a:rPr>
              <a:t>But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we</a:t>
            </a:r>
            <a:r>
              <a:rPr spc="4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can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measure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area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irregular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surfaces</a:t>
            </a:r>
            <a:r>
              <a:rPr dirty="0">
                <a:latin typeface="Calibri"/>
                <a:cs typeface="Calibri"/>
              </a:rPr>
              <a:t> by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using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graph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paper.</a:t>
            </a:r>
            <a:endParaRPr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75"/>
              </a:spcBef>
              <a:buFont typeface="Wingdings"/>
              <a:buChar char=""/>
              <a:tabLst>
                <a:tab pos="241300" algn="l"/>
              </a:tabLst>
            </a:pPr>
            <a:r>
              <a:rPr spc="-5" dirty="0">
                <a:latin typeface="Calibri"/>
                <a:cs typeface="Calibri"/>
              </a:rPr>
              <a:t>A</a:t>
            </a:r>
            <a:r>
              <a:rPr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graph </a:t>
            </a:r>
            <a:r>
              <a:rPr dirty="0">
                <a:latin typeface="Calibri"/>
                <a:cs typeface="Calibri"/>
              </a:rPr>
              <a:t>paper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is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divided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into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equal- </a:t>
            </a:r>
            <a:r>
              <a:rPr spc="-20" dirty="0">
                <a:latin typeface="Calibri"/>
                <a:cs typeface="Calibri"/>
              </a:rPr>
              <a:t>sized</a:t>
            </a:r>
            <a:r>
              <a:rPr spc="4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squares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 </a:t>
            </a:r>
            <a:r>
              <a:rPr spc="-5" dirty="0">
                <a:latin typeface="Calibri"/>
                <a:cs typeface="Calibri"/>
              </a:rPr>
              <a:t>side 1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cm</a:t>
            </a:r>
            <a:r>
              <a:rPr dirty="0">
                <a:latin typeface="Calibri"/>
                <a:cs typeface="Calibri"/>
              </a:rPr>
              <a:t> and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1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mm.</a:t>
            </a:r>
            <a:endParaRPr dirty="0">
              <a:latin typeface="Calibri"/>
              <a:cs typeface="Calibri"/>
            </a:endParaRPr>
          </a:p>
          <a:p>
            <a:pPr marL="241300" indent="-228600">
              <a:lnSpc>
                <a:spcPts val="2160"/>
              </a:lnSpc>
              <a:spcBef>
                <a:spcPts val="790"/>
              </a:spcBef>
              <a:buFont typeface="Wingdings"/>
              <a:buChar char=""/>
              <a:tabLst>
                <a:tab pos="241300" algn="l"/>
              </a:tabLst>
            </a:pPr>
            <a:r>
              <a:rPr spc="-25" dirty="0">
                <a:latin typeface="Calibri"/>
                <a:cs typeface="Calibri"/>
              </a:rPr>
              <a:t>At</a:t>
            </a:r>
            <a:r>
              <a:rPr spc="-15" dirty="0">
                <a:latin typeface="Calibri"/>
                <a:cs typeface="Calibri"/>
              </a:rPr>
              <a:t> first,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irregular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object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is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placed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 </a:t>
            </a:r>
            <a:r>
              <a:rPr spc="-10" dirty="0">
                <a:latin typeface="Calibri"/>
                <a:cs typeface="Calibri"/>
              </a:rPr>
              <a:t>graph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paper.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Then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outline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endParaRPr dirty="0">
              <a:latin typeface="Calibri"/>
              <a:cs typeface="Calibri"/>
            </a:endParaRPr>
          </a:p>
          <a:p>
            <a:pPr marL="241300">
              <a:lnSpc>
                <a:spcPts val="2160"/>
              </a:lnSpc>
            </a:pPr>
            <a:r>
              <a:rPr spc="-5" dirty="0">
                <a:latin typeface="Calibri"/>
                <a:cs typeface="Calibri"/>
              </a:rPr>
              <a:t>object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is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drawn</a:t>
            </a:r>
            <a:r>
              <a:rPr dirty="0">
                <a:latin typeface="Calibri"/>
                <a:cs typeface="Calibri"/>
              </a:rPr>
              <a:t> on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graph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35" dirty="0">
                <a:latin typeface="Calibri"/>
                <a:cs typeface="Calibri"/>
              </a:rPr>
              <a:t>paper.</a:t>
            </a:r>
            <a:endParaRPr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pos="241300" algn="l"/>
              </a:tabLst>
            </a:pPr>
            <a:r>
              <a:rPr spc="-10" dirty="0">
                <a:latin typeface="Calibri"/>
                <a:cs typeface="Calibri"/>
              </a:rPr>
              <a:t>After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this,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number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squares</a:t>
            </a:r>
            <a:r>
              <a:rPr spc="-15" dirty="0">
                <a:latin typeface="Calibri"/>
                <a:cs typeface="Calibri"/>
              </a:rPr>
              <a:t> covered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by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outline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is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counted.</a:t>
            </a:r>
            <a:endParaRPr dirty="0">
              <a:latin typeface="Calibri"/>
              <a:cs typeface="Calibri"/>
            </a:endParaRPr>
          </a:p>
          <a:p>
            <a:pPr marL="241300" indent="-228600">
              <a:lnSpc>
                <a:spcPts val="2170"/>
              </a:lnSpc>
              <a:spcBef>
                <a:spcPts val="770"/>
              </a:spcBef>
              <a:buFont typeface="Wingdings"/>
              <a:buChar char="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The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number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5" dirty="0">
                <a:latin typeface="Calibri"/>
                <a:cs typeface="Calibri"/>
              </a:rPr>
              <a:t> squares</a:t>
            </a:r>
            <a:r>
              <a:rPr spc="-4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that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are </a:t>
            </a:r>
            <a:r>
              <a:rPr spc="-5" dirty="0">
                <a:latin typeface="Calibri"/>
                <a:cs typeface="Calibri"/>
              </a:rPr>
              <a:t>more than </a:t>
            </a:r>
            <a:r>
              <a:rPr dirty="0">
                <a:latin typeface="Calibri"/>
                <a:cs typeface="Calibri"/>
              </a:rPr>
              <a:t>half</a:t>
            </a:r>
            <a:r>
              <a:rPr spc="-5" dirty="0">
                <a:latin typeface="Calibri"/>
                <a:cs typeface="Calibri"/>
              </a:rPr>
              <a:t> is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also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counted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but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squares</a:t>
            </a:r>
            <a:endParaRPr dirty="0">
              <a:latin typeface="Calibri"/>
              <a:cs typeface="Calibri"/>
            </a:endParaRPr>
          </a:p>
          <a:p>
            <a:pPr marL="241300">
              <a:lnSpc>
                <a:spcPts val="2170"/>
              </a:lnSpc>
            </a:pPr>
            <a:r>
              <a:rPr spc="-10" dirty="0">
                <a:latin typeface="Calibri"/>
                <a:cs typeface="Calibri"/>
              </a:rPr>
              <a:t>less</a:t>
            </a:r>
            <a:r>
              <a:rPr spc="-5" dirty="0">
                <a:latin typeface="Calibri"/>
                <a:cs typeface="Calibri"/>
              </a:rPr>
              <a:t> than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half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are </a:t>
            </a:r>
            <a:r>
              <a:rPr dirty="0">
                <a:latin typeface="Calibri"/>
                <a:cs typeface="Calibri"/>
              </a:rPr>
              <a:t>not</a:t>
            </a:r>
            <a:r>
              <a:rPr spc="-15" dirty="0">
                <a:latin typeface="Calibri"/>
                <a:cs typeface="Calibri"/>
              </a:rPr>
              <a:t> counted.</a:t>
            </a:r>
            <a:endParaRPr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pos="241300" algn="l"/>
              </a:tabLst>
            </a:pPr>
            <a:r>
              <a:rPr dirty="0">
                <a:latin typeface="Calibri"/>
                <a:cs typeface="Calibri"/>
              </a:rPr>
              <a:t>Then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by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adding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25" dirty="0">
                <a:latin typeface="Calibri"/>
                <a:cs typeface="Calibri"/>
              </a:rPr>
              <a:t>two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numbers,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-10" dirty="0">
                <a:latin typeface="Calibri"/>
                <a:cs typeface="Calibri"/>
              </a:rPr>
              <a:t> area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of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the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given</a:t>
            </a:r>
            <a:r>
              <a:rPr spc="4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irregular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object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is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calculated</a:t>
            </a:r>
            <a:r>
              <a:rPr sz="1900" spc="-15" dirty="0">
                <a:latin typeface="Calibri"/>
                <a:cs typeface="Calibri"/>
              </a:rPr>
              <a:t>.</a:t>
            </a:r>
            <a:endParaRPr sz="19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17152" y="990600"/>
            <a:ext cx="2087879" cy="204825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09176" y="3776471"/>
            <a:ext cx="1895855" cy="183794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329394" y="103633"/>
            <a:ext cx="1716022" cy="8869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958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 MT</vt:lpstr>
      <vt:lpstr>Calibri</vt:lpstr>
      <vt:lpstr>Calibri Light</vt:lpstr>
      <vt:lpstr>Cambria Math</vt:lpstr>
      <vt:lpstr>Times New Roman</vt:lpstr>
      <vt:lpstr>Wingdings</vt:lpstr>
      <vt:lpstr>Office Theme</vt:lpstr>
      <vt:lpstr>PHYSICAL QUANTITIES AND MEASUREMENT</vt:lpstr>
      <vt:lpstr>PowerPoint Presentation</vt:lpstr>
      <vt:lpstr>Measurement of volume of a liquid</vt:lpstr>
      <vt:lpstr>PowerPoint Presentation</vt:lpstr>
      <vt:lpstr>BY USING A MEASURING BEAKER</vt:lpstr>
      <vt:lpstr>PowerPoint Presentation</vt:lpstr>
      <vt:lpstr>PowerPoint Presentation</vt:lpstr>
      <vt:lpstr>PowerPoint Presentation</vt:lpstr>
      <vt:lpstr>PowerPoint Presentation</vt:lpstr>
      <vt:lpstr>Measurement of Area of Irregular Surfaces  https://www.youtube.com/watch?v=YQT_mI9r6dw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QUANTITIES AND MEASUREMENT</dc:title>
  <cp:lastModifiedBy>Chinu</cp:lastModifiedBy>
  <cp:revision>3</cp:revision>
  <dcterms:created xsi:type="dcterms:W3CDTF">2021-12-18T06:32:13Z</dcterms:created>
  <dcterms:modified xsi:type="dcterms:W3CDTF">2021-12-18T09:50:42Z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2021-12-18T00:00:00Z</vt:filetime>
  </property>
</Properties>
</file>